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68" r:id="rId5"/>
    <p:sldId id="258" r:id="rId6"/>
    <p:sldId id="259" r:id="rId7"/>
    <p:sldId id="260" r:id="rId8"/>
    <p:sldId id="261" r:id="rId9"/>
    <p:sldId id="262" r:id="rId10"/>
    <p:sldId id="263" r:id="rId11"/>
    <p:sldId id="264" r:id="rId12"/>
    <p:sldId id="265" r:id="rId13"/>
    <p:sldId id="270" r:id="rId1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DFE"/>
    <a:srgbClr val="0066FF"/>
    <a:srgbClr val="0055D2"/>
    <a:srgbClr val="0219F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10" d="100"/>
          <a:sy n="110" d="100"/>
        </p:scale>
        <p:origin x="-1794" y="-15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FB3A4A5A-2786-439C-AF9E-35AD98F137DC}" type="datetimeFigureOut">
              <a:rPr lang="pt-BR" smtClean="0"/>
              <a:t>12/01/2016</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0FE350B-5DDB-48EB-A2B3-1C438A04E4A9}" type="slidenum">
              <a:rPr lang="pt-BR" smtClean="0"/>
              <a:t>‹nº›</a:t>
            </a:fld>
            <a:endParaRPr lang="pt-BR" dirty="0"/>
          </a:p>
        </p:txBody>
      </p:sp>
    </p:spTree>
    <p:extLst>
      <p:ext uri="{BB962C8B-B14F-4D97-AF65-F5344CB8AC3E}">
        <p14:creationId xmlns:p14="http://schemas.microsoft.com/office/powerpoint/2010/main" val="1119869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B3A4A5A-2786-439C-AF9E-35AD98F137DC}" type="datetimeFigureOut">
              <a:rPr lang="pt-BR" smtClean="0"/>
              <a:t>12/01/2016</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D0FE350B-5DDB-48EB-A2B3-1C438A04E4A9}" type="slidenum">
              <a:rPr lang="pt-BR" smtClean="0"/>
              <a:t>‹nº›</a:t>
            </a:fld>
            <a:endParaRPr lang="pt-BR" dirty="0"/>
          </a:p>
        </p:txBody>
      </p:sp>
    </p:spTree>
    <p:extLst>
      <p:ext uri="{BB962C8B-B14F-4D97-AF65-F5344CB8AC3E}">
        <p14:creationId xmlns:p14="http://schemas.microsoft.com/office/powerpoint/2010/main" val="11658678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A4A5A-2786-439C-AF9E-35AD98F137DC}" type="datetimeFigureOut">
              <a:rPr lang="pt-BR" smtClean="0"/>
              <a:t>12/01/2016</a:t>
            </a:fld>
            <a:endParaRPr lang="pt-BR" dirty="0"/>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FE350B-5DDB-48EB-A2B3-1C438A04E4A9}" type="slidenum">
              <a:rPr lang="pt-BR" smtClean="0"/>
              <a:t>‹nº›</a:t>
            </a:fld>
            <a:endParaRPr lang="pt-BR" dirty="0"/>
          </a:p>
        </p:txBody>
      </p:sp>
      <p:sp>
        <p:nvSpPr>
          <p:cNvPr id="7" name="CaixaDeTexto 6"/>
          <p:cNvSpPr txBox="1"/>
          <p:nvPr userDrawn="1"/>
        </p:nvSpPr>
        <p:spPr>
          <a:xfrm>
            <a:off x="8713767" y="6551766"/>
            <a:ext cx="413896" cy="261610"/>
          </a:xfrm>
          <a:prstGeom prst="rect">
            <a:avLst/>
          </a:prstGeom>
          <a:noFill/>
        </p:spPr>
        <p:txBody>
          <a:bodyPr wrap="none" rtlCol="0">
            <a:spAutoFit/>
          </a:bodyPr>
          <a:lstStyle/>
          <a:p>
            <a:fld id="{264EA322-CD5E-47B7-93E6-A33BDFC83008}" type="slidenum">
              <a:rPr lang="pt-BR" sz="1100" smtClean="0">
                <a:solidFill>
                  <a:schemeClr val="bg1">
                    <a:lumMod val="75000"/>
                  </a:schemeClr>
                </a:solidFill>
              </a:rPr>
              <a:t>‹nº›</a:t>
            </a:fld>
            <a:endParaRPr lang="pt-BR" sz="1100" dirty="0" smtClean="0">
              <a:solidFill>
                <a:schemeClr val="bg1">
                  <a:lumMod val="75000"/>
                </a:schemeClr>
              </a:solidFill>
            </a:endParaRPr>
          </a:p>
        </p:txBody>
      </p:sp>
    </p:spTree>
    <p:extLst>
      <p:ext uri="{BB962C8B-B14F-4D97-AF65-F5344CB8AC3E}">
        <p14:creationId xmlns:p14="http://schemas.microsoft.com/office/powerpoint/2010/main" val="4145178895"/>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microsoft.com/office/2007/relationships/hdphoto" Target="../media/hdphoto1.wdp"/><Relationship Id="rId7" Type="http://schemas.openxmlformats.org/officeDocument/2006/relationships/image" Target="../media/image23.jp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92088" y="1728098"/>
            <a:ext cx="6620272" cy="2862322"/>
          </a:xfrm>
        </p:spPr>
        <p:txBody>
          <a:bodyPr wrap="square" anchor="t">
            <a:spAutoFit/>
          </a:bodyPr>
          <a:lstStyle/>
          <a:p>
            <a:pPr lvl="0"/>
            <a:r>
              <a:rPr lang="pt-BR" sz="2800" dirty="0" smtClean="0">
                <a:latin typeface="Arial" pitchFamily="34" charset="0"/>
                <a:cs typeface="Arial" pitchFamily="34" charset="0"/>
              </a:rPr>
              <a:t>GRUPO DE TRABALHO </a:t>
            </a:r>
            <a:r>
              <a:rPr lang="pt-BR" sz="2800" b="1" dirty="0" smtClean="0">
                <a:latin typeface="Arial" pitchFamily="34" charset="0"/>
                <a:cs typeface="Arial" pitchFamily="34" charset="0"/>
              </a:rPr>
              <a:t/>
            </a:r>
            <a:br>
              <a:rPr lang="pt-BR" sz="2800" b="1" dirty="0" smtClean="0">
                <a:latin typeface="Arial" pitchFamily="34" charset="0"/>
                <a:cs typeface="Arial" pitchFamily="34" charset="0"/>
              </a:rPr>
            </a:br>
            <a:r>
              <a:rPr lang="pt-BR" sz="1800" dirty="0" smtClean="0">
                <a:latin typeface="Arial" pitchFamily="34" charset="0"/>
                <a:cs typeface="Arial" pitchFamily="34" charset="0"/>
              </a:rPr>
              <a:t/>
            </a:r>
            <a:br>
              <a:rPr lang="pt-BR" sz="1800" dirty="0" smtClean="0">
                <a:latin typeface="Arial" pitchFamily="34" charset="0"/>
                <a:cs typeface="Arial" pitchFamily="34" charset="0"/>
              </a:rPr>
            </a:br>
            <a:r>
              <a:rPr lang="pt-BR" sz="1800" dirty="0" smtClean="0">
                <a:latin typeface="Arial" pitchFamily="34" charset="0"/>
                <a:cs typeface="Arial" pitchFamily="34" charset="0"/>
              </a:rPr>
              <a:t>para discussão do</a:t>
            </a:r>
            <a:r>
              <a:rPr lang="pt-BR" sz="1800" dirty="0">
                <a:latin typeface="Arial" pitchFamily="34" charset="0"/>
                <a:cs typeface="Arial" pitchFamily="34" charset="0"/>
              </a:rPr>
              <a:t/>
            </a:r>
            <a:br>
              <a:rPr lang="pt-BR" sz="1800" dirty="0">
                <a:latin typeface="Arial" pitchFamily="34" charset="0"/>
                <a:cs typeface="Arial" pitchFamily="34" charset="0"/>
              </a:rPr>
            </a:br>
            <a:r>
              <a:rPr lang="pt-BR" sz="1800" dirty="0" smtClean="0">
                <a:latin typeface="Arial" pitchFamily="34" charset="0"/>
                <a:cs typeface="Arial" pitchFamily="34" charset="0"/>
              </a:rPr>
              <a:t/>
            </a:r>
            <a:br>
              <a:rPr lang="pt-BR" sz="1800" dirty="0" smtClean="0">
                <a:latin typeface="Arial" pitchFamily="34" charset="0"/>
                <a:cs typeface="Arial" pitchFamily="34" charset="0"/>
              </a:rPr>
            </a:br>
            <a:r>
              <a:rPr lang="pt-BR" sz="1400" dirty="0">
                <a:latin typeface="Arial" pitchFamily="34" charset="0"/>
                <a:cs typeface="Arial" pitchFamily="34" charset="0"/>
              </a:rPr>
              <a:t/>
            </a:r>
            <a:br>
              <a:rPr lang="pt-BR" sz="1400" dirty="0">
                <a:latin typeface="Arial" pitchFamily="34" charset="0"/>
                <a:cs typeface="Arial" pitchFamily="34" charset="0"/>
              </a:rPr>
            </a:br>
            <a:r>
              <a:rPr lang="pt-BR" sz="2800" b="1" dirty="0" smtClean="0">
                <a:solidFill>
                  <a:srgbClr val="C00000"/>
                </a:solidFill>
                <a:latin typeface="Arial" pitchFamily="34" charset="0"/>
                <a:cs typeface="Arial" pitchFamily="34" charset="0"/>
              </a:rPr>
              <a:t>CONCEITO DE “PARTES SIGNIFICATIVAS DO ESCOPO” PARA A ÁREA DE VAZÃO</a:t>
            </a:r>
            <a:endParaRPr lang="pt-BR" sz="2800" b="1" dirty="0">
              <a:solidFill>
                <a:srgbClr val="C00000"/>
              </a:solidFill>
              <a:latin typeface="Arial" pitchFamily="34" charset="0"/>
              <a:cs typeface="Arial" pitchFamily="34" charset="0"/>
            </a:endParaRPr>
          </a:p>
        </p:txBody>
      </p:sp>
      <p:sp>
        <p:nvSpPr>
          <p:cNvPr id="3" name="CaixaDeTexto 2"/>
          <p:cNvSpPr txBox="1"/>
          <p:nvPr/>
        </p:nvSpPr>
        <p:spPr>
          <a:xfrm>
            <a:off x="6175839" y="168895"/>
            <a:ext cx="2716641" cy="307777"/>
          </a:xfrm>
          <a:prstGeom prst="rect">
            <a:avLst/>
          </a:prstGeom>
          <a:noFill/>
        </p:spPr>
        <p:txBody>
          <a:bodyPr wrap="none" rtlCol="0">
            <a:spAutoFit/>
          </a:bodyPr>
          <a:lstStyle/>
          <a:p>
            <a:r>
              <a:rPr lang="pt-BR" sz="1400" dirty="0" smtClean="0">
                <a:solidFill>
                  <a:schemeClr val="bg1">
                    <a:lumMod val="65000"/>
                  </a:schemeClr>
                </a:solidFill>
                <a:latin typeface="Arial" pitchFamily="34" charset="0"/>
                <a:cs typeface="Arial" pitchFamily="34" charset="0"/>
              </a:rPr>
              <a:t>Versão de: 04/08/2015 11:40:31</a:t>
            </a:r>
          </a:p>
        </p:txBody>
      </p:sp>
      <p:sp>
        <p:nvSpPr>
          <p:cNvPr id="6" name="CaixaDeTexto 5"/>
          <p:cNvSpPr txBox="1"/>
          <p:nvPr/>
        </p:nvSpPr>
        <p:spPr>
          <a:xfrm>
            <a:off x="395536" y="188640"/>
            <a:ext cx="2984278" cy="307777"/>
          </a:xfrm>
          <a:prstGeom prst="rect">
            <a:avLst/>
          </a:prstGeom>
          <a:noFill/>
        </p:spPr>
        <p:txBody>
          <a:bodyPr wrap="none" rtlCol="0">
            <a:spAutoFit/>
          </a:bodyPr>
          <a:lstStyle/>
          <a:p>
            <a:r>
              <a:rPr lang="pt-BR" sz="1400" dirty="0" smtClean="0">
                <a:solidFill>
                  <a:schemeClr val="bg1">
                    <a:lumMod val="65000"/>
                  </a:schemeClr>
                </a:solidFill>
                <a:latin typeface="Arial" pitchFamily="34" charset="0"/>
                <a:cs typeface="Arial" pitchFamily="34" charset="0"/>
              </a:rPr>
              <a:t>CT-13 Comissão Técnica de Vazão</a:t>
            </a:r>
          </a:p>
        </p:txBody>
      </p:sp>
    </p:spTree>
    <p:extLst>
      <p:ext uri="{BB962C8B-B14F-4D97-AF65-F5344CB8AC3E}">
        <p14:creationId xmlns:p14="http://schemas.microsoft.com/office/powerpoint/2010/main" val="742638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764704"/>
            <a:ext cx="8136904" cy="1631216"/>
          </a:xfrm>
        </p:spPr>
        <p:txBody>
          <a:bodyPr wrap="square" anchor="t">
            <a:spAutoFit/>
          </a:bodyPr>
          <a:lstStyle/>
          <a:p>
            <a:pPr lvl="0" algn="l"/>
            <a:r>
              <a:rPr lang="pt-BR" sz="2000" dirty="0" smtClean="0">
                <a:latin typeface="Arial" pitchFamily="34" charset="0"/>
                <a:cs typeface="Arial" pitchFamily="34" charset="0"/>
              </a:rPr>
              <a:t>Na 21ª Reunião da CT-13 foi </a:t>
            </a:r>
            <a:r>
              <a:rPr lang="pt-BR" sz="2000" dirty="0">
                <a:latin typeface="Arial" pitchFamily="34" charset="0"/>
                <a:cs typeface="Arial" pitchFamily="34" charset="0"/>
              </a:rPr>
              <a:t>sugerida a formação de um grupo de trabalho para discutir o conceito de “</a:t>
            </a:r>
            <a:r>
              <a:rPr lang="pt-BR" sz="2000" dirty="0" smtClean="0">
                <a:latin typeface="Arial" pitchFamily="34" charset="0"/>
                <a:cs typeface="Arial" pitchFamily="34" charset="0"/>
              </a:rPr>
              <a:t>partes significativas </a:t>
            </a:r>
            <a:r>
              <a:rPr lang="pt-BR" sz="2000" dirty="0">
                <a:latin typeface="Arial" pitchFamily="34" charset="0"/>
                <a:cs typeface="Arial" pitchFamily="34" charset="0"/>
              </a:rPr>
              <a:t>do escopo” para </a:t>
            </a:r>
            <a:r>
              <a:rPr lang="pt-BR" sz="2000" dirty="0" smtClean="0">
                <a:latin typeface="Arial" pitchFamily="34" charset="0"/>
                <a:cs typeface="Arial" pitchFamily="34" charset="0"/>
              </a:rPr>
              <a:t>a área de vazão, inclusive para fins </a:t>
            </a:r>
            <a:r>
              <a:rPr lang="pt-BR" sz="2000" dirty="0">
                <a:latin typeface="Arial" pitchFamily="34" charset="0"/>
                <a:cs typeface="Arial" pitchFamily="34" charset="0"/>
              </a:rPr>
              <a:t>de </a:t>
            </a:r>
            <a:r>
              <a:rPr lang="pt-BR" sz="2000" dirty="0" smtClean="0">
                <a:latin typeface="Arial" pitchFamily="34" charset="0"/>
                <a:cs typeface="Arial" pitchFamily="34" charset="0"/>
              </a:rPr>
              <a:t>elaboração do plano de participação </a:t>
            </a:r>
            <a:r>
              <a:rPr lang="pt-BR" sz="2000" dirty="0">
                <a:latin typeface="Arial" pitchFamily="34" charset="0"/>
                <a:cs typeface="Arial" pitchFamily="34" charset="0"/>
              </a:rPr>
              <a:t>em atividades de ensaios de proficiência, conforme estabelecido </a:t>
            </a:r>
            <a:r>
              <a:rPr lang="pt-BR" sz="2000" dirty="0" smtClean="0">
                <a:latin typeface="Arial" pitchFamily="34" charset="0"/>
                <a:cs typeface="Arial" pitchFamily="34" charset="0"/>
              </a:rPr>
              <a:t>na norma </a:t>
            </a:r>
            <a:r>
              <a:rPr lang="pt-BR" sz="2000" dirty="0">
                <a:latin typeface="Arial" pitchFamily="34" charset="0"/>
                <a:cs typeface="Arial" pitchFamily="34" charset="0"/>
              </a:rPr>
              <a:t>NIT-DICLA-026. </a:t>
            </a:r>
          </a:p>
        </p:txBody>
      </p:sp>
      <p:sp>
        <p:nvSpPr>
          <p:cNvPr id="4" name="Título 1"/>
          <p:cNvSpPr txBox="1">
            <a:spLocks/>
          </p:cNvSpPr>
          <p:nvPr/>
        </p:nvSpPr>
        <p:spPr>
          <a:xfrm>
            <a:off x="539552" y="2677175"/>
            <a:ext cx="7772400" cy="707886"/>
          </a:xfrm>
          <a:prstGeom prst="rect">
            <a:avLst/>
          </a:prstGeom>
        </p:spPr>
        <p:txBody>
          <a:bodyPr vert="horz" lIns="91440" tIns="45720" rIns="91440" bIns="45720" rtlCol="0" anchor="t">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2000" dirty="0" smtClean="0">
                <a:latin typeface="Arial" pitchFamily="34" charset="0"/>
                <a:cs typeface="Arial" pitchFamily="34" charset="0"/>
              </a:rPr>
              <a:t>Com vistas à elaboração de um eventual documento orientativo, foi formado o grupo de trabalho composto por:</a:t>
            </a:r>
            <a:endParaRPr lang="pt-BR" sz="2000" dirty="0">
              <a:latin typeface="Arial" pitchFamily="34" charset="0"/>
              <a:cs typeface="Arial" pitchFamily="34" charset="0"/>
            </a:endParaRPr>
          </a:p>
        </p:txBody>
      </p:sp>
      <p:sp>
        <p:nvSpPr>
          <p:cNvPr id="5" name="Título 1"/>
          <p:cNvSpPr txBox="1">
            <a:spLocks/>
          </p:cNvSpPr>
          <p:nvPr/>
        </p:nvSpPr>
        <p:spPr>
          <a:xfrm>
            <a:off x="2339752" y="3559269"/>
            <a:ext cx="5472608" cy="2585323"/>
          </a:xfrm>
          <a:prstGeom prst="rect">
            <a:avLst/>
          </a:prstGeom>
        </p:spPr>
        <p:txBody>
          <a:bodyPr vert="horz" wrap="square" lIns="91440" tIns="45720" rIns="91440" bIns="45720" rtlCol="0" anchor="t">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16000" indent="-216000" algn="l">
              <a:lnSpc>
                <a:spcPct val="150000"/>
              </a:lnSpc>
              <a:buFont typeface="Wingdings" pitchFamily="2" charset="2"/>
              <a:buChar char="§"/>
            </a:pPr>
            <a:r>
              <a:rPr lang="pt-BR" sz="1800" dirty="0" smtClean="0">
                <a:latin typeface="Arial" pitchFamily="34" charset="0"/>
                <a:cs typeface="Arial" pitchFamily="34" charset="0"/>
              </a:rPr>
              <a:t>Kazuto Kawakita (IPT) - coordenador </a:t>
            </a:r>
          </a:p>
          <a:p>
            <a:pPr marL="216000" indent="-216000" algn="l">
              <a:lnSpc>
                <a:spcPct val="150000"/>
              </a:lnSpc>
              <a:buFont typeface="Wingdings" pitchFamily="2" charset="2"/>
              <a:buChar char="§"/>
            </a:pPr>
            <a:r>
              <a:rPr lang="pt-BR" sz="1800" dirty="0" smtClean="0">
                <a:latin typeface="Arial" pitchFamily="34" charset="0"/>
                <a:cs typeface="Arial" pitchFamily="34" charset="0"/>
              </a:rPr>
              <a:t>Mauricio Soares (Inmetro/Dicla) </a:t>
            </a:r>
          </a:p>
          <a:p>
            <a:pPr marL="216000" indent="-216000" algn="l">
              <a:lnSpc>
                <a:spcPct val="150000"/>
              </a:lnSpc>
              <a:buFont typeface="Wingdings" pitchFamily="2" charset="2"/>
              <a:buChar char="§"/>
            </a:pPr>
            <a:r>
              <a:rPr lang="pt-BR" sz="1800" dirty="0" smtClean="0">
                <a:latin typeface="Arial" pitchFamily="34" charset="0"/>
                <a:cs typeface="Arial" pitchFamily="34" charset="0"/>
              </a:rPr>
              <a:t>Helena Manosso (IPT) </a:t>
            </a:r>
          </a:p>
          <a:p>
            <a:pPr marL="216000" indent="-216000" algn="l">
              <a:lnSpc>
                <a:spcPct val="150000"/>
              </a:lnSpc>
              <a:buFont typeface="Wingdings" pitchFamily="2" charset="2"/>
              <a:buChar char="§"/>
            </a:pPr>
            <a:r>
              <a:rPr lang="pt-BR" sz="1800" dirty="0" smtClean="0">
                <a:latin typeface="Arial" pitchFamily="34" charset="0"/>
                <a:cs typeface="Arial" pitchFamily="34" charset="0"/>
              </a:rPr>
              <a:t>Noemi Hernandez (Metroval)</a:t>
            </a:r>
          </a:p>
          <a:p>
            <a:pPr marL="216000" indent="-216000" algn="l">
              <a:lnSpc>
                <a:spcPct val="150000"/>
              </a:lnSpc>
              <a:buFont typeface="Wingdings" pitchFamily="2" charset="2"/>
              <a:buChar char="§"/>
            </a:pPr>
            <a:r>
              <a:rPr lang="pt-BR" sz="1800" dirty="0" smtClean="0">
                <a:latin typeface="Arial" pitchFamily="34" charset="0"/>
                <a:cs typeface="Arial" pitchFamily="34" charset="0"/>
              </a:rPr>
              <a:t>Willian Abe (Incontrol)</a:t>
            </a:r>
          </a:p>
          <a:p>
            <a:pPr marL="216000" indent="-216000" algn="l">
              <a:lnSpc>
                <a:spcPct val="150000"/>
              </a:lnSpc>
              <a:buFont typeface="Wingdings" pitchFamily="2" charset="2"/>
              <a:buChar char="§"/>
            </a:pPr>
            <a:r>
              <a:rPr lang="pt-BR" sz="1800" dirty="0" smtClean="0">
                <a:latin typeface="Arial" pitchFamily="34" charset="0"/>
                <a:cs typeface="Arial" pitchFamily="34" charset="0"/>
              </a:rPr>
              <a:t>José Fintelman (Hirsa)</a:t>
            </a:r>
            <a:endParaRPr lang="pt-BR" sz="1800" dirty="0">
              <a:latin typeface="Arial" pitchFamily="34" charset="0"/>
              <a:cs typeface="Arial" pitchFamily="34" charset="0"/>
            </a:endParaRPr>
          </a:p>
        </p:txBody>
      </p:sp>
    </p:spTree>
    <p:extLst>
      <p:ext uri="{BB962C8B-B14F-4D97-AF65-F5344CB8AC3E}">
        <p14:creationId xmlns:p14="http://schemas.microsoft.com/office/powerpoint/2010/main" val="20881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427886"/>
            <a:ext cx="8424936" cy="400110"/>
          </a:xfrm>
          <a:prstGeom prst="rect">
            <a:avLst/>
          </a:prstGeom>
          <a:noFill/>
        </p:spPr>
        <p:txBody>
          <a:bodyPr wrap="square" rtlCol="0">
            <a:spAutoFit/>
          </a:bodyPr>
          <a:lstStyle/>
          <a:p>
            <a:r>
              <a:rPr lang="pt-BR" sz="2000" b="1" dirty="0" smtClean="0">
                <a:solidFill>
                  <a:srgbClr val="C00000"/>
                </a:solidFill>
              </a:rPr>
              <a:t>Somente para lembrar, o item 9 POLÍTICA GERAL da </a:t>
            </a:r>
            <a:r>
              <a:rPr lang="pt-BR" sz="2000" b="1" dirty="0" smtClean="0">
                <a:solidFill>
                  <a:srgbClr val="C00000"/>
                </a:solidFill>
                <a:latin typeface="Arial" pitchFamily="34" charset="0"/>
                <a:cs typeface="Arial" pitchFamily="34" charset="0"/>
              </a:rPr>
              <a:t>NIT-DICLA-026 diz:</a:t>
            </a:r>
            <a:endParaRPr lang="pt-BR" sz="2000" dirty="0">
              <a:solidFill>
                <a:srgbClr val="C00000"/>
              </a:solidFill>
            </a:endParaRPr>
          </a:p>
        </p:txBody>
      </p:sp>
      <p:sp>
        <p:nvSpPr>
          <p:cNvPr id="3" name="CaixaDeTexto 2"/>
          <p:cNvSpPr txBox="1"/>
          <p:nvPr/>
        </p:nvSpPr>
        <p:spPr>
          <a:xfrm>
            <a:off x="467544" y="1220554"/>
            <a:ext cx="8424936" cy="5016758"/>
          </a:xfrm>
          <a:prstGeom prst="rect">
            <a:avLst/>
          </a:prstGeom>
          <a:noFill/>
        </p:spPr>
        <p:txBody>
          <a:bodyPr wrap="square" rtlCol="0">
            <a:spAutoFit/>
          </a:bodyPr>
          <a:lstStyle/>
          <a:p>
            <a:r>
              <a:rPr lang="pt-BR" sz="1900" b="1" dirty="0" smtClean="0"/>
              <a:t>9.3 </a:t>
            </a:r>
            <a:r>
              <a:rPr lang="pt-BR" sz="1900" dirty="0"/>
              <a:t>O laboratório deve analisar seu escopo de acreditação, </a:t>
            </a:r>
            <a:r>
              <a:rPr lang="pt-BR" sz="1900" b="1" dirty="0"/>
              <a:t>definir e documentar </a:t>
            </a:r>
            <a:r>
              <a:rPr lang="pt-BR" sz="1900" dirty="0"/>
              <a:t>quais são as </a:t>
            </a:r>
            <a:r>
              <a:rPr lang="pt-BR" sz="1900" b="1" dirty="0"/>
              <a:t>partes significativas desse escopo </a:t>
            </a:r>
            <a:r>
              <a:rPr lang="pt-BR" sz="1900" dirty="0"/>
              <a:t>para fins de elaboração do plano de participação em atividades de EP considerando, conforme relevante: </a:t>
            </a:r>
            <a:endParaRPr lang="pt-BR" sz="1900" dirty="0" smtClean="0"/>
          </a:p>
          <a:p>
            <a:endParaRPr lang="pt-BR" sz="1900" dirty="0"/>
          </a:p>
          <a:p>
            <a:pPr marL="216000" indent="-216000">
              <a:spcAft>
                <a:spcPts val="600"/>
              </a:spcAft>
            </a:pPr>
            <a:r>
              <a:rPr lang="pt-BR" sz="1900" dirty="0"/>
              <a:t>a) grandezas medidas, áreas de atividades, classes de ensaios, especialidades e grupos de serviços de calibração; </a:t>
            </a:r>
          </a:p>
          <a:p>
            <a:pPr marL="216000" indent="-216000">
              <a:spcAft>
                <a:spcPts val="600"/>
              </a:spcAft>
            </a:pPr>
            <a:r>
              <a:rPr lang="pt-BR" sz="1900" dirty="0"/>
              <a:t>b) métodos de ensaio e calibração e as técnicas analíticas ou de medição que utiliza, incluindo diferenças e grau de complexidade entre os métodos e técnicas; </a:t>
            </a:r>
          </a:p>
          <a:p>
            <a:pPr marL="252000" indent="-252000">
              <a:spcAft>
                <a:spcPts val="600"/>
              </a:spcAft>
            </a:pPr>
            <a:r>
              <a:rPr lang="pt-BR" sz="1900" dirty="0"/>
              <a:t>c) padrões, instrumentos de medição e materiais de referência que emprega; </a:t>
            </a:r>
          </a:p>
          <a:p>
            <a:pPr marL="252000" indent="-252000">
              <a:spcAft>
                <a:spcPts val="600"/>
              </a:spcAft>
            </a:pPr>
            <a:r>
              <a:rPr lang="pt-BR" sz="1900" dirty="0"/>
              <a:t>d) propriedades que ensaia ou calibra; </a:t>
            </a:r>
          </a:p>
          <a:p>
            <a:pPr marL="252000" indent="-252000">
              <a:spcAft>
                <a:spcPts val="600"/>
              </a:spcAft>
            </a:pPr>
            <a:r>
              <a:rPr lang="pt-BR" sz="1900" dirty="0"/>
              <a:t>e) tipos de padrões ou instrumentos de medição que calibra; </a:t>
            </a:r>
          </a:p>
          <a:p>
            <a:pPr marL="216000" indent="-216000">
              <a:spcAft>
                <a:spcPts val="600"/>
              </a:spcAft>
            </a:pPr>
            <a:r>
              <a:rPr lang="pt-BR" sz="1900" dirty="0"/>
              <a:t>f) composição e estado físico da matriz do item de ensaio (sólido, líquido ou gasoso); </a:t>
            </a:r>
          </a:p>
          <a:p>
            <a:pPr marL="252000" indent="-252000">
              <a:spcAft>
                <a:spcPts val="600"/>
              </a:spcAft>
            </a:pPr>
            <a:r>
              <a:rPr lang="pt-BR" sz="1900" dirty="0"/>
              <a:t>g) faixa de medição, limite de detecção / quantificação e incerteza da medição; </a:t>
            </a:r>
          </a:p>
          <a:p>
            <a:pPr marL="252000" indent="-252000"/>
            <a:r>
              <a:rPr lang="pt-BR" sz="1900" dirty="0"/>
              <a:t>h) frequência de realização do ensaio, exame ou calibração</a:t>
            </a:r>
            <a:r>
              <a:rPr lang="pt-BR" sz="1900" dirty="0" smtClean="0"/>
              <a:t>.</a:t>
            </a:r>
            <a:endParaRPr lang="pt-BR" sz="1900" dirty="0"/>
          </a:p>
        </p:txBody>
      </p:sp>
    </p:spTree>
    <p:extLst>
      <p:ext uri="{BB962C8B-B14F-4D97-AF65-F5344CB8AC3E}">
        <p14:creationId xmlns:p14="http://schemas.microsoft.com/office/powerpoint/2010/main" val="3507180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899592" y="1844824"/>
            <a:ext cx="7344816" cy="1795428"/>
          </a:xfrm>
          <a:prstGeom prst="rect">
            <a:avLst/>
          </a:prstGeom>
          <a:noFill/>
        </p:spPr>
        <p:txBody>
          <a:bodyPr wrap="square" rtlCol="0">
            <a:spAutoFit/>
          </a:bodyPr>
          <a:lstStyle/>
          <a:p>
            <a:pPr algn="ctr">
              <a:lnSpc>
                <a:spcPts val="2700"/>
              </a:lnSpc>
            </a:pPr>
            <a:r>
              <a:rPr lang="pt-BR" sz="2000" b="1" dirty="0" smtClean="0">
                <a:latin typeface="Arial" pitchFamily="34" charset="0"/>
                <a:cs typeface="Arial" pitchFamily="34" charset="0"/>
              </a:rPr>
              <a:t>Devido às particularidades inerentes à área da metrologia de vazão e velocidade de fluidos, esses critérios constantes do requisito do item 9.3 da Norma serão, a seguir, abordados um a um visando enriquecer a análise a ser feita pelo Grupo de Trabalho</a:t>
            </a:r>
            <a:endParaRPr lang="pt-BR" sz="2000" dirty="0">
              <a:latin typeface="Arial" pitchFamily="34" charset="0"/>
              <a:cs typeface="Arial" pitchFamily="34" charset="0"/>
            </a:endParaRPr>
          </a:p>
        </p:txBody>
      </p:sp>
    </p:spTree>
    <p:extLst>
      <p:ext uri="{BB962C8B-B14F-4D97-AF65-F5344CB8AC3E}">
        <p14:creationId xmlns:p14="http://schemas.microsoft.com/office/powerpoint/2010/main" val="371114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707886"/>
          </a:xfrm>
          <a:prstGeom prst="rect">
            <a:avLst/>
          </a:prstGeom>
          <a:noFill/>
        </p:spPr>
        <p:txBody>
          <a:bodyPr wrap="square" rtlCol="0">
            <a:spAutoFit/>
          </a:bodyPr>
          <a:lstStyle/>
          <a:p>
            <a:pPr marL="252000" indent="-252000">
              <a:spcAft>
                <a:spcPts val="600"/>
              </a:spcAft>
            </a:pPr>
            <a:r>
              <a:rPr lang="pt-BR" sz="2000" b="1" dirty="0" smtClean="0"/>
              <a:t>a</a:t>
            </a:r>
            <a:r>
              <a:rPr lang="pt-BR" sz="2000" b="1" dirty="0"/>
              <a:t>) grandezas medidas, áreas de atividades, classes de ensaios, especialidades e grupos de serviços de </a:t>
            </a:r>
            <a:r>
              <a:rPr lang="pt-BR" sz="2000" b="1" dirty="0" smtClean="0"/>
              <a:t>calibração</a:t>
            </a:r>
            <a:endParaRPr lang="pt-BR" sz="2000" b="1" dirty="0"/>
          </a:p>
        </p:txBody>
      </p:sp>
      <p:sp>
        <p:nvSpPr>
          <p:cNvPr id="2" name="CaixaDeTexto 1"/>
          <p:cNvSpPr txBox="1"/>
          <p:nvPr/>
        </p:nvSpPr>
        <p:spPr>
          <a:xfrm>
            <a:off x="4355976" y="1188163"/>
            <a:ext cx="4536504" cy="923330"/>
          </a:xfrm>
          <a:prstGeom prst="rect">
            <a:avLst/>
          </a:prstGeom>
          <a:noFill/>
        </p:spPr>
        <p:txBody>
          <a:bodyPr wrap="square" rtlCol="0">
            <a:spAutoFit/>
          </a:bodyPr>
          <a:lstStyle/>
          <a:p>
            <a:r>
              <a:rPr lang="pt-BR" dirty="0" smtClean="0"/>
              <a:t>Com base na versão atual da NIT-DICLA-012, um laboratório de vazão poderia medir as seguintes grandezas:</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24744"/>
            <a:ext cx="3720040" cy="4333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4355976" y="2170018"/>
            <a:ext cx="4392488" cy="2308324"/>
          </a:xfrm>
          <a:prstGeom prst="rect">
            <a:avLst/>
          </a:prstGeom>
          <a:noFill/>
        </p:spPr>
        <p:txBody>
          <a:bodyPr wrap="square" rtlCol="0">
            <a:spAutoFit/>
          </a:bodyPr>
          <a:lstStyle/>
          <a:p>
            <a:pPr marL="108000" indent="-108000">
              <a:buFont typeface="Arial" pitchFamily="34" charset="0"/>
              <a:buChar char="•"/>
            </a:pPr>
            <a:r>
              <a:rPr lang="pt-BR" sz="1600" dirty="0" smtClean="0">
                <a:solidFill>
                  <a:srgbClr val="C00000"/>
                </a:solidFill>
              </a:rPr>
              <a:t>Vazão volumétrica de gás, água ou hidrocarboneto líquido, a baixa ou alta pressão</a:t>
            </a:r>
          </a:p>
          <a:p>
            <a:pPr marL="108000" indent="-108000">
              <a:buFont typeface="Arial" pitchFamily="34" charset="0"/>
              <a:buChar char="•"/>
            </a:pPr>
            <a:r>
              <a:rPr lang="pt-BR" sz="1600" dirty="0" smtClean="0">
                <a:solidFill>
                  <a:srgbClr val="C00000"/>
                </a:solidFill>
              </a:rPr>
              <a:t>Vazão mássica </a:t>
            </a:r>
            <a:r>
              <a:rPr lang="pt-BR" sz="1600" dirty="0">
                <a:solidFill>
                  <a:srgbClr val="C00000"/>
                </a:solidFill>
              </a:rPr>
              <a:t>gás, água ou hidrocarboneto líquido, a baixa ou alta </a:t>
            </a:r>
            <a:r>
              <a:rPr lang="pt-BR" sz="1600" dirty="0" smtClean="0">
                <a:solidFill>
                  <a:srgbClr val="C00000"/>
                </a:solidFill>
              </a:rPr>
              <a:t>pressão</a:t>
            </a:r>
            <a:endParaRPr lang="pt-BR" sz="1600" dirty="0">
              <a:solidFill>
                <a:srgbClr val="C00000"/>
              </a:solidFill>
            </a:endParaRPr>
          </a:p>
          <a:p>
            <a:pPr marL="108000" indent="-108000">
              <a:buFont typeface="Arial" pitchFamily="34" charset="0"/>
              <a:buChar char="•"/>
            </a:pPr>
            <a:r>
              <a:rPr lang="pt-BR" sz="1600" dirty="0" smtClean="0">
                <a:solidFill>
                  <a:srgbClr val="C00000"/>
                </a:solidFill>
              </a:rPr>
              <a:t>Volume totalizado </a:t>
            </a:r>
            <a:r>
              <a:rPr lang="pt-BR" sz="1600" dirty="0">
                <a:solidFill>
                  <a:srgbClr val="C00000"/>
                </a:solidFill>
              </a:rPr>
              <a:t>(gás, água ou hidrocarboneto líquido, a baixa ou alta pressão</a:t>
            </a:r>
          </a:p>
          <a:p>
            <a:pPr marL="108000" indent="-108000">
              <a:buFont typeface="Arial" pitchFamily="34" charset="0"/>
              <a:buChar char="•"/>
            </a:pPr>
            <a:r>
              <a:rPr lang="pt-BR" sz="1600" dirty="0" smtClean="0">
                <a:solidFill>
                  <a:srgbClr val="C00000"/>
                </a:solidFill>
              </a:rPr>
              <a:t>Massa totalizada </a:t>
            </a:r>
            <a:r>
              <a:rPr lang="pt-BR" sz="1600" dirty="0">
                <a:solidFill>
                  <a:srgbClr val="C00000"/>
                </a:solidFill>
              </a:rPr>
              <a:t>gás, água ou hidrocarboneto líquido, a baixa ou alta pressão</a:t>
            </a:r>
          </a:p>
          <a:p>
            <a:pPr marL="108000" indent="-108000">
              <a:buFont typeface="Arial" pitchFamily="34" charset="0"/>
              <a:buChar char="•"/>
            </a:pPr>
            <a:r>
              <a:rPr lang="pt-BR" sz="1600" dirty="0" smtClean="0">
                <a:solidFill>
                  <a:srgbClr val="C00000"/>
                </a:solidFill>
              </a:rPr>
              <a:t>Velocidade de fluidos</a:t>
            </a:r>
            <a:endParaRPr lang="pt-BR" sz="1600" dirty="0">
              <a:solidFill>
                <a:srgbClr val="C00000"/>
              </a:solidFill>
            </a:endParaRPr>
          </a:p>
        </p:txBody>
      </p:sp>
      <p:sp>
        <p:nvSpPr>
          <p:cNvPr id="3" name="CaixaDeTexto 2"/>
          <p:cNvSpPr txBox="1"/>
          <p:nvPr/>
        </p:nvSpPr>
        <p:spPr>
          <a:xfrm>
            <a:off x="2483768" y="5415027"/>
            <a:ext cx="1720343" cy="246221"/>
          </a:xfrm>
          <a:prstGeom prst="rect">
            <a:avLst/>
          </a:prstGeom>
          <a:noFill/>
        </p:spPr>
        <p:txBody>
          <a:bodyPr wrap="none" rtlCol="0">
            <a:spAutoFit/>
          </a:bodyPr>
          <a:lstStyle/>
          <a:p>
            <a:r>
              <a:rPr lang="pt-BR" sz="1000" dirty="0" smtClean="0"/>
              <a:t>Fonte: NIT-DICLA-012 Rev. 16</a:t>
            </a:r>
          </a:p>
        </p:txBody>
      </p:sp>
      <p:sp>
        <p:nvSpPr>
          <p:cNvPr id="7" name="CaixaDeTexto 6"/>
          <p:cNvSpPr txBox="1"/>
          <p:nvPr/>
        </p:nvSpPr>
        <p:spPr>
          <a:xfrm>
            <a:off x="387152" y="5766355"/>
            <a:ext cx="8649344" cy="830997"/>
          </a:xfrm>
          <a:prstGeom prst="rect">
            <a:avLst/>
          </a:prstGeom>
          <a:noFill/>
        </p:spPr>
        <p:txBody>
          <a:bodyPr wrap="square" rtlCol="0">
            <a:spAutoFit/>
          </a:bodyPr>
          <a:lstStyle/>
          <a:p>
            <a:pPr marL="468000" indent="-457200"/>
            <a:r>
              <a:rPr lang="pt-BR" sz="1200" dirty="0" smtClean="0"/>
              <a:t>OBS 1: Ainda há dúvidas se as qualificações baixa e alta </a:t>
            </a:r>
            <a:r>
              <a:rPr lang="pt-BR" sz="1200" dirty="0"/>
              <a:t>e pressão se </a:t>
            </a:r>
            <a:r>
              <a:rPr lang="pt-BR" sz="1200" dirty="0" smtClean="0"/>
              <a:t>referem às condições de pressão do fluido durante o </a:t>
            </a:r>
            <a:r>
              <a:rPr lang="pt-BR" sz="1200" dirty="0"/>
              <a:t>processo de calibração ou à pressão de operação do medidor em campo</a:t>
            </a:r>
            <a:r>
              <a:rPr lang="pt-BR" sz="1200" dirty="0" smtClean="0"/>
              <a:t>. Há necessidade de adequação dos escopos de alguns laboratórios.</a:t>
            </a:r>
            <a:endParaRPr lang="pt-BR" sz="1200" dirty="0"/>
          </a:p>
          <a:p>
            <a:pPr marL="468000" indent="-457200"/>
            <a:r>
              <a:rPr lang="pt-BR" sz="1200" dirty="0"/>
              <a:t>OBS 2: A </a:t>
            </a:r>
            <a:r>
              <a:rPr lang="pt-BR" sz="1200" dirty="0" smtClean="0"/>
              <a:t>viscosidade do fluido é um parâmetro importante para o desempenho metrológico de diversos tipos de medidores de vazão e, assim, necessitaria ser considerada numa oportuna redefinição dos serviços de calibração da área de vazão da Norma.</a:t>
            </a:r>
            <a:endParaRPr lang="pt-BR" sz="1200" dirty="0"/>
          </a:p>
        </p:txBody>
      </p:sp>
      <p:sp>
        <p:nvSpPr>
          <p:cNvPr id="8" name="CaixaDeTexto 7"/>
          <p:cNvSpPr txBox="1"/>
          <p:nvPr/>
        </p:nvSpPr>
        <p:spPr>
          <a:xfrm>
            <a:off x="4499993" y="4509120"/>
            <a:ext cx="4536503" cy="1200329"/>
          </a:xfrm>
          <a:prstGeom prst="rect">
            <a:avLst/>
          </a:prstGeom>
          <a:noFill/>
        </p:spPr>
        <p:txBody>
          <a:bodyPr wrap="square" rtlCol="0">
            <a:spAutoFit/>
          </a:bodyPr>
          <a:lstStyle/>
          <a:p>
            <a:r>
              <a:rPr lang="pt-BR" dirty="0" smtClean="0">
                <a:solidFill>
                  <a:srgbClr val="0055D2"/>
                </a:solidFill>
              </a:rPr>
              <a:t>Portanto, na seleção das “partes significativas </a:t>
            </a:r>
            <a:r>
              <a:rPr lang="pt-BR" dirty="0">
                <a:solidFill>
                  <a:srgbClr val="0055D2"/>
                </a:solidFill>
              </a:rPr>
              <a:t>do escopo</a:t>
            </a:r>
            <a:r>
              <a:rPr lang="pt-BR" dirty="0" smtClean="0">
                <a:solidFill>
                  <a:srgbClr val="0055D2"/>
                </a:solidFill>
              </a:rPr>
              <a:t>”, deveriam ser contemplados os diferentes </a:t>
            </a:r>
            <a:r>
              <a:rPr lang="pt-BR" dirty="0" err="1" smtClean="0">
                <a:solidFill>
                  <a:srgbClr val="0055D2"/>
                </a:solidFill>
              </a:rPr>
              <a:t>mensurandos</a:t>
            </a:r>
            <a:r>
              <a:rPr lang="pt-BR" dirty="0" smtClean="0">
                <a:solidFill>
                  <a:srgbClr val="0055D2"/>
                </a:solidFill>
              </a:rPr>
              <a:t> com os quais trabalha o laboratório.</a:t>
            </a:r>
            <a:endParaRPr lang="pt-BR" dirty="0">
              <a:solidFill>
                <a:srgbClr val="0055D2"/>
              </a:solidFill>
            </a:endParaRPr>
          </a:p>
        </p:txBody>
      </p:sp>
    </p:spTree>
    <p:extLst>
      <p:ext uri="{BB962C8B-B14F-4D97-AF65-F5344CB8AC3E}">
        <p14:creationId xmlns:p14="http://schemas.microsoft.com/office/powerpoint/2010/main" val="1556234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707886"/>
          </a:xfrm>
          <a:prstGeom prst="rect">
            <a:avLst/>
          </a:prstGeom>
          <a:noFill/>
        </p:spPr>
        <p:txBody>
          <a:bodyPr wrap="square" rtlCol="0">
            <a:spAutoFit/>
          </a:bodyPr>
          <a:lstStyle/>
          <a:p>
            <a:pPr marL="252000" indent="-252000"/>
            <a:r>
              <a:rPr lang="pt-BR" sz="2000" b="1" dirty="0" smtClean="0"/>
              <a:t>b</a:t>
            </a:r>
            <a:r>
              <a:rPr lang="pt-BR" sz="2000" b="1" dirty="0"/>
              <a:t>) </a:t>
            </a:r>
            <a:r>
              <a:rPr lang="pt-BR" sz="2000" b="1" kern="0" spc="-30" dirty="0"/>
              <a:t>métodos de ensaio e calibração e as técnicas analíticas ou de medição que </a:t>
            </a:r>
            <a:r>
              <a:rPr lang="pt-BR" sz="2000" b="1" kern="0" spc="-50" dirty="0"/>
              <a:t>utiliza, incluindo diferenças e grau de complexidade entre os métodos e </a:t>
            </a:r>
            <a:r>
              <a:rPr lang="pt-BR" sz="2000" b="1" kern="0" spc="-50" dirty="0" smtClean="0"/>
              <a:t>técnicas</a:t>
            </a:r>
            <a:endParaRPr lang="pt-BR" sz="2000" b="1" kern="0" spc="-50" dirty="0"/>
          </a:p>
        </p:txBody>
      </p:sp>
      <p:sp>
        <p:nvSpPr>
          <p:cNvPr id="5" name="Rectangle 4"/>
          <p:cNvSpPr>
            <a:spLocks noChangeArrowheads="1"/>
          </p:cNvSpPr>
          <p:nvPr/>
        </p:nvSpPr>
        <p:spPr bwMode="auto">
          <a:xfrm>
            <a:off x="274766" y="3357809"/>
            <a:ext cx="1656184"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a:t>
            </a:r>
            <a:r>
              <a:rPr lang="es-ES" sz="1200" dirty="0">
                <a:latin typeface="Arial" pitchFamily="34" charset="0"/>
                <a:cs typeface="Arial" pitchFamily="34" charset="0"/>
              </a:rPr>
              <a:t>estático de </a:t>
            </a:r>
            <a:r>
              <a:rPr lang="es-ES" sz="1200" dirty="0" smtClean="0">
                <a:latin typeface="Arial" pitchFamily="34" charset="0"/>
                <a:cs typeface="Arial" pitchFamily="34" charset="0"/>
              </a:rPr>
              <a:t>partida e parada</a:t>
            </a:r>
            <a:endParaRPr lang="es-ES" sz="1200" dirty="0">
              <a:latin typeface="Arial" pitchFamily="34" charset="0"/>
              <a:cs typeface="Arial" pitchFamily="34" charset="0"/>
            </a:endParaRPr>
          </a:p>
        </p:txBody>
      </p:sp>
      <p:sp>
        <p:nvSpPr>
          <p:cNvPr id="6" name="Rectangle 4"/>
          <p:cNvSpPr>
            <a:spLocks noChangeArrowheads="1"/>
          </p:cNvSpPr>
          <p:nvPr/>
        </p:nvSpPr>
        <p:spPr bwMode="auto">
          <a:xfrm>
            <a:off x="274766" y="4552168"/>
            <a:ext cx="1656184"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dinâmico </a:t>
            </a:r>
            <a:r>
              <a:rPr lang="es-ES" sz="1200" dirty="0">
                <a:latin typeface="Arial" pitchFamily="34" charset="0"/>
                <a:cs typeface="Arial" pitchFamily="34" charset="0"/>
              </a:rPr>
              <a:t>de </a:t>
            </a:r>
            <a:r>
              <a:rPr lang="es-ES" sz="1200" dirty="0" smtClean="0">
                <a:latin typeface="Arial" pitchFamily="34" charset="0"/>
                <a:cs typeface="Arial" pitchFamily="34" charset="0"/>
              </a:rPr>
              <a:t>partida e parada</a:t>
            </a:r>
            <a:endParaRPr lang="es-ES" sz="1200" dirty="0">
              <a:latin typeface="Arial" pitchFamily="34" charset="0"/>
              <a:cs typeface="Arial" pitchFamily="34" charset="0"/>
            </a:endParaRPr>
          </a:p>
        </p:txBody>
      </p:sp>
      <p:pic>
        <p:nvPicPr>
          <p:cNvPr id="9" name="Imagem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6974" y="2780928"/>
            <a:ext cx="1449645" cy="118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0206" y="4049990"/>
            <a:ext cx="1648005" cy="11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Grupo 25"/>
          <p:cNvGrpSpPr/>
          <p:nvPr/>
        </p:nvGrpSpPr>
        <p:grpSpPr>
          <a:xfrm>
            <a:off x="274766" y="1700808"/>
            <a:ext cx="3649162" cy="1107046"/>
            <a:chOff x="274766" y="4331010"/>
            <a:chExt cx="3649162" cy="1107046"/>
          </a:xfrm>
        </p:grpSpPr>
        <p:pic>
          <p:nvPicPr>
            <p:cNvPr id="11" name="Picture 4" descr="Digitaliz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2959" y="4331010"/>
              <a:ext cx="1920969" cy="110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274766" y="4725144"/>
              <a:ext cx="1656184"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volumétrico ou gravimétrico</a:t>
              </a:r>
              <a:endParaRPr lang="es-ES" sz="1200" dirty="0">
                <a:latin typeface="Arial" pitchFamily="34" charset="0"/>
                <a:cs typeface="Arial" pitchFamily="34" charset="0"/>
              </a:endParaRPr>
            </a:p>
          </p:txBody>
        </p:sp>
      </p:grpSp>
      <p:pic>
        <p:nvPicPr>
          <p:cNvPr id="13" name="Imagem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30207" y="5070433"/>
            <a:ext cx="2433046" cy="109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274766" y="5374998"/>
            <a:ext cx="1656184"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volumétrico com provador</a:t>
            </a:r>
            <a:endParaRPr lang="es-ES" sz="1200" dirty="0">
              <a:latin typeface="Arial" pitchFamily="34" charset="0"/>
              <a:cs typeface="Arial" pitchFamily="34" charset="0"/>
            </a:endParaRPr>
          </a:p>
        </p:txBody>
      </p:sp>
      <p:sp>
        <p:nvSpPr>
          <p:cNvPr id="15" name="Rectangle 4"/>
          <p:cNvSpPr>
            <a:spLocks noChangeArrowheads="1"/>
          </p:cNvSpPr>
          <p:nvPr/>
        </p:nvSpPr>
        <p:spPr bwMode="auto">
          <a:xfrm>
            <a:off x="4427985" y="2034493"/>
            <a:ext cx="2126072"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da comparação com medidor de referência</a:t>
            </a:r>
            <a:endParaRPr lang="es-ES" sz="1200" dirty="0">
              <a:latin typeface="Arial" pitchFamily="34" charset="0"/>
              <a:cs typeface="Arial" pitchFamily="34" charset="0"/>
            </a:endParaRPr>
          </a:p>
        </p:txBody>
      </p:sp>
      <p:sp>
        <p:nvSpPr>
          <p:cNvPr id="16" name="Rectangle 4"/>
          <p:cNvSpPr>
            <a:spLocks noChangeArrowheads="1"/>
          </p:cNvSpPr>
          <p:nvPr/>
        </p:nvSpPr>
        <p:spPr bwMode="auto">
          <a:xfrm>
            <a:off x="4788024" y="3467229"/>
            <a:ext cx="1620180"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Método da bolha de sabão </a:t>
            </a:r>
            <a:endParaRPr lang="es-ES" sz="1200" dirty="0">
              <a:latin typeface="Arial" pitchFamily="34" charset="0"/>
              <a:cs typeface="Arial" pitchFamily="34" charset="0"/>
            </a:endParaRPr>
          </a:p>
        </p:txBody>
      </p:sp>
      <p:sp>
        <p:nvSpPr>
          <p:cNvPr id="17" name="Rectangle 4"/>
          <p:cNvSpPr>
            <a:spLocks noChangeArrowheads="1"/>
          </p:cNvSpPr>
          <p:nvPr/>
        </p:nvSpPr>
        <p:spPr bwMode="auto">
          <a:xfrm>
            <a:off x="4860032" y="4545320"/>
            <a:ext cx="1620180"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Túnel de vento com jato livre</a:t>
            </a:r>
            <a:endParaRPr lang="es-ES" sz="1200" dirty="0">
              <a:latin typeface="Arial" pitchFamily="34" charset="0"/>
              <a:cs typeface="Arial" pitchFamily="34" charset="0"/>
            </a:endParaRPr>
          </a:p>
        </p:txBody>
      </p:sp>
      <p:sp>
        <p:nvSpPr>
          <p:cNvPr id="18" name="Rectangle 4"/>
          <p:cNvSpPr>
            <a:spLocks noChangeArrowheads="1"/>
          </p:cNvSpPr>
          <p:nvPr/>
        </p:nvSpPr>
        <p:spPr bwMode="auto">
          <a:xfrm>
            <a:off x="4932040" y="5567998"/>
            <a:ext cx="1656184"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10000"/>
              </a:lnSpc>
            </a:pPr>
            <a:r>
              <a:rPr lang="es-ES" sz="1200" dirty="0" smtClean="0">
                <a:latin typeface="Arial" pitchFamily="34" charset="0"/>
                <a:cs typeface="Arial" pitchFamily="34" charset="0"/>
              </a:rPr>
              <a:t>Túnel de vento com seção de testes</a:t>
            </a:r>
            <a:endParaRPr lang="es-ES" sz="1200" dirty="0">
              <a:latin typeface="Arial" pitchFamily="34" charset="0"/>
              <a:cs typeface="Arial" pitchFamily="34" charset="0"/>
            </a:endParaRPr>
          </a:p>
        </p:txBody>
      </p:sp>
      <p:pic>
        <p:nvPicPr>
          <p:cNvPr id="21" name="Imagem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98071" y="1777752"/>
            <a:ext cx="2194409"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ixaDeTexto 1"/>
          <p:cNvSpPr txBox="1">
            <a:spLocks noChangeArrowheads="1"/>
          </p:cNvSpPr>
          <p:nvPr/>
        </p:nvSpPr>
        <p:spPr bwMode="auto">
          <a:xfrm>
            <a:off x="7834156" y="2132856"/>
            <a:ext cx="1058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s-ES" sz="800" b="1" dirty="0" smtClean="0">
                <a:solidFill>
                  <a:schemeClr val="bg1"/>
                </a:solidFill>
                <a:latin typeface="Arial" pitchFamily="34" charset="0"/>
                <a:cs typeface="Arial" pitchFamily="34" charset="0"/>
              </a:rPr>
              <a:t>Medidor sob calibração</a:t>
            </a:r>
            <a:endParaRPr lang="es-ES" sz="800" b="1" dirty="0">
              <a:solidFill>
                <a:schemeClr val="bg1"/>
              </a:solidFill>
              <a:latin typeface="Arial" pitchFamily="34" charset="0"/>
              <a:cs typeface="Arial" pitchFamily="34" charset="0"/>
            </a:endParaRPr>
          </a:p>
        </p:txBody>
      </p:sp>
      <p:sp>
        <p:nvSpPr>
          <p:cNvPr id="23" name="CaixaDeTexto 28"/>
          <p:cNvSpPr txBox="1">
            <a:spLocks noChangeArrowheads="1"/>
          </p:cNvSpPr>
          <p:nvPr/>
        </p:nvSpPr>
        <p:spPr bwMode="auto">
          <a:xfrm>
            <a:off x="6948264" y="2226350"/>
            <a:ext cx="792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s-ES" sz="800" b="1" dirty="0" smtClean="0">
                <a:solidFill>
                  <a:schemeClr val="bg1"/>
                </a:solidFill>
                <a:latin typeface="Arial" pitchFamily="34" charset="0"/>
                <a:cs typeface="Arial" pitchFamily="34" charset="0"/>
              </a:rPr>
              <a:t>Medidor de referência</a:t>
            </a:r>
            <a:endParaRPr lang="es-ES" sz="800" b="1" dirty="0">
              <a:solidFill>
                <a:schemeClr val="bg1"/>
              </a:solidFill>
              <a:latin typeface="Arial" pitchFamily="34" charset="0"/>
              <a:cs typeface="Arial" pitchFamily="34" charset="0"/>
            </a:endParaRPr>
          </a:p>
        </p:txBody>
      </p:sp>
      <p:pic>
        <p:nvPicPr>
          <p:cNvPr id="27" name="Imagem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32240" y="5273851"/>
            <a:ext cx="1728192" cy="891453"/>
          </a:xfrm>
          <a:prstGeom prst="rect">
            <a:avLst/>
          </a:prstGeom>
        </p:spPr>
      </p:pic>
      <p:pic>
        <p:nvPicPr>
          <p:cNvPr id="28" name="Imagem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5466" y="4467854"/>
            <a:ext cx="1802035" cy="621549"/>
          </a:xfrm>
          <a:prstGeom prst="rect">
            <a:avLst/>
          </a:prstGeom>
        </p:spPr>
      </p:pic>
      <p:pic>
        <p:nvPicPr>
          <p:cNvPr id="29" name="Imagem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07171" y="3171458"/>
            <a:ext cx="849205" cy="1121638"/>
          </a:xfrm>
          <a:prstGeom prst="rect">
            <a:avLst/>
          </a:prstGeom>
        </p:spPr>
      </p:pic>
      <p:sp>
        <p:nvSpPr>
          <p:cNvPr id="2" name="CaixaDeTexto 1"/>
          <p:cNvSpPr txBox="1"/>
          <p:nvPr/>
        </p:nvSpPr>
        <p:spPr>
          <a:xfrm>
            <a:off x="445119" y="1187460"/>
            <a:ext cx="7439024" cy="369332"/>
          </a:xfrm>
          <a:prstGeom prst="rect">
            <a:avLst/>
          </a:prstGeom>
          <a:noFill/>
        </p:spPr>
        <p:txBody>
          <a:bodyPr wrap="none" rtlCol="0">
            <a:spAutoFit/>
          </a:bodyPr>
          <a:lstStyle/>
          <a:p>
            <a:r>
              <a:rPr lang="pt-BR" b="1" dirty="0" smtClean="0">
                <a:solidFill>
                  <a:srgbClr val="C00000"/>
                </a:solidFill>
              </a:rPr>
              <a:t>Alguns métodos de calibração utilizados pelos laboratórios da área de vazão:</a:t>
            </a:r>
          </a:p>
        </p:txBody>
      </p:sp>
      <p:sp>
        <p:nvSpPr>
          <p:cNvPr id="3" name="Retângulo 2"/>
          <p:cNvSpPr/>
          <p:nvPr/>
        </p:nvSpPr>
        <p:spPr>
          <a:xfrm>
            <a:off x="467544" y="6165304"/>
            <a:ext cx="8640960" cy="646331"/>
          </a:xfrm>
          <a:prstGeom prst="rect">
            <a:avLst/>
          </a:prstGeom>
        </p:spPr>
        <p:txBody>
          <a:bodyPr wrap="square">
            <a:spAutoFit/>
          </a:bodyPr>
          <a:lstStyle/>
          <a:p>
            <a:r>
              <a:rPr lang="pt-BR" dirty="0" smtClean="0">
                <a:solidFill>
                  <a:srgbClr val="0066FF"/>
                </a:solidFill>
              </a:rPr>
              <a:t>Os métodos de calibração utilizados pelo laboratório de vazão deveriam ser considerados na seleção </a:t>
            </a:r>
            <a:r>
              <a:rPr lang="pt-BR" dirty="0">
                <a:solidFill>
                  <a:srgbClr val="0066FF"/>
                </a:solidFill>
              </a:rPr>
              <a:t>das “partes significativas do escopo”</a:t>
            </a:r>
            <a:r>
              <a:rPr lang="pt-BR" dirty="0" smtClean="0">
                <a:solidFill>
                  <a:srgbClr val="0066FF"/>
                </a:solidFill>
              </a:rPr>
              <a:t>.</a:t>
            </a:r>
            <a:endParaRPr lang="pt-BR" dirty="0">
              <a:solidFill>
                <a:srgbClr val="0066FF"/>
              </a:solidFill>
            </a:endParaRPr>
          </a:p>
        </p:txBody>
      </p:sp>
    </p:spTree>
    <p:extLst>
      <p:ext uri="{BB962C8B-B14F-4D97-AF65-F5344CB8AC3E}">
        <p14:creationId xmlns:p14="http://schemas.microsoft.com/office/powerpoint/2010/main" val="19582751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400110"/>
          </a:xfrm>
          <a:prstGeom prst="rect">
            <a:avLst/>
          </a:prstGeom>
          <a:noFill/>
        </p:spPr>
        <p:txBody>
          <a:bodyPr wrap="square" rtlCol="0">
            <a:spAutoFit/>
          </a:bodyPr>
          <a:lstStyle/>
          <a:p>
            <a:pPr marL="252000" indent="-252000">
              <a:spcAft>
                <a:spcPts val="600"/>
              </a:spcAft>
            </a:pPr>
            <a:r>
              <a:rPr lang="pt-BR" sz="2000" b="1" dirty="0" smtClean="0"/>
              <a:t>c</a:t>
            </a:r>
            <a:r>
              <a:rPr lang="pt-BR" sz="2000" b="1" dirty="0"/>
              <a:t>) padrões, instrumentos de medição e materiais de referência que </a:t>
            </a:r>
            <a:r>
              <a:rPr lang="pt-BR" sz="2000" b="1" dirty="0" smtClean="0"/>
              <a:t>emprega</a:t>
            </a:r>
            <a:endParaRPr lang="pt-BR" sz="2000" b="1" dirty="0"/>
          </a:p>
        </p:txBody>
      </p:sp>
      <p:sp>
        <p:nvSpPr>
          <p:cNvPr id="17" name="CaixaDeTexto 16"/>
          <p:cNvSpPr txBox="1"/>
          <p:nvPr/>
        </p:nvSpPr>
        <p:spPr>
          <a:xfrm>
            <a:off x="467544" y="849486"/>
            <a:ext cx="8064896" cy="923330"/>
          </a:xfrm>
          <a:prstGeom prst="rect">
            <a:avLst/>
          </a:prstGeom>
          <a:noFill/>
        </p:spPr>
        <p:txBody>
          <a:bodyPr wrap="square" rtlCol="0">
            <a:spAutoFit/>
          </a:bodyPr>
          <a:lstStyle/>
          <a:p>
            <a:r>
              <a:rPr lang="pt-BR" dirty="0" smtClean="0">
                <a:solidFill>
                  <a:srgbClr val="0066FF"/>
                </a:solidFill>
              </a:rPr>
              <a:t>Existem diferentes tipos </a:t>
            </a:r>
            <a:r>
              <a:rPr lang="pt-BR" dirty="0">
                <a:solidFill>
                  <a:srgbClr val="0066FF"/>
                </a:solidFill>
              </a:rPr>
              <a:t>de </a:t>
            </a:r>
            <a:r>
              <a:rPr lang="pt-BR" dirty="0" smtClean="0">
                <a:solidFill>
                  <a:srgbClr val="0066FF"/>
                </a:solidFill>
              </a:rPr>
              <a:t>padrões e </a:t>
            </a:r>
            <a:r>
              <a:rPr lang="pt-BR" dirty="0">
                <a:solidFill>
                  <a:srgbClr val="0066FF"/>
                </a:solidFill>
              </a:rPr>
              <a:t>instrumentos de medição </a:t>
            </a:r>
            <a:r>
              <a:rPr lang="pt-BR" dirty="0" smtClean="0">
                <a:solidFill>
                  <a:srgbClr val="0066FF"/>
                </a:solidFill>
              </a:rPr>
              <a:t>que podem ser utilizados pelos laboratórios na calibração de medidores de vazão e de velocidade de fluidos.</a:t>
            </a:r>
            <a:endParaRPr lang="pt-BR" dirty="0">
              <a:solidFill>
                <a:srgbClr val="0066FF"/>
              </a:solidFill>
            </a:endParaRPr>
          </a:p>
        </p:txBody>
      </p:sp>
      <p:sp>
        <p:nvSpPr>
          <p:cNvPr id="18" name="CaixaDeTexto 17"/>
          <p:cNvSpPr txBox="1"/>
          <p:nvPr/>
        </p:nvSpPr>
        <p:spPr>
          <a:xfrm>
            <a:off x="467544" y="4077072"/>
            <a:ext cx="8064896" cy="646331"/>
          </a:xfrm>
          <a:prstGeom prst="rect">
            <a:avLst/>
          </a:prstGeom>
          <a:noFill/>
        </p:spPr>
        <p:txBody>
          <a:bodyPr wrap="square" rtlCol="0">
            <a:spAutoFit/>
          </a:bodyPr>
          <a:lstStyle/>
          <a:p>
            <a:r>
              <a:rPr lang="pt-BR" dirty="0" smtClean="0">
                <a:solidFill>
                  <a:srgbClr val="0066FF"/>
                </a:solidFill>
              </a:rPr>
              <a:t>Assim, </a:t>
            </a:r>
            <a:r>
              <a:rPr lang="pt-BR" dirty="0">
                <a:solidFill>
                  <a:srgbClr val="0066FF"/>
                </a:solidFill>
              </a:rPr>
              <a:t>na seleção das “partes significativas do escopo</a:t>
            </a:r>
            <a:r>
              <a:rPr lang="pt-BR" dirty="0" smtClean="0">
                <a:solidFill>
                  <a:srgbClr val="0066FF"/>
                </a:solidFill>
              </a:rPr>
              <a:t>” do laboratório, é importante considerar </a:t>
            </a:r>
            <a:r>
              <a:rPr lang="pt-BR" dirty="0">
                <a:solidFill>
                  <a:srgbClr val="0066FF"/>
                </a:solidFill>
              </a:rPr>
              <a:t>os tipos de padrões e instrumentos de medição </a:t>
            </a:r>
            <a:r>
              <a:rPr lang="pt-BR" dirty="0" smtClean="0">
                <a:solidFill>
                  <a:srgbClr val="0066FF"/>
                </a:solidFill>
              </a:rPr>
              <a:t>que utiliza.</a:t>
            </a:r>
            <a:endParaRPr lang="pt-BR" dirty="0">
              <a:solidFill>
                <a:srgbClr val="0066FF"/>
              </a:solidFill>
            </a:endParaRPr>
          </a:p>
        </p:txBody>
      </p:sp>
      <p:grpSp>
        <p:nvGrpSpPr>
          <p:cNvPr id="21" name="Grupo 20"/>
          <p:cNvGrpSpPr/>
          <p:nvPr/>
        </p:nvGrpSpPr>
        <p:grpSpPr>
          <a:xfrm>
            <a:off x="433347" y="1761309"/>
            <a:ext cx="8459133" cy="2099739"/>
            <a:chOff x="323867" y="908720"/>
            <a:chExt cx="8459133" cy="2099739"/>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1250650"/>
              <a:ext cx="1251855" cy="1314448"/>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698" y="1250650"/>
              <a:ext cx="894574" cy="1247695"/>
            </a:xfrm>
            <a:prstGeom prst="rect">
              <a:avLst/>
            </a:prstGeom>
          </p:spPr>
        </p:pic>
        <p:pic>
          <p:nvPicPr>
            <p:cNvPr id="8" name="Imagem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67" y="1303187"/>
              <a:ext cx="1223797" cy="1223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ixaDeTexto 8"/>
            <p:cNvSpPr txBox="1"/>
            <p:nvPr/>
          </p:nvSpPr>
          <p:spPr>
            <a:xfrm>
              <a:off x="395536" y="2546794"/>
              <a:ext cx="992772" cy="276999"/>
            </a:xfrm>
            <a:prstGeom prst="rect">
              <a:avLst/>
            </a:prstGeom>
            <a:noFill/>
          </p:spPr>
          <p:txBody>
            <a:bodyPr wrap="none" rtlCol="0">
              <a:spAutoFit/>
            </a:bodyPr>
            <a:lstStyle/>
            <a:p>
              <a:r>
                <a:rPr lang="pt-BR" sz="1200" dirty="0" smtClean="0"/>
                <a:t>Gravimétrico</a:t>
              </a:r>
            </a:p>
          </p:txBody>
        </p:sp>
        <p:sp>
          <p:nvSpPr>
            <p:cNvPr id="10" name="CaixaDeTexto 9"/>
            <p:cNvSpPr txBox="1"/>
            <p:nvPr/>
          </p:nvSpPr>
          <p:spPr>
            <a:xfrm>
              <a:off x="1835696" y="2546794"/>
              <a:ext cx="947119" cy="276999"/>
            </a:xfrm>
            <a:prstGeom prst="rect">
              <a:avLst/>
            </a:prstGeom>
            <a:noFill/>
          </p:spPr>
          <p:txBody>
            <a:bodyPr wrap="none" rtlCol="0">
              <a:spAutoFit/>
            </a:bodyPr>
            <a:lstStyle/>
            <a:p>
              <a:r>
                <a:rPr lang="pt-BR" sz="1200" dirty="0" smtClean="0"/>
                <a:t>Volumétrico</a:t>
              </a:r>
            </a:p>
          </p:txBody>
        </p:sp>
        <p:sp>
          <p:nvSpPr>
            <p:cNvPr id="11" name="CaixaDeTexto 10"/>
            <p:cNvSpPr txBox="1"/>
            <p:nvPr/>
          </p:nvSpPr>
          <p:spPr>
            <a:xfrm>
              <a:off x="3624881" y="2563562"/>
              <a:ext cx="947119" cy="276999"/>
            </a:xfrm>
            <a:prstGeom prst="rect">
              <a:avLst/>
            </a:prstGeom>
            <a:noFill/>
          </p:spPr>
          <p:txBody>
            <a:bodyPr wrap="none" rtlCol="0">
              <a:spAutoFit/>
            </a:bodyPr>
            <a:lstStyle/>
            <a:p>
              <a:r>
                <a:rPr lang="pt-BR" sz="1200" dirty="0" smtClean="0"/>
                <a:t>Volumétrico</a:t>
              </a:r>
            </a:p>
          </p:txBody>
        </p:sp>
        <p:sp>
          <p:nvSpPr>
            <p:cNvPr id="12" name="CaixaDeTexto 11"/>
            <p:cNvSpPr txBox="1"/>
            <p:nvPr/>
          </p:nvSpPr>
          <p:spPr>
            <a:xfrm>
              <a:off x="6099508" y="2563562"/>
              <a:ext cx="992772" cy="276999"/>
            </a:xfrm>
            <a:prstGeom prst="rect">
              <a:avLst/>
            </a:prstGeom>
            <a:noFill/>
          </p:spPr>
          <p:txBody>
            <a:bodyPr wrap="none" rtlCol="0">
              <a:spAutoFit/>
            </a:bodyPr>
            <a:lstStyle/>
            <a:p>
              <a:r>
                <a:rPr lang="pt-BR" sz="1200" dirty="0" smtClean="0"/>
                <a:t>Gravimétrico</a:t>
              </a:r>
            </a:p>
          </p:txBody>
        </p:sp>
        <p:pic>
          <p:nvPicPr>
            <p:cNvPr id="14" name="Image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4974" y="908720"/>
              <a:ext cx="883170" cy="1638073"/>
            </a:xfrm>
            <a:prstGeom prst="rect">
              <a:avLst/>
            </a:prstGeom>
          </p:spPr>
        </p:pic>
        <p:sp>
          <p:nvSpPr>
            <p:cNvPr id="15" name="CaixaDeTexto 14"/>
            <p:cNvSpPr txBox="1"/>
            <p:nvPr/>
          </p:nvSpPr>
          <p:spPr>
            <a:xfrm>
              <a:off x="4993033" y="2546794"/>
              <a:ext cx="947119" cy="276999"/>
            </a:xfrm>
            <a:prstGeom prst="rect">
              <a:avLst/>
            </a:prstGeom>
            <a:noFill/>
          </p:spPr>
          <p:txBody>
            <a:bodyPr wrap="none" rtlCol="0">
              <a:spAutoFit/>
            </a:bodyPr>
            <a:lstStyle/>
            <a:p>
              <a:r>
                <a:rPr lang="pt-BR" sz="1200" dirty="0" smtClean="0"/>
                <a:t>Volumétrico</a:t>
              </a:r>
            </a:p>
          </p:txBody>
        </p:sp>
        <p:pic>
          <p:nvPicPr>
            <p:cNvPr id="16" name="Imagem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9672" y="1300527"/>
              <a:ext cx="1691390" cy="1226458"/>
            </a:xfrm>
            <a:prstGeom prst="rect">
              <a:avLst/>
            </a:prstGeom>
          </p:spPr>
        </p:pic>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64288" y="1336088"/>
              <a:ext cx="1618712" cy="1066690"/>
            </a:xfrm>
            <a:prstGeom prst="rect">
              <a:avLst/>
            </a:prstGeom>
          </p:spPr>
        </p:pic>
        <p:sp>
          <p:nvSpPr>
            <p:cNvPr id="20" name="CaixaDeTexto 19"/>
            <p:cNvSpPr txBox="1"/>
            <p:nvPr/>
          </p:nvSpPr>
          <p:spPr>
            <a:xfrm>
              <a:off x="7406684" y="2546794"/>
              <a:ext cx="1341780" cy="461665"/>
            </a:xfrm>
            <a:prstGeom prst="rect">
              <a:avLst/>
            </a:prstGeom>
            <a:noFill/>
          </p:spPr>
          <p:txBody>
            <a:bodyPr wrap="square" rtlCol="0">
              <a:spAutoFit/>
            </a:bodyPr>
            <a:lstStyle/>
            <a:p>
              <a:pPr algn="ctr"/>
              <a:r>
                <a:rPr lang="pt-BR" sz="1200" dirty="0" smtClean="0"/>
                <a:t>Anemômetro a laser Doppler</a:t>
              </a:r>
            </a:p>
          </p:txBody>
        </p:sp>
      </p:grpSp>
      <p:sp>
        <p:nvSpPr>
          <p:cNvPr id="22" name="CaixaDeTexto 21"/>
          <p:cNvSpPr txBox="1"/>
          <p:nvPr/>
        </p:nvSpPr>
        <p:spPr>
          <a:xfrm>
            <a:off x="467544" y="4869160"/>
            <a:ext cx="8064896" cy="1200329"/>
          </a:xfrm>
          <a:prstGeom prst="rect">
            <a:avLst/>
          </a:prstGeom>
          <a:noFill/>
        </p:spPr>
        <p:txBody>
          <a:bodyPr wrap="square" rtlCol="0">
            <a:spAutoFit/>
          </a:bodyPr>
          <a:lstStyle/>
          <a:p>
            <a:r>
              <a:rPr lang="pt-BR" dirty="0" smtClean="0">
                <a:solidFill>
                  <a:srgbClr val="0066FF"/>
                </a:solidFill>
              </a:rPr>
              <a:t>As atividades de ensaio de proficiência dos quais o laboratório participa devem ser adequadas aos tipos de padrões ou instrumentos de medição que utiliza, seja em termos de capacidade de medição (faixa e condições de operação) como de incerteza de medição. </a:t>
            </a:r>
            <a:endParaRPr lang="pt-BR" dirty="0">
              <a:solidFill>
                <a:srgbClr val="0066FF"/>
              </a:solidFill>
            </a:endParaRPr>
          </a:p>
        </p:txBody>
      </p:sp>
    </p:spTree>
    <p:extLst>
      <p:ext uri="{BB962C8B-B14F-4D97-AF65-F5344CB8AC3E}">
        <p14:creationId xmlns:p14="http://schemas.microsoft.com/office/powerpoint/2010/main" val="3980356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188640"/>
            <a:ext cx="8424936" cy="400110"/>
          </a:xfrm>
          <a:prstGeom prst="rect">
            <a:avLst/>
          </a:prstGeom>
          <a:noFill/>
        </p:spPr>
        <p:txBody>
          <a:bodyPr wrap="square" rtlCol="0">
            <a:spAutoFit/>
          </a:bodyPr>
          <a:lstStyle/>
          <a:p>
            <a:pPr marL="252000" indent="-252000">
              <a:spcAft>
                <a:spcPts val="600"/>
              </a:spcAft>
            </a:pPr>
            <a:r>
              <a:rPr lang="pt-BR" sz="2000" b="1" dirty="0" smtClean="0"/>
              <a:t>d</a:t>
            </a:r>
            <a:r>
              <a:rPr lang="pt-BR" sz="2000" b="1" dirty="0"/>
              <a:t>) propriedades que ensaia ou </a:t>
            </a:r>
            <a:r>
              <a:rPr lang="pt-BR" sz="2000" b="1" dirty="0" smtClean="0"/>
              <a:t>calibra </a:t>
            </a:r>
            <a:endParaRPr lang="pt-BR" sz="2000" b="1" dirty="0"/>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450521"/>
            <a:ext cx="3810000" cy="2533650"/>
          </a:xfrm>
          <a:prstGeom prst="rect">
            <a:avLst/>
          </a:prstGeom>
        </p:spPr>
      </p:pic>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57094">
            <a:off x="4676437" y="2425453"/>
            <a:ext cx="1100730" cy="1375913"/>
          </a:xfrm>
          <a:prstGeom prst="rect">
            <a:avLst/>
          </a:prstGeom>
        </p:spPr>
      </p:pic>
      <p:sp>
        <p:nvSpPr>
          <p:cNvPr id="3" name="CaixaDeTexto 2"/>
          <p:cNvSpPr txBox="1"/>
          <p:nvPr/>
        </p:nvSpPr>
        <p:spPr>
          <a:xfrm>
            <a:off x="6122424" y="2163921"/>
            <a:ext cx="2457404" cy="1985159"/>
          </a:xfrm>
          <a:prstGeom prst="rect">
            <a:avLst/>
          </a:prstGeom>
          <a:noFill/>
        </p:spPr>
        <p:txBody>
          <a:bodyPr wrap="none" rtlCol="0">
            <a:spAutoFit/>
          </a:bodyPr>
          <a:lstStyle/>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Erro de medição?</a:t>
            </a:r>
          </a:p>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Tendência de medição?</a:t>
            </a:r>
          </a:p>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Fator do medidor?</a:t>
            </a:r>
          </a:p>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(4 a 20) mA?</a:t>
            </a:r>
          </a:p>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Frequência de pulsos?</a:t>
            </a:r>
          </a:p>
          <a:p>
            <a:pPr marL="108000" indent="-108000">
              <a:spcAft>
                <a:spcPts val="600"/>
              </a:spcAft>
              <a:buFont typeface="Arial" pitchFamily="34" charset="0"/>
              <a:buChar char="•"/>
            </a:pPr>
            <a:r>
              <a:rPr lang="pt-BR" sz="1600" dirty="0" smtClean="0">
                <a:latin typeface="Arial" pitchFamily="34" charset="0"/>
                <a:ea typeface="Verdana" pitchFamily="34" charset="0"/>
                <a:cs typeface="Arial" pitchFamily="34" charset="0"/>
              </a:rPr>
              <a:t>Etc.</a:t>
            </a:r>
          </a:p>
        </p:txBody>
      </p:sp>
      <p:sp>
        <p:nvSpPr>
          <p:cNvPr id="7" name="CaixaDeTexto 6"/>
          <p:cNvSpPr txBox="1"/>
          <p:nvPr/>
        </p:nvSpPr>
        <p:spPr>
          <a:xfrm>
            <a:off x="467544" y="788511"/>
            <a:ext cx="8064896" cy="1200329"/>
          </a:xfrm>
          <a:prstGeom prst="rect">
            <a:avLst/>
          </a:prstGeom>
          <a:noFill/>
        </p:spPr>
        <p:txBody>
          <a:bodyPr wrap="square" rtlCol="0">
            <a:spAutoFit/>
          </a:bodyPr>
          <a:lstStyle/>
          <a:p>
            <a:r>
              <a:rPr lang="pt-BR" dirty="0" smtClean="0">
                <a:solidFill>
                  <a:srgbClr val="0066FF"/>
                </a:solidFill>
              </a:rPr>
              <a:t>Na calibração de medidores de vazão podem ser determinados diferentes parâmetros de desempenho metrológico em função da sua vazão de operação, dentre os quais o erro de medição, a tendência de medição, o fator do medidor, os sinais de saída em termos de corrente elétrica ou de frequência de pulsos, etc. </a:t>
            </a:r>
            <a:endParaRPr lang="pt-BR" dirty="0">
              <a:solidFill>
                <a:srgbClr val="0066FF"/>
              </a:solidFill>
            </a:endParaRPr>
          </a:p>
        </p:txBody>
      </p:sp>
      <p:sp>
        <p:nvSpPr>
          <p:cNvPr id="9" name="CaixaDeTexto 8"/>
          <p:cNvSpPr txBox="1"/>
          <p:nvPr/>
        </p:nvSpPr>
        <p:spPr>
          <a:xfrm>
            <a:off x="467544" y="5325015"/>
            <a:ext cx="8064896" cy="1200329"/>
          </a:xfrm>
          <a:prstGeom prst="rect">
            <a:avLst/>
          </a:prstGeom>
          <a:noFill/>
        </p:spPr>
        <p:txBody>
          <a:bodyPr wrap="square" rtlCol="0">
            <a:spAutoFit/>
          </a:bodyPr>
          <a:lstStyle/>
          <a:p>
            <a:r>
              <a:rPr lang="pt-BR" dirty="0" smtClean="0">
                <a:solidFill>
                  <a:srgbClr val="0066FF"/>
                </a:solidFill>
              </a:rPr>
              <a:t>É importante considerar esse critério na definição das partes significativas do escopo do laboratório. Assim</a:t>
            </a:r>
            <a:r>
              <a:rPr lang="pt-BR" dirty="0">
                <a:solidFill>
                  <a:srgbClr val="0066FF"/>
                </a:solidFill>
              </a:rPr>
              <a:t>, </a:t>
            </a:r>
            <a:r>
              <a:rPr lang="pt-BR" dirty="0" smtClean="0">
                <a:solidFill>
                  <a:srgbClr val="0066FF"/>
                </a:solidFill>
              </a:rPr>
              <a:t>as atividades </a:t>
            </a:r>
            <a:r>
              <a:rPr lang="pt-BR" dirty="0">
                <a:solidFill>
                  <a:srgbClr val="0066FF"/>
                </a:solidFill>
              </a:rPr>
              <a:t>de ensaio de proficiência </a:t>
            </a:r>
            <a:r>
              <a:rPr lang="pt-BR" dirty="0" smtClean="0">
                <a:solidFill>
                  <a:srgbClr val="0066FF"/>
                </a:solidFill>
              </a:rPr>
              <a:t>dos quais o laboratório participa devem ser adequados aos tipos </a:t>
            </a:r>
            <a:r>
              <a:rPr lang="pt-BR" dirty="0">
                <a:solidFill>
                  <a:srgbClr val="0066FF"/>
                </a:solidFill>
              </a:rPr>
              <a:t>de parâmetros de desempenho metrológico </a:t>
            </a:r>
            <a:r>
              <a:rPr lang="pt-BR" dirty="0" smtClean="0">
                <a:solidFill>
                  <a:srgbClr val="0066FF"/>
                </a:solidFill>
              </a:rPr>
              <a:t>que calibra.</a:t>
            </a:r>
            <a:endParaRPr lang="pt-BR" dirty="0">
              <a:solidFill>
                <a:srgbClr val="0066FF"/>
              </a:solidFill>
            </a:endParaRPr>
          </a:p>
        </p:txBody>
      </p:sp>
      <p:grpSp>
        <p:nvGrpSpPr>
          <p:cNvPr id="21" name="Grupo 20"/>
          <p:cNvGrpSpPr/>
          <p:nvPr/>
        </p:nvGrpSpPr>
        <p:grpSpPr>
          <a:xfrm>
            <a:off x="5796136" y="4034697"/>
            <a:ext cx="2952328" cy="1050487"/>
            <a:chOff x="5508104" y="2738553"/>
            <a:chExt cx="2952328" cy="1050487"/>
          </a:xfrm>
        </p:grpSpPr>
        <p:grpSp>
          <p:nvGrpSpPr>
            <p:cNvPr id="19" name="Grupo 18"/>
            <p:cNvGrpSpPr/>
            <p:nvPr/>
          </p:nvGrpSpPr>
          <p:grpSpPr>
            <a:xfrm>
              <a:off x="5508104" y="2738553"/>
              <a:ext cx="2880320" cy="1050487"/>
              <a:chOff x="5508104" y="2738553"/>
              <a:chExt cx="2880320" cy="1050487"/>
            </a:xfrm>
          </p:grpSpPr>
          <p:cxnSp>
            <p:nvCxnSpPr>
              <p:cNvPr id="8" name="Conector de seta reta 7"/>
              <p:cNvCxnSpPr/>
              <p:nvPr/>
            </p:nvCxnSpPr>
            <p:spPr>
              <a:xfrm>
                <a:off x="5508104" y="3429000"/>
                <a:ext cx="2880320"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ector de seta reta 10"/>
              <p:cNvCxnSpPr/>
              <p:nvPr/>
            </p:nvCxnSpPr>
            <p:spPr>
              <a:xfrm flipV="1">
                <a:off x="5580112" y="2738553"/>
                <a:ext cx="0" cy="105048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Elipse 11"/>
              <p:cNvSpPr/>
              <p:nvPr/>
            </p:nvSpPr>
            <p:spPr>
              <a:xfrm>
                <a:off x="5652120" y="3508508"/>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 name="Elipse 12"/>
              <p:cNvSpPr/>
              <p:nvPr/>
            </p:nvSpPr>
            <p:spPr>
              <a:xfrm>
                <a:off x="5796136" y="3242617"/>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4" name="Elipse 13"/>
              <p:cNvSpPr/>
              <p:nvPr/>
            </p:nvSpPr>
            <p:spPr>
              <a:xfrm>
                <a:off x="6084168" y="3170609"/>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5" name="Elipse 14"/>
              <p:cNvSpPr/>
              <p:nvPr/>
            </p:nvSpPr>
            <p:spPr>
              <a:xfrm>
                <a:off x="6372200" y="3242617"/>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Elipse 15"/>
              <p:cNvSpPr/>
              <p:nvPr/>
            </p:nvSpPr>
            <p:spPr>
              <a:xfrm>
                <a:off x="6876256" y="3314625"/>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Elipse 16"/>
              <p:cNvSpPr/>
              <p:nvPr/>
            </p:nvSpPr>
            <p:spPr>
              <a:xfrm>
                <a:off x="7452320" y="3284984"/>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8" name="Elipse 17"/>
              <p:cNvSpPr/>
              <p:nvPr/>
            </p:nvSpPr>
            <p:spPr>
              <a:xfrm>
                <a:off x="7956376" y="3284992"/>
                <a:ext cx="72008" cy="72000"/>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sp>
          <p:nvSpPr>
            <p:cNvPr id="20" name="CaixaDeTexto 19"/>
            <p:cNvSpPr txBox="1"/>
            <p:nvPr/>
          </p:nvSpPr>
          <p:spPr>
            <a:xfrm>
              <a:off x="7910217" y="3440033"/>
              <a:ext cx="550215" cy="276999"/>
            </a:xfrm>
            <a:prstGeom prst="rect">
              <a:avLst/>
            </a:prstGeom>
            <a:noFill/>
          </p:spPr>
          <p:txBody>
            <a:bodyPr wrap="none" rtlCol="0">
              <a:spAutoFit/>
            </a:bodyPr>
            <a:lstStyle/>
            <a:p>
              <a:r>
                <a:rPr lang="pt-BR" sz="1200" dirty="0" smtClean="0">
                  <a:solidFill>
                    <a:srgbClr val="C00000"/>
                  </a:solidFill>
                </a:rPr>
                <a:t>Vazão</a:t>
              </a:r>
            </a:p>
          </p:txBody>
        </p:sp>
      </p:grpSp>
    </p:spTree>
    <p:extLst>
      <p:ext uri="{BB962C8B-B14F-4D97-AF65-F5344CB8AC3E}">
        <p14:creationId xmlns:p14="http://schemas.microsoft.com/office/powerpoint/2010/main" val="9161188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400110"/>
          </a:xfrm>
          <a:prstGeom prst="rect">
            <a:avLst/>
          </a:prstGeom>
          <a:noFill/>
        </p:spPr>
        <p:txBody>
          <a:bodyPr wrap="square" rtlCol="0">
            <a:spAutoFit/>
          </a:bodyPr>
          <a:lstStyle/>
          <a:p>
            <a:pPr marL="252000" indent="-252000">
              <a:spcAft>
                <a:spcPts val="600"/>
              </a:spcAft>
            </a:pPr>
            <a:r>
              <a:rPr lang="pt-BR" sz="2000" b="1" dirty="0" smtClean="0"/>
              <a:t>e</a:t>
            </a:r>
            <a:r>
              <a:rPr lang="pt-BR" sz="2000" b="1" dirty="0"/>
              <a:t>) tipos de padrões ou instrumentos de medição que </a:t>
            </a:r>
            <a:r>
              <a:rPr lang="pt-BR" sz="2000" b="1" dirty="0" smtClean="0"/>
              <a:t>calibra </a:t>
            </a:r>
            <a:endParaRPr lang="pt-BR" sz="2000" b="1" dirty="0"/>
          </a:p>
        </p:txBody>
      </p:sp>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772816"/>
            <a:ext cx="6572250" cy="3095625"/>
          </a:xfrm>
          <a:prstGeom prst="rect">
            <a:avLst/>
          </a:prstGeom>
        </p:spPr>
      </p:pic>
      <p:sp>
        <p:nvSpPr>
          <p:cNvPr id="5" name="CaixaDeTexto 4"/>
          <p:cNvSpPr txBox="1"/>
          <p:nvPr/>
        </p:nvSpPr>
        <p:spPr>
          <a:xfrm>
            <a:off x="467544" y="910461"/>
            <a:ext cx="8064896" cy="646331"/>
          </a:xfrm>
          <a:prstGeom prst="rect">
            <a:avLst/>
          </a:prstGeom>
          <a:noFill/>
        </p:spPr>
        <p:txBody>
          <a:bodyPr wrap="square" rtlCol="0">
            <a:spAutoFit/>
          </a:bodyPr>
          <a:lstStyle/>
          <a:p>
            <a:r>
              <a:rPr lang="pt-BR" dirty="0" smtClean="0">
                <a:solidFill>
                  <a:srgbClr val="0066FF"/>
                </a:solidFill>
              </a:rPr>
              <a:t>O universo de tipos, modelos e dimensões de medidores de vazão é, possivelmente, o maior dentre todas as áreas metrológicas.</a:t>
            </a:r>
            <a:endParaRPr lang="pt-BR" dirty="0">
              <a:solidFill>
                <a:srgbClr val="0066FF"/>
              </a:solidFill>
            </a:endParaRPr>
          </a:p>
        </p:txBody>
      </p:sp>
      <p:sp>
        <p:nvSpPr>
          <p:cNvPr id="6" name="CaixaDeTexto 5"/>
          <p:cNvSpPr txBox="1"/>
          <p:nvPr/>
        </p:nvSpPr>
        <p:spPr>
          <a:xfrm>
            <a:off x="467544" y="5805264"/>
            <a:ext cx="8064896" cy="923330"/>
          </a:xfrm>
          <a:prstGeom prst="rect">
            <a:avLst/>
          </a:prstGeom>
          <a:noFill/>
        </p:spPr>
        <p:txBody>
          <a:bodyPr wrap="square" rtlCol="0">
            <a:spAutoFit/>
          </a:bodyPr>
          <a:lstStyle/>
          <a:p>
            <a:r>
              <a:rPr lang="pt-BR" dirty="0" smtClean="0">
                <a:solidFill>
                  <a:srgbClr val="0066FF"/>
                </a:solidFill>
              </a:rPr>
              <a:t>Da mesma forma, as </a:t>
            </a:r>
            <a:r>
              <a:rPr lang="pt-BR" dirty="0">
                <a:solidFill>
                  <a:srgbClr val="0066FF"/>
                </a:solidFill>
              </a:rPr>
              <a:t>atividades de ensaio de proficiência dos quais o laboratório participa devem ser adequados </a:t>
            </a:r>
            <a:r>
              <a:rPr lang="pt-BR" dirty="0" smtClean="0">
                <a:solidFill>
                  <a:srgbClr val="0066FF"/>
                </a:solidFill>
              </a:rPr>
              <a:t>aos tipos de padrões ou instrumentos de medição que calibra.</a:t>
            </a:r>
            <a:endParaRPr lang="pt-BR" dirty="0">
              <a:solidFill>
                <a:srgbClr val="0066FF"/>
              </a:solidFill>
            </a:endParaRPr>
          </a:p>
        </p:txBody>
      </p:sp>
      <p:sp>
        <p:nvSpPr>
          <p:cNvPr id="7" name="CaixaDeTexto 6"/>
          <p:cNvSpPr txBox="1"/>
          <p:nvPr/>
        </p:nvSpPr>
        <p:spPr>
          <a:xfrm>
            <a:off x="467544" y="5085184"/>
            <a:ext cx="8064896" cy="646331"/>
          </a:xfrm>
          <a:prstGeom prst="rect">
            <a:avLst/>
          </a:prstGeom>
          <a:noFill/>
        </p:spPr>
        <p:txBody>
          <a:bodyPr wrap="square" rtlCol="0">
            <a:spAutoFit/>
          </a:bodyPr>
          <a:lstStyle/>
          <a:p>
            <a:r>
              <a:rPr lang="pt-BR" dirty="0" smtClean="0">
                <a:solidFill>
                  <a:srgbClr val="0066FF"/>
                </a:solidFill>
              </a:rPr>
              <a:t>Assim, </a:t>
            </a:r>
            <a:r>
              <a:rPr lang="pt-BR" dirty="0">
                <a:solidFill>
                  <a:srgbClr val="0066FF"/>
                </a:solidFill>
              </a:rPr>
              <a:t>na seleção das “partes significativas do escopo</a:t>
            </a:r>
            <a:r>
              <a:rPr lang="pt-BR" dirty="0" smtClean="0">
                <a:solidFill>
                  <a:srgbClr val="0066FF"/>
                </a:solidFill>
              </a:rPr>
              <a:t>” do laboratório, é importante considerar </a:t>
            </a:r>
            <a:r>
              <a:rPr lang="pt-BR" dirty="0">
                <a:solidFill>
                  <a:srgbClr val="0066FF"/>
                </a:solidFill>
              </a:rPr>
              <a:t>os tipos de padrões e instrumentos de medição </a:t>
            </a:r>
            <a:r>
              <a:rPr lang="pt-BR" dirty="0" smtClean="0">
                <a:solidFill>
                  <a:srgbClr val="0066FF"/>
                </a:solidFill>
              </a:rPr>
              <a:t>que calibra.</a:t>
            </a:r>
            <a:endParaRPr lang="pt-BR" dirty="0">
              <a:solidFill>
                <a:srgbClr val="0066FF"/>
              </a:solidFill>
            </a:endParaRPr>
          </a:p>
        </p:txBody>
      </p:sp>
    </p:spTree>
    <p:extLst>
      <p:ext uri="{BB962C8B-B14F-4D97-AF65-F5344CB8AC3E}">
        <p14:creationId xmlns:p14="http://schemas.microsoft.com/office/powerpoint/2010/main" val="563223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707886"/>
          </a:xfrm>
          <a:prstGeom prst="rect">
            <a:avLst/>
          </a:prstGeom>
          <a:noFill/>
        </p:spPr>
        <p:txBody>
          <a:bodyPr wrap="square" rtlCol="0">
            <a:spAutoFit/>
          </a:bodyPr>
          <a:lstStyle/>
          <a:p>
            <a:pPr marL="252000" indent="-252000">
              <a:spcAft>
                <a:spcPts val="600"/>
              </a:spcAft>
            </a:pPr>
            <a:r>
              <a:rPr lang="pt-BR" sz="2000" b="1" dirty="0" smtClean="0"/>
              <a:t>f</a:t>
            </a:r>
            <a:r>
              <a:rPr lang="pt-BR" sz="2000" b="1" dirty="0"/>
              <a:t>) composição e estado físico da matriz do item de ensaio (sólido, líquido ou gasoso</a:t>
            </a:r>
            <a:r>
              <a:rPr lang="pt-BR" sz="2000" b="1" dirty="0" smtClean="0"/>
              <a:t>) </a:t>
            </a:r>
            <a:endParaRPr lang="pt-BR" sz="2000" b="1" dirty="0"/>
          </a:p>
        </p:txBody>
      </p:sp>
      <p:grpSp>
        <p:nvGrpSpPr>
          <p:cNvPr id="5" name="Grupo 4"/>
          <p:cNvGrpSpPr/>
          <p:nvPr/>
        </p:nvGrpSpPr>
        <p:grpSpPr>
          <a:xfrm>
            <a:off x="179512" y="2636912"/>
            <a:ext cx="8680432" cy="1600944"/>
            <a:chOff x="179512" y="2620144"/>
            <a:chExt cx="8680432" cy="1600944"/>
          </a:xfrm>
        </p:grpSpPr>
        <p:pic>
          <p:nvPicPr>
            <p:cNvPr id="2" name="Imagem 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5000"/>
                      </a14:imgEffect>
                    </a14:imgLayer>
                  </a14:imgProps>
                </a:ext>
                <a:ext uri="{28A0092B-C50C-407E-A947-70E740481C1C}">
                  <a14:useLocalDpi xmlns:a14="http://schemas.microsoft.com/office/drawing/2010/main" val="0"/>
                </a:ext>
              </a:extLst>
            </a:blip>
            <a:stretch>
              <a:fillRect/>
            </a:stretch>
          </p:blipFill>
          <p:spPr>
            <a:xfrm>
              <a:off x="7153939" y="2620144"/>
              <a:ext cx="1706005" cy="1260000"/>
            </a:xfrm>
            <a:prstGeom prst="rect">
              <a:avLst/>
            </a:prstGeom>
            <a:ln w="3175">
              <a:solidFill>
                <a:schemeClr val="bg1">
                  <a:lumMod val="50000"/>
                </a:schemeClr>
              </a:solidFill>
            </a:ln>
          </p:spPr>
        </p:pic>
        <p:pic>
          <p:nvPicPr>
            <p:cNvPr id="9" name="Image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1916" y="2620304"/>
              <a:ext cx="1541420" cy="1260000"/>
            </a:xfrm>
            <a:prstGeom prst="rect">
              <a:avLst/>
            </a:prstGeom>
          </p:spPr>
        </p:pic>
        <p:pic>
          <p:nvPicPr>
            <p:cNvPr id="10" name="Image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7625" y="2620144"/>
              <a:ext cx="1926114" cy="1260000"/>
            </a:xfrm>
            <a:prstGeom prst="rect">
              <a:avLst/>
            </a:prstGeom>
          </p:spPr>
        </p:pic>
        <p:pic>
          <p:nvPicPr>
            <p:cNvPr id="11" name="Imagem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512" y="2620144"/>
              <a:ext cx="1501819" cy="1260000"/>
            </a:xfrm>
            <a:prstGeom prst="rect">
              <a:avLst/>
            </a:prstGeom>
          </p:spPr>
        </p:pic>
        <p:pic>
          <p:nvPicPr>
            <p:cNvPr id="12" name="Imagem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43931" y="2620304"/>
              <a:ext cx="1638000" cy="1260000"/>
            </a:xfrm>
            <a:prstGeom prst="rect">
              <a:avLst/>
            </a:prstGeom>
          </p:spPr>
        </p:pic>
        <p:sp>
          <p:nvSpPr>
            <p:cNvPr id="3" name="CaixaDeTexto 2"/>
            <p:cNvSpPr txBox="1"/>
            <p:nvPr/>
          </p:nvSpPr>
          <p:spPr>
            <a:xfrm>
              <a:off x="731702" y="3896543"/>
              <a:ext cx="351378" cy="307777"/>
            </a:xfrm>
            <a:prstGeom prst="rect">
              <a:avLst/>
            </a:prstGeom>
            <a:noFill/>
          </p:spPr>
          <p:txBody>
            <a:bodyPr wrap="none" rtlCol="0">
              <a:spAutoFit/>
            </a:bodyPr>
            <a:lstStyle/>
            <a:p>
              <a:r>
                <a:rPr lang="pt-BR" sz="1400" dirty="0" smtClean="0"/>
                <a:t>Ar</a:t>
              </a:r>
            </a:p>
          </p:txBody>
        </p:sp>
        <p:sp>
          <p:nvSpPr>
            <p:cNvPr id="13" name="CaixaDeTexto 12"/>
            <p:cNvSpPr txBox="1"/>
            <p:nvPr/>
          </p:nvSpPr>
          <p:spPr>
            <a:xfrm>
              <a:off x="2307216" y="3896543"/>
              <a:ext cx="554960" cy="307777"/>
            </a:xfrm>
            <a:prstGeom prst="rect">
              <a:avLst/>
            </a:prstGeom>
            <a:noFill/>
          </p:spPr>
          <p:txBody>
            <a:bodyPr wrap="none" rtlCol="0">
              <a:spAutoFit/>
            </a:bodyPr>
            <a:lstStyle/>
            <a:p>
              <a:r>
                <a:rPr lang="pt-BR" sz="1400" dirty="0" smtClean="0"/>
                <a:t>Água</a:t>
              </a:r>
            </a:p>
          </p:txBody>
        </p:sp>
        <p:sp>
          <p:nvSpPr>
            <p:cNvPr id="14" name="CaixaDeTexto 13"/>
            <p:cNvSpPr txBox="1"/>
            <p:nvPr/>
          </p:nvSpPr>
          <p:spPr>
            <a:xfrm>
              <a:off x="4114696" y="3909240"/>
              <a:ext cx="529312" cy="307777"/>
            </a:xfrm>
            <a:prstGeom prst="rect">
              <a:avLst/>
            </a:prstGeom>
            <a:noFill/>
          </p:spPr>
          <p:txBody>
            <a:bodyPr wrap="none" rtlCol="0">
              <a:spAutoFit/>
            </a:bodyPr>
            <a:lstStyle/>
            <a:p>
              <a:r>
                <a:rPr lang="pt-BR" sz="1400" dirty="0" smtClean="0"/>
                <a:t>Óleo</a:t>
              </a:r>
            </a:p>
          </p:txBody>
        </p:sp>
        <p:sp>
          <p:nvSpPr>
            <p:cNvPr id="15" name="CaixaDeTexto 14"/>
            <p:cNvSpPr txBox="1"/>
            <p:nvPr/>
          </p:nvSpPr>
          <p:spPr>
            <a:xfrm>
              <a:off x="5826005" y="3913311"/>
              <a:ext cx="1017715" cy="307777"/>
            </a:xfrm>
            <a:prstGeom prst="rect">
              <a:avLst/>
            </a:prstGeom>
            <a:noFill/>
          </p:spPr>
          <p:txBody>
            <a:bodyPr wrap="none" rtlCol="0">
              <a:spAutoFit/>
            </a:bodyPr>
            <a:lstStyle/>
            <a:p>
              <a:r>
                <a:rPr lang="pt-BR" sz="1400" dirty="0" smtClean="0"/>
                <a:t>Gás natural</a:t>
              </a:r>
            </a:p>
          </p:txBody>
        </p:sp>
        <p:sp>
          <p:nvSpPr>
            <p:cNvPr id="16" name="CaixaDeTexto 15"/>
            <p:cNvSpPr txBox="1"/>
            <p:nvPr/>
          </p:nvSpPr>
          <p:spPr>
            <a:xfrm>
              <a:off x="7359466" y="3896543"/>
              <a:ext cx="1356462" cy="307777"/>
            </a:xfrm>
            <a:prstGeom prst="rect">
              <a:avLst/>
            </a:prstGeom>
            <a:noFill/>
          </p:spPr>
          <p:txBody>
            <a:bodyPr wrap="none" rtlCol="0">
              <a:spAutoFit/>
            </a:bodyPr>
            <a:lstStyle/>
            <a:p>
              <a:r>
                <a:rPr lang="pt-BR" sz="1400" dirty="0" smtClean="0"/>
                <a:t>Gases especiais </a:t>
              </a:r>
            </a:p>
          </p:txBody>
        </p:sp>
      </p:grpSp>
      <p:sp>
        <p:nvSpPr>
          <p:cNvPr id="17" name="CaixaDeTexto 16"/>
          <p:cNvSpPr txBox="1"/>
          <p:nvPr/>
        </p:nvSpPr>
        <p:spPr>
          <a:xfrm>
            <a:off x="467544" y="1124744"/>
            <a:ext cx="6984776" cy="1477328"/>
          </a:xfrm>
          <a:prstGeom prst="rect">
            <a:avLst/>
          </a:prstGeom>
          <a:noFill/>
        </p:spPr>
        <p:txBody>
          <a:bodyPr wrap="square" rtlCol="0">
            <a:spAutoFit/>
          </a:bodyPr>
          <a:lstStyle/>
          <a:p>
            <a:r>
              <a:rPr lang="pt-BR" dirty="0" smtClean="0">
                <a:solidFill>
                  <a:srgbClr val="0066FF"/>
                </a:solidFill>
              </a:rPr>
              <a:t>O tipo de fluido e as condições de processo (pressão, temperatura, viscosidade, número de Reynolds, perfil de velocidades etc.) utilizados pelo laboratório na calibração de medidores de clientes deveria ser capaz de representar adequadamente as características do fluido e das condições de operação do medidor em campo.</a:t>
            </a:r>
            <a:endParaRPr lang="pt-BR" dirty="0">
              <a:solidFill>
                <a:srgbClr val="0066FF"/>
              </a:solidFill>
            </a:endParaRPr>
          </a:p>
        </p:txBody>
      </p:sp>
      <p:sp>
        <p:nvSpPr>
          <p:cNvPr id="19" name="CaixaDeTexto 18"/>
          <p:cNvSpPr txBox="1"/>
          <p:nvPr/>
        </p:nvSpPr>
        <p:spPr>
          <a:xfrm>
            <a:off x="467544" y="5674022"/>
            <a:ext cx="8064896" cy="923330"/>
          </a:xfrm>
          <a:prstGeom prst="rect">
            <a:avLst/>
          </a:prstGeom>
          <a:noFill/>
        </p:spPr>
        <p:txBody>
          <a:bodyPr wrap="square" rtlCol="0">
            <a:spAutoFit/>
          </a:bodyPr>
          <a:lstStyle/>
          <a:p>
            <a:r>
              <a:rPr lang="pt-BR" dirty="0" smtClean="0">
                <a:solidFill>
                  <a:srgbClr val="0066FF"/>
                </a:solidFill>
              </a:rPr>
              <a:t>Na </a:t>
            </a:r>
            <a:r>
              <a:rPr lang="pt-BR" dirty="0">
                <a:solidFill>
                  <a:srgbClr val="0066FF"/>
                </a:solidFill>
              </a:rPr>
              <a:t>seleção das “partes significativas do escopo</a:t>
            </a:r>
            <a:r>
              <a:rPr lang="pt-BR" dirty="0" smtClean="0">
                <a:solidFill>
                  <a:srgbClr val="0066FF"/>
                </a:solidFill>
              </a:rPr>
              <a:t>” do laboratório, é importante considerar </a:t>
            </a:r>
            <a:r>
              <a:rPr lang="pt-BR" dirty="0">
                <a:solidFill>
                  <a:srgbClr val="0066FF"/>
                </a:solidFill>
              </a:rPr>
              <a:t>o fluido e as condições de processo utilizados pelo laboratório na calibração de medidores de clientes</a:t>
            </a:r>
            <a:r>
              <a:rPr lang="pt-BR" dirty="0" smtClean="0">
                <a:solidFill>
                  <a:srgbClr val="0066FF"/>
                </a:solidFill>
              </a:rPr>
              <a:t>.</a:t>
            </a:r>
            <a:endParaRPr lang="pt-BR" dirty="0">
              <a:solidFill>
                <a:srgbClr val="0066FF"/>
              </a:solidFill>
            </a:endParaRPr>
          </a:p>
        </p:txBody>
      </p:sp>
      <p:sp>
        <p:nvSpPr>
          <p:cNvPr id="20" name="CaixaDeTexto 19"/>
          <p:cNvSpPr txBox="1"/>
          <p:nvPr/>
        </p:nvSpPr>
        <p:spPr>
          <a:xfrm>
            <a:off x="467544" y="4293096"/>
            <a:ext cx="8064896" cy="1200329"/>
          </a:xfrm>
          <a:prstGeom prst="rect">
            <a:avLst/>
          </a:prstGeom>
          <a:noFill/>
        </p:spPr>
        <p:txBody>
          <a:bodyPr wrap="square" rtlCol="0">
            <a:spAutoFit/>
          </a:bodyPr>
          <a:lstStyle/>
          <a:p>
            <a:r>
              <a:rPr lang="pt-BR" dirty="0" smtClean="0">
                <a:solidFill>
                  <a:srgbClr val="C00000"/>
                </a:solidFill>
              </a:rPr>
              <a:t>A conformidade entre o modelo físico da calibração e o modelo físico de operação do medidor em campo é, possivelmente, o fator mais impactante no processo de calibração </a:t>
            </a:r>
            <a:r>
              <a:rPr lang="pt-BR" dirty="0">
                <a:solidFill>
                  <a:srgbClr val="C00000"/>
                </a:solidFill>
              </a:rPr>
              <a:t>de medidores de </a:t>
            </a:r>
            <a:r>
              <a:rPr lang="pt-BR" dirty="0" smtClean="0">
                <a:solidFill>
                  <a:srgbClr val="C00000"/>
                </a:solidFill>
              </a:rPr>
              <a:t>vazão de fluidos, permitindo obter uma melhor ou pior representatividade do real desempenho metrológico do medidor sob calibração.</a:t>
            </a:r>
            <a:endParaRPr lang="pt-BR" dirty="0">
              <a:solidFill>
                <a:srgbClr val="C00000"/>
              </a:solidFill>
            </a:endParaRPr>
          </a:p>
        </p:txBody>
      </p:sp>
      <p:pic>
        <p:nvPicPr>
          <p:cNvPr id="6" name="Imagem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52320" y="764704"/>
            <a:ext cx="1333150" cy="1797372"/>
          </a:xfrm>
          <a:prstGeom prst="rect">
            <a:avLst/>
          </a:prstGeom>
        </p:spPr>
      </p:pic>
    </p:spTree>
    <p:extLst>
      <p:ext uri="{BB962C8B-B14F-4D97-AF65-F5344CB8AC3E}">
        <p14:creationId xmlns:p14="http://schemas.microsoft.com/office/powerpoint/2010/main" val="1274252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400110"/>
          </a:xfrm>
          <a:prstGeom prst="rect">
            <a:avLst/>
          </a:prstGeom>
          <a:noFill/>
        </p:spPr>
        <p:txBody>
          <a:bodyPr wrap="square" rtlCol="0">
            <a:spAutoFit/>
          </a:bodyPr>
          <a:lstStyle/>
          <a:p>
            <a:pPr marL="252000" indent="-252000">
              <a:spcAft>
                <a:spcPts val="600"/>
              </a:spcAft>
            </a:pPr>
            <a:r>
              <a:rPr lang="pt-BR" sz="2000" b="1" dirty="0" smtClean="0"/>
              <a:t>g</a:t>
            </a:r>
            <a:r>
              <a:rPr lang="pt-BR" sz="2000" b="1" dirty="0"/>
              <a:t>) faixa de medição, limite de detecção / quantificação e incerteza da </a:t>
            </a:r>
            <a:r>
              <a:rPr lang="pt-BR" sz="2000" b="1" dirty="0" smtClean="0"/>
              <a:t>medição</a:t>
            </a:r>
            <a:endParaRPr lang="pt-BR" sz="2000" b="1" dirty="0"/>
          </a:p>
        </p:txBody>
      </p:sp>
      <p:grpSp>
        <p:nvGrpSpPr>
          <p:cNvPr id="32" name="Grupo 31"/>
          <p:cNvGrpSpPr/>
          <p:nvPr/>
        </p:nvGrpSpPr>
        <p:grpSpPr>
          <a:xfrm>
            <a:off x="792397" y="2337599"/>
            <a:ext cx="6859397" cy="2603569"/>
            <a:chOff x="792397" y="1412776"/>
            <a:chExt cx="6859397" cy="2603569"/>
          </a:xfrm>
        </p:grpSpPr>
        <p:cxnSp>
          <p:nvCxnSpPr>
            <p:cNvPr id="15" name="Conector de seta reta 14"/>
            <p:cNvCxnSpPr/>
            <p:nvPr/>
          </p:nvCxnSpPr>
          <p:spPr>
            <a:xfrm>
              <a:off x="1891154" y="3356992"/>
              <a:ext cx="5688632"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p:nvPr/>
          </p:nvCxnSpPr>
          <p:spPr>
            <a:xfrm flipV="1">
              <a:off x="1891154" y="1556792"/>
              <a:ext cx="0" cy="1808584"/>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etângulo 16"/>
            <p:cNvSpPr/>
            <p:nvPr/>
          </p:nvSpPr>
          <p:spPr>
            <a:xfrm>
              <a:off x="1912671" y="1961241"/>
              <a:ext cx="427081" cy="1374431"/>
            </a:xfrm>
            <a:prstGeom prst="rect">
              <a:avLst/>
            </a:prstGeom>
            <a:noFill/>
            <a:ln w="190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CaixaDeTexto 11"/>
            <p:cNvSpPr txBox="1"/>
            <p:nvPr/>
          </p:nvSpPr>
          <p:spPr>
            <a:xfrm>
              <a:off x="1747138" y="3378478"/>
              <a:ext cx="5904656" cy="276999"/>
            </a:xfrm>
            <a:prstGeom prst="rect">
              <a:avLst/>
            </a:prstGeom>
            <a:noFill/>
          </p:spPr>
          <p:txBody>
            <a:bodyPr wrap="square" rtlCol="0">
              <a:spAutoFit/>
            </a:bodyPr>
            <a:lstStyle/>
            <a:p>
              <a:r>
                <a:rPr lang="pt-BR" sz="1200" dirty="0" smtClean="0"/>
                <a:t>0          10          20          30          40          50          60          70          80          90          100</a:t>
              </a:r>
            </a:p>
          </p:txBody>
        </p:sp>
        <p:sp>
          <p:nvSpPr>
            <p:cNvPr id="13" name="CaixaDeTexto 12"/>
            <p:cNvSpPr txBox="1"/>
            <p:nvPr/>
          </p:nvSpPr>
          <p:spPr>
            <a:xfrm>
              <a:off x="792397" y="1412776"/>
              <a:ext cx="1043299" cy="369332"/>
            </a:xfrm>
            <a:prstGeom prst="rect">
              <a:avLst/>
            </a:prstGeom>
            <a:noFill/>
          </p:spPr>
          <p:txBody>
            <a:bodyPr wrap="none" rtlCol="0">
              <a:spAutoFit/>
            </a:bodyPr>
            <a:lstStyle/>
            <a:p>
              <a:r>
                <a:rPr lang="pt-BR" dirty="0" smtClean="0"/>
                <a:t>Incerteza</a:t>
              </a:r>
            </a:p>
          </p:txBody>
        </p:sp>
        <p:sp>
          <p:nvSpPr>
            <p:cNvPr id="14" name="CaixaDeTexto 13"/>
            <p:cNvSpPr txBox="1"/>
            <p:nvPr/>
          </p:nvSpPr>
          <p:spPr>
            <a:xfrm>
              <a:off x="3131840" y="3647013"/>
              <a:ext cx="2849370" cy="369332"/>
            </a:xfrm>
            <a:prstGeom prst="rect">
              <a:avLst/>
            </a:prstGeom>
            <a:noFill/>
          </p:spPr>
          <p:txBody>
            <a:bodyPr wrap="none" rtlCol="0">
              <a:spAutoFit/>
            </a:bodyPr>
            <a:lstStyle/>
            <a:p>
              <a:r>
                <a:rPr lang="pt-BR" dirty="0" smtClean="0"/>
                <a:t>Faixa de medição [unidades]</a:t>
              </a:r>
            </a:p>
          </p:txBody>
        </p:sp>
        <p:cxnSp>
          <p:nvCxnSpPr>
            <p:cNvPr id="7" name="Conector reto 6"/>
            <p:cNvCxnSpPr/>
            <p:nvPr/>
          </p:nvCxnSpPr>
          <p:spPr>
            <a:xfrm>
              <a:off x="1819146" y="1961241"/>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a:off x="1819146" y="2780928"/>
              <a:ext cx="72008"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aixaDeTexto 8"/>
            <p:cNvSpPr txBox="1"/>
            <p:nvPr/>
          </p:nvSpPr>
          <p:spPr>
            <a:xfrm>
              <a:off x="1547664" y="1844824"/>
              <a:ext cx="328936" cy="230832"/>
            </a:xfrm>
            <a:prstGeom prst="rect">
              <a:avLst/>
            </a:prstGeom>
            <a:noFill/>
          </p:spPr>
          <p:txBody>
            <a:bodyPr wrap="none" rtlCol="0">
              <a:spAutoFit/>
            </a:bodyPr>
            <a:lstStyle/>
            <a:p>
              <a:r>
                <a:rPr lang="pt-BR" sz="900" dirty="0" smtClean="0"/>
                <a:t>1,2</a:t>
              </a:r>
            </a:p>
          </p:txBody>
        </p:sp>
        <p:sp>
          <p:nvSpPr>
            <p:cNvPr id="10" name="CaixaDeTexto 9"/>
            <p:cNvSpPr txBox="1"/>
            <p:nvPr/>
          </p:nvSpPr>
          <p:spPr>
            <a:xfrm>
              <a:off x="1547664" y="2661230"/>
              <a:ext cx="328936" cy="230832"/>
            </a:xfrm>
            <a:prstGeom prst="rect">
              <a:avLst/>
            </a:prstGeom>
            <a:noFill/>
          </p:spPr>
          <p:txBody>
            <a:bodyPr wrap="none" rtlCol="0">
              <a:spAutoFit/>
            </a:bodyPr>
            <a:lstStyle/>
            <a:p>
              <a:r>
                <a:rPr lang="pt-BR" sz="900" dirty="0" smtClean="0"/>
                <a:t>0,5</a:t>
              </a:r>
            </a:p>
          </p:txBody>
        </p:sp>
        <p:sp>
          <p:nvSpPr>
            <p:cNvPr id="24" name="Forma livre 23"/>
            <p:cNvSpPr/>
            <p:nvPr/>
          </p:nvSpPr>
          <p:spPr>
            <a:xfrm>
              <a:off x="1912672" y="1961241"/>
              <a:ext cx="5066098" cy="1216325"/>
            </a:xfrm>
            <a:custGeom>
              <a:avLst/>
              <a:gdLst>
                <a:gd name="connsiteX0" fmla="*/ 0 w 5046453"/>
                <a:gd name="connsiteY0" fmla="*/ 0 h 1216325"/>
                <a:gd name="connsiteX1" fmla="*/ 948906 w 5046453"/>
                <a:gd name="connsiteY1" fmla="*/ 1009291 h 1216325"/>
                <a:gd name="connsiteX2" fmla="*/ 5046453 w 5046453"/>
                <a:gd name="connsiteY2" fmla="*/ 1216325 h 1216325"/>
              </a:gdLst>
              <a:ahLst/>
              <a:cxnLst>
                <a:cxn ang="0">
                  <a:pos x="connsiteX0" y="connsiteY0"/>
                </a:cxn>
                <a:cxn ang="0">
                  <a:pos x="connsiteX1" y="connsiteY1"/>
                </a:cxn>
                <a:cxn ang="0">
                  <a:pos x="connsiteX2" y="connsiteY2"/>
                </a:cxn>
              </a:cxnLst>
              <a:rect l="l" t="t" r="r" b="b"/>
              <a:pathLst>
                <a:path w="5046453" h="1216325">
                  <a:moveTo>
                    <a:pt x="0" y="0"/>
                  </a:moveTo>
                  <a:cubicBezTo>
                    <a:pt x="53915" y="403285"/>
                    <a:pt x="107831" y="806570"/>
                    <a:pt x="948906" y="1009291"/>
                  </a:cubicBezTo>
                  <a:cubicBezTo>
                    <a:pt x="1789981" y="1212012"/>
                    <a:pt x="3418217" y="1214168"/>
                    <a:pt x="5046453" y="121632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5" name="Retângulo 24"/>
            <p:cNvSpPr/>
            <p:nvPr/>
          </p:nvSpPr>
          <p:spPr>
            <a:xfrm>
              <a:off x="2339752" y="2752328"/>
              <a:ext cx="2016224" cy="583344"/>
            </a:xfrm>
            <a:prstGeom prst="rect">
              <a:avLst/>
            </a:prstGeom>
            <a:noFill/>
            <a:ln w="190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6" name="Retângulo 25"/>
            <p:cNvSpPr/>
            <p:nvPr/>
          </p:nvSpPr>
          <p:spPr>
            <a:xfrm>
              <a:off x="4352346" y="3140968"/>
              <a:ext cx="2626423" cy="194704"/>
            </a:xfrm>
            <a:prstGeom prst="rect">
              <a:avLst/>
            </a:prstGeom>
            <a:noFill/>
            <a:ln w="190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7" name="CaixaDeTexto 26"/>
            <p:cNvSpPr txBox="1"/>
            <p:nvPr/>
          </p:nvSpPr>
          <p:spPr>
            <a:xfrm>
              <a:off x="1547664" y="2996952"/>
              <a:ext cx="328936" cy="230832"/>
            </a:xfrm>
            <a:prstGeom prst="rect">
              <a:avLst/>
            </a:prstGeom>
            <a:noFill/>
          </p:spPr>
          <p:txBody>
            <a:bodyPr wrap="none" rtlCol="0">
              <a:spAutoFit/>
            </a:bodyPr>
            <a:lstStyle/>
            <a:p>
              <a:r>
                <a:rPr lang="pt-BR" sz="900" dirty="0" smtClean="0"/>
                <a:t>0,2</a:t>
              </a:r>
            </a:p>
          </p:txBody>
        </p:sp>
        <p:cxnSp>
          <p:nvCxnSpPr>
            <p:cNvPr id="28" name="Conector reto 27"/>
            <p:cNvCxnSpPr/>
            <p:nvPr/>
          </p:nvCxnSpPr>
          <p:spPr>
            <a:xfrm>
              <a:off x="1835696" y="3140968"/>
              <a:ext cx="7200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9" name="CaixaDeTexto 28"/>
          <p:cNvSpPr txBox="1"/>
          <p:nvPr/>
        </p:nvSpPr>
        <p:spPr>
          <a:xfrm>
            <a:off x="467544" y="1126485"/>
            <a:ext cx="8064896" cy="923330"/>
          </a:xfrm>
          <a:prstGeom prst="rect">
            <a:avLst/>
          </a:prstGeom>
          <a:noFill/>
        </p:spPr>
        <p:txBody>
          <a:bodyPr wrap="square" rtlCol="0">
            <a:spAutoFit/>
          </a:bodyPr>
          <a:lstStyle/>
          <a:p>
            <a:r>
              <a:rPr lang="pt-BR" dirty="0" smtClean="0">
                <a:solidFill>
                  <a:srgbClr val="0066FF"/>
                </a:solidFill>
              </a:rPr>
              <a:t>Na definição das partes significativas do escopo do laboratório </a:t>
            </a:r>
            <a:r>
              <a:rPr lang="pt-BR" dirty="0" smtClean="0">
                <a:solidFill>
                  <a:srgbClr val="0066FF"/>
                </a:solidFill>
              </a:rPr>
              <a:t>deveriam </a:t>
            </a:r>
            <a:r>
              <a:rPr lang="pt-BR" dirty="0" smtClean="0">
                <a:solidFill>
                  <a:srgbClr val="0066FF"/>
                </a:solidFill>
              </a:rPr>
              <a:t>ser consideradas as faixas de medição e as respectivas incertezas de medição obtidas pelo laboratório.</a:t>
            </a:r>
            <a:endParaRPr lang="pt-BR" dirty="0">
              <a:solidFill>
                <a:srgbClr val="0066FF"/>
              </a:solidFill>
            </a:endParaRPr>
          </a:p>
        </p:txBody>
      </p:sp>
      <p:sp>
        <p:nvSpPr>
          <p:cNvPr id="30" name="CaixaDeTexto 29"/>
          <p:cNvSpPr txBox="1"/>
          <p:nvPr/>
        </p:nvSpPr>
        <p:spPr>
          <a:xfrm>
            <a:off x="467544" y="5445224"/>
            <a:ext cx="8064896" cy="923330"/>
          </a:xfrm>
          <a:prstGeom prst="rect">
            <a:avLst/>
          </a:prstGeom>
          <a:noFill/>
        </p:spPr>
        <p:txBody>
          <a:bodyPr wrap="square" rtlCol="0">
            <a:spAutoFit/>
          </a:bodyPr>
          <a:lstStyle/>
          <a:p>
            <a:r>
              <a:rPr lang="pt-BR" b="1" dirty="0" smtClean="0">
                <a:solidFill>
                  <a:srgbClr val="FF0000"/>
                </a:solidFill>
              </a:rPr>
              <a:t>IMPORTANTE</a:t>
            </a:r>
            <a:r>
              <a:rPr lang="pt-BR" dirty="0" smtClean="0">
                <a:solidFill>
                  <a:srgbClr val="0066FF"/>
                </a:solidFill>
              </a:rPr>
              <a:t>: As </a:t>
            </a:r>
            <a:r>
              <a:rPr lang="pt-BR" dirty="0" smtClean="0">
                <a:solidFill>
                  <a:srgbClr val="0066FF"/>
                </a:solidFill>
              </a:rPr>
              <a:t>atividades de ensaio de proficiência das quais o laboratório participar devem ser capazes de fornecer incertezas compatíveis com as incertezas de medição praticadas pelo mesmo.</a:t>
            </a:r>
            <a:endParaRPr lang="pt-BR" dirty="0">
              <a:solidFill>
                <a:srgbClr val="0066FF"/>
              </a:solidFill>
            </a:endParaRPr>
          </a:p>
        </p:txBody>
      </p:sp>
    </p:spTree>
    <p:extLst>
      <p:ext uri="{BB962C8B-B14F-4D97-AF65-F5344CB8AC3E}">
        <p14:creationId xmlns:p14="http://schemas.microsoft.com/office/powerpoint/2010/main" val="1524482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67544" y="260648"/>
            <a:ext cx="8424936" cy="400110"/>
          </a:xfrm>
          <a:prstGeom prst="rect">
            <a:avLst/>
          </a:prstGeom>
          <a:noFill/>
        </p:spPr>
        <p:txBody>
          <a:bodyPr wrap="square" rtlCol="0">
            <a:spAutoFit/>
          </a:bodyPr>
          <a:lstStyle/>
          <a:p>
            <a:pPr marL="252000" indent="-252000"/>
            <a:r>
              <a:rPr lang="pt-BR" sz="2000" b="1" dirty="0" smtClean="0"/>
              <a:t>h</a:t>
            </a:r>
            <a:r>
              <a:rPr lang="pt-BR" sz="2000" b="1" dirty="0"/>
              <a:t>) frequência de realização do ensaio, exame ou </a:t>
            </a:r>
            <a:r>
              <a:rPr lang="pt-BR" sz="2000" b="1" dirty="0" smtClean="0"/>
              <a:t>calibração</a:t>
            </a:r>
            <a:endParaRPr lang="pt-BR" sz="2000" b="1" dirty="0"/>
          </a:p>
        </p:txBody>
      </p:sp>
      <p:sp>
        <p:nvSpPr>
          <p:cNvPr id="2" name="CaixaDeTexto 1"/>
          <p:cNvSpPr txBox="1"/>
          <p:nvPr/>
        </p:nvSpPr>
        <p:spPr>
          <a:xfrm>
            <a:off x="467544" y="980728"/>
            <a:ext cx="8064896" cy="1754326"/>
          </a:xfrm>
          <a:prstGeom prst="rect">
            <a:avLst/>
          </a:prstGeom>
          <a:noFill/>
        </p:spPr>
        <p:txBody>
          <a:bodyPr wrap="square" rtlCol="0">
            <a:spAutoFit/>
          </a:bodyPr>
          <a:lstStyle/>
          <a:p>
            <a:r>
              <a:rPr lang="pt-BR" dirty="0" smtClean="0">
                <a:solidFill>
                  <a:srgbClr val="0066FF"/>
                </a:solidFill>
              </a:rPr>
              <a:t>Fator que auxilia na definição de quais são os serviços que são mais demandados pelos clientes do laboratório. </a:t>
            </a:r>
          </a:p>
          <a:p>
            <a:endParaRPr lang="pt-BR" dirty="0">
              <a:solidFill>
                <a:srgbClr val="0066FF"/>
              </a:solidFill>
            </a:endParaRPr>
          </a:p>
          <a:p>
            <a:r>
              <a:rPr lang="pt-BR" dirty="0" smtClean="0">
                <a:solidFill>
                  <a:srgbClr val="0066FF"/>
                </a:solidFill>
              </a:rPr>
              <a:t>Pela importância quantitativa, dever-se-ia priorizar esses serviços na definição da parte significativa do escopo para fins de elaboração do plano de participação em atividades de ensaio de proficiência.</a:t>
            </a:r>
            <a:endParaRPr lang="pt-BR" dirty="0">
              <a:solidFill>
                <a:srgbClr val="0066FF"/>
              </a:solidFill>
            </a:endParaRPr>
          </a:p>
        </p:txBody>
      </p:sp>
      <p:sp>
        <p:nvSpPr>
          <p:cNvPr id="21" name="CaixaDeTexto 20"/>
          <p:cNvSpPr txBox="1"/>
          <p:nvPr/>
        </p:nvSpPr>
        <p:spPr>
          <a:xfrm>
            <a:off x="467544" y="5805264"/>
            <a:ext cx="8064896" cy="646331"/>
          </a:xfrm>
          <a:prstGeom prst="rect">
            <a:avLst/>
          </a:prstGeom>
          <a:noFill/>
        </p:spPr>
        <p:txBody>
          <a:bodyPr wrap="square" rtlCol="0">
            <a:spAutoFit/>
          </a:bodyPr>
          <a:lstStyle/>
          <a:p>
            <a:r>
              <a:rPr lang="pt-BR" dirty="0" smtClean="0">
                <a:solidFill>
                  <a:srgbClr val="0066FF"/>
                </a:solidFill>
              </a:rPr>
              <a:t>Não obstante isso, os demais tipos de serviços também devem, em algum momento, fazer parte do plano de participação em atividades de ensaio de proficiência.</a:t>
            </a:r>
            <a:endParaRPr lang="pt-BR" dirty="0">
              <a:solidFill>
                <a:srgbClr val="0066FF"/>
              </a:solidFill>
            </a:endParaRPr>
          </a:p>
        </p:txBody>
      </p:sp>
      <p:grpSp>
        <p:nvGrpSpPr>
          <p:cNvPr id="27" name="Grupo 26"/>
          <p:cNvGrpSpPr/>
          <p:nvPr/>
        </p:nvGrpSpPr>
        <p:grpSpPr>
          <a:xfrm>
            <a:off x="1906633" y="3140968"/>
            <a:ext cx="4825607" cy="2441375"/>
            <a:chOff x="1906633" y="3140968"/>
            <a:chExt cx="4825607" cy="2441375"/>
          </a:xfrm>
        </p:grpSpPr>
        <p:grpSp>
          <p:nvGrpSpPr>
            <p:cNvPr id="19" name="Grupo 18"/>
            <p:cNvGrpSpPr/>
            <p:nvPr/>
          </p:nvGrpSpPr>
          <p:grpSpPr>
            <a:xfrm>
              <a:off x="1906633" y="3140968"/>
              <a:ext cx="4825607" cy="2441375"/>
              <a:chOff x="1114545" y="2564904"/>
              <a:chExt cx="4825607" cy="2441375"/>
            </a:xfrm>
          </p:grpSpPr>
          <p:grpSp>
            <p:nvGrpSpPr>
              <p:cNvPr id="15" name="Grupo 14"/>
              <p:cNvGrpSpPr/>
              <p:nvPr/>
            </p:nvGrpSpPr>
            <p:grpSpPr>
              <a:xfrm>
                <a:off x="2339752" y="2708920"/>
                <a:ext cx="3600400" cy="1592560"/>
                <a:chOff x="827584" y="2708920"/>
                <a:chExt cx="3600400" cy="1592560"/>
              </a:xfrm>
            </p:grpSpPr>
            <p:cxnSp>
              <p:nvCxnSpPr>
                <p:cNvPr id="5" name="Conector de seta reta 4"/>
                <p:cNvCxnSpPr/>
                <p:nvPr/>
              </p:nvCxnSpPr>
              <p:spPr>
                <a:xfrm>
                  <a:off x="827584" y="4293096"/>
                  <a:ext cx="360040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Conector de seta reta 5"/>
                <p:cNvCxnSpPr/>
                <p:nvPr/>
              </p:nvCxnSpPr>
              <p:spPr>
                <a:xfrm flipV="1">
                  <a:off x="827584" y="2708920"/>
                  <a:ext cx="0" cy="159256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tângulo 7"/>
                <p:cNvSpPr/>
                <p:nvPr/>
              </p:nvSpPr>
              <p:spPr>
                <a:xfrm>
                  <a:off x="1907704" y="3505200"/>
                  <a:ext cx="216024" cy="7878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Retângulo 8"/>
                <p:cNvSpPr/>
                <p:nvPr/>
              </p:nvSpPr>
              <p:spPr>
                <a:xfrm>
                  <a:off x="2407721" y="4085456"/>
                  <a:ext cx="216024" cy="2076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p:cNvSpPr/>
                <p:nvPr/>
              </p:nvSpPr>
              <p:spPr>
                <a:xfrm>
                  <a:off x="2820463" y="4085456"/>
                  <a:ext cx="216024" cy="2076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Retângulo 10"/>
                <p:cNvSpPr/>
                <p:nvPr/>
              </p:nvSpPr>
              <p:spPr>
                <a:xfrm>
                  <a:off x="3275856" y="4185946"/>
                  <a:ext cx="216024" cy="10382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tângulo 11"/>
                <p:cNvSpPr/>
                <p:nvPr/>
              </p:nvSpPr>
              <p:spPr>
                <a:xfrm>
                  <a:off x="3697796" y="4223225"/>
                  <a:ext cx="216024" cy="552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 name="Retângulo 12"/>
                <p:cNvSpPr/>
                <p:nvPr/>
              </p:nvSpPr>
              <p:spPr>
                <a:xfrm>
                  <a:off x="1475656" y="3212976"/>
                  <a:ext cx="216024" cy="108012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4" name="Retângulo 13"/>
                <p:cNvSpPr/>
                <p:nvPr/>
              </p:nvSpPr>
              <p:spPr>
                <a:xfrm>
                  <a:off x="1003731" y="3068960"/>
                  <a:ext cx="216024" cy="122413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sp>
            <p:nvSpPr>
              <p:cNvPr id="16" name="CaixaDeTexto 15"/>
              <p:cNvSpPr txBox="1"/>
              <p:nvPr/>
            </p:nvSpPr>
            <p:spPr>
              <a:xfrm>
                <a:off x="2468512" y="4314582"/>
                <a:ext cx="3327624" cy="338554"/>
              </a:xfrm>
              <a:prstGeom prst="rect">
                <a:avLst/>
              </a:prstGeom>
              <a:noFill/>
            </p:spPr>
            <p:txBody>
              <a:bodyPr wrap="square" rtlCol="0">
                <a:spAutoFit/>
              </a:bodyPr>
              <a:lstStyle/>
              <a:p>
                <a:r>
                  <a:rPr lang="pt-BR" sz="1600" dirty="0" smtClean="0"/>
                  <a:t>A        B       C        D       E        F       G   </a:t>
                </a:r>
              </a:p>
            </p:txBody>
          </p:sp>
          <p:sp>
            <p:nvSpPr>
              <p:cNvPr id="17" name="CaixaDeTexto 16"/>
              <p:cNvSpPr txBox="1"/>
              <p:nvPr/>
            </p:nvSpPr>
            <p:spPr>
              <a:xfrm>
                <a:off x="1114545" y="2564904"/>
                <a:ext cx="1225207" cy="369332"/>
              </a:xfrm>
              <a:prstGeom prst="rect">
                <a:avLst/>
              </a:prstGeom>
              <a:noFill/>
            </p:spPr>
            <p:txBody>
              <a:bodyPr wrap="none" rtlCol="0">
                <a:spAutoFit/>
              </a:bodyPr>
              <a:lstStyle/>
              <a:p>
                <a:r>
                  <a:rPr lang="pt-BR" dirty="0" smtClean="0"/>
                  <a:t>Frequência</a:t>
                </a:r>
              </a:p>
            </p:txBody>
          </p:sp>
          <p:sp>
            <p:nvSpPr>
              <p:cNvPr id="18" name="CaixaDeTexto 17"/>
              <p:cNvSpPr txBox="1"/>
              <p:nvPr/>
            </p:nvSpPr>
            <p:spPr>
              <a:xfrm>
                <a:off x="4332631" y="4636947"/>
                <a:ext cx="1598707" cy="369332"/>
              </a:xfrm>
              <a:prstGeom prst="rect">
                <a:avLst/>
              </a:prstGeom>
              <a:noFill/>
            </p:spPr>
            <p:txBody>
              <a:bodyPr wrap="none" rtlCol="0">
                <a:spAutoFit/>
              </a:bodyPr>
              <a:lstStyle/>
              <a:p>
                <a:r>
                  <a:rPr lang="pt-BR" dirty="0" smtClean="0"/>
                  <a:t>Tipo de serviço</a:t>
                </a:r>
              </a:p>
            </p:txBody>
          </p:sp>
        </p:grpSp>
        <p:sp>
          <p:nvSpPr>
            <p:cNvPr id="20" name="Elipse 19"/>
            <p:cNvSpPr/>
            <p:nvPr/>
          </p:nvSpPr>
          <p:spPr>
            <a:xfrm>
              <a:off x="2951820" y="3350095"/>
              <a:ext cx="1692188" cy="2066994"/>
            </a:xfrm>
            <a:prstGeom prst="ellipse">
              <a:avLst/>
            </a:prstGeom>
            <a:noFill/>
            <a:ln w="412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cxnSp>
          <p:nvCxnSpPr>
            <p:cNvPr id="23" name="Conector reto 22"/>
            <p:cNvCxnSpPr/>
            <p:nvPr/>
          </p:nvCxnSpPr>
          <p:spPr>
            <a:xfrm>
              <a:off x="3059832" y="3645024"/>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to 23"/>
            <p:cNvCxnSpPr/>
            <p:nvPr/>
          </p:nvCxnSpPr>
          <p:spPr>
            <a:xfrm>
              <a:off x="3059832" y="4293096"/>
              <a:ext cx="7200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2716342" y="3501008"/>
              <a:ext cx="415498" cy="230832"/>
            </a:xfrm>
            <a:prstGeom prst="rect">
              <a:avLst/>
            </a:prstGeom>
            <a:noFill/>
          </p:spPr>
          <p:txBody>
            <a:bodyPr wrap="none" rtlCol="0">
              <a:spAutoFit/>
            </a:bodyPr>
            <a:lstStyle/>
            <a:p>
              <a:r>
                <a:rPr lang="pt-BR" sz="900" dirty="0" smtClean="0"/>
                <a:t>1000</a:t>
              </a:r>
            </a:p>
          </p:txBody>
        </p:sp>
        <p:sp>
          <p:nvSpPr>
            <p:cNvPr id="26" name="CaixaDeTexto 25"/>
            <p:cNvSpPr txBox="1"/>
            <p:nvPr/>
          </p:nvSpPr>
          <p:spPr>
            <a:xfrm>
              <a:off x="2774050" y="4149080"/>
              <a:ext cx="357790" cy="230832"/>
            </a:xfrm>
            <a:prstGeom prst="rect">
              <a:avLst/>
            </a:prstGeom>
            <a:noFill/>
          </p:spPr>
          <p:txBody>
            <a:bodyPr wrap="none" rtlCol="0">
              <a:spAutoFit/>
            </a:bodyPr>
            <a:lstStyle/>
            <a:p>
              <a:r>
                <a:rPr lang="pt-BR" sz="900" dirty="0" smtClean="0"/>
                <a:t>500</a:t>
              </a:r>
            </a:p>
          </p:txBody>
        </p:sp>
      </p:grpSp>
      <p:sp>
        <p:nvSpPr>
          <p:cNvPr id="3" name="CaixaDeTexto 2"/>
          <p:cNvSpPr txBox="1"/>
          <p:nvPr/>
        </p:nvSpPr>
        <p:spPr>
          <a:xfrm>
            <a:off x="4283968" y="3284984"/>
            <a:ext cx="2925353" cy="369332"/>
          </a:xfrm>
          <a:prstGeom prst="rect">
            <a:avLst/>
          </a:prstGeom>
          <a:noFill/>
        </p:spPr>
        <p:txBody>
          <a:bodyPr wrap="none" rtlCol="0">
            <a:spAutoFit/>
          </a:bodyPr>
          <a:lstStyle/>
          <a:p>
            <a:r>
              <a:rPr lang="pt-BR" dirty="0" smtClean="0">
                <a:solidFill>
                  <a:srgbClr val="FF0000"/>
                </a:solidFill>
              </a:rPr>
              <a:t>Serviços priorizados no plano</a:t>
            </a:r>
          </a:p>
        </p:txBody>
      </p:sp>
    </p:spTree>
    <p:extLst>
      <p:ext uri="{BB962C8B-B14F-4D97-AF65-F5344CB8AC3E}">
        <p14:creationId xmlns:p14="http://schemas.microsoft.com/office/powerpoint/2010/main" val="1513554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815651314"/>
              </p:ext>
            </p:extLst>
          </p:nvPr>
        </p:nvGraphicFramePr>
        <p:xfrm>
          <a:off x="251520" y="765360"/>
          <a:ext cx="8640264" cy="5730000"/>
        </p:xfrm>
        <a:graphic>
          <a:graphicData uri="http://schemas.openxmlformats.org/drawingml/2006/table">
            <a:tbl>
              <a:tblPr firstRow="1" bandRow="1">
                <a:tableStyleId>{5C22544A-7EE6-4342-B048-85BDC9FD1C3A}</a:tableStyleId>
              </a:tblPr>
              <a:tblGrid>
                <a:gridCol w="443287"/>
                <a:gridCol w="1932977"/>
                <a:gridCol w="2088000"/>
                <a:gridCol w="2088000"/>
                <a:gridCol w="2088000"/>
              </a:tblGrid>
              <a:tr h="432000">
                <a:tc>
                  <a:txBody>
                    <a:bodyPr/>
                    <a:lstStyle/>
                    <a:p>
                      <a:r>
                        <a:rPr lang="pt-BR" dirty="0" smtClean="0">
                          <a:solidFill>
                            <a:schemeClr val="tx1"/>
                          </a:solidFill>
                        </a:rPr>
                        <a:t>N°</a:t>
                      </a:r>
                      <a:endParaRPr lang="pt-BR"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40000"/>
                        <a:lumOff val="60000"/>
                      </a:schemeClr>
                    </a:solidFill>
                  </a:tcPr>
                </a:tc>
                <a:tc>
                  <a:txBody>
                    <a:bodyPr/>
                    <a:lstStyle/>
                    <a:p>
                      <a:pPr algn="ctr"/>
                      <a:r>
                        <a:rPr lang="pt-BR" dirty="0" smtClean="0">
                          <a:solidFill>
                            <a:schemeClr val="tx1"/>
                          </a:solidFill>
                        </a:rPr>
                        <a:t>CRITÉRIO</a:t>
                      </a:r>
                      <a:endParaRPr lang="pt-BR"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40000"/>
                        <a:lumOff val="60000"/>
                      </a:schemeClr>
                    </a:solidFill>
                  </a:tcPr>
                </a:tc>
                <a:tc>
                  <a:txBody>
                    <a:bodyPr/>
                    <a:lstStyle/>
                    <a:p>
                      <a:pPr algn="ctr"/>
                      <a:r>
                        <a:rPr lang="pt-BR" dirty="0" smtClean="0">
                          <a:solidFill>
                            <a:schemeClr val="tx1"/>
                          </a:solidFill>
                        </a:rPr>
                        <a:t>PARTE 1</a:t>
                      </a:r>
                      <a:endParaRPr lang="pt-BR"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40000"/>
                        <a:lumOff val="60000"/>
                      </a:schemeClr>
                    </a:solidFill>
                  </a:tcPr>
                </a:tc>
                <a:tc>
                  <a:txBody>
                    <a:bodyPr/>
                    <a:lstStyle/>
                    <a:p>
                      <a:pPr algn="ctr"/>
                      <a:r>
                        <a:rPr lang="pt-BR" dirty="0" smtClean="0">
                          <a:solidFill>
                            <a:schemeClr val="tx1"/>
                          </a:solidFill>
                        </a:rPr>
                        <a:t>PARTE 2</a:t>
                      </a:r>
                      <a:endParaRPr lang="pt-BR"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40000"/>
                        <a:lumOff val="60000"/>
                      </a:schemeClr>
                    </a:solidFill>
                  </a:tcPr>
                </a:tc>
                <a:tc>
                  <a:txBody>
                    <a:bodyPr/>
                    <a:lstStyle/>
                    <a:p>
                      <a:pPr algn="ctr"/>
                      <a:r>
                        <a:rPr lang="pt-BR" dirty="0" smtClean="0">
                          <a:solidFill>
                            <a:schemeClr val="tx1"/>
                          </a:solidFill>
                        </a:rPr>
                        <a:t>PARTE 3</a:t>
                      </a:r>
                      <a:endParaRPr lang="pt-BR"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40000"/>
                        <a:lumOff val="60000"/>
                      </a:schemeClr>
                    </a:solidFill>
                  </a:tcPr>
                </a:tc>
              </a:tr>
              <a:tr h="648000">
                <a:tc>
                  <a:txBody>
                    <a:bodyPr/>
                    <a:lstStyle/>
                    <a:p>
                      <a:pPr algn="ctr"/>
                      <a:r>
                        <a:rPr lang="pt-BR" sz="1200" dirty="0" smtClean="0"/>
                        <a:t>a</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t>Grandezas medidas e grupos de serviços de calibração</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Vazão volumétrica de ar</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Totalizador de volume de água</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Velocidade de ar</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r>
              <a:tr h="648000">
                <a:tc>
                  <a:txBody>
                    <a:bodyPr/>
                    <a:lstStyle/>
                    <a:p>
                      <a:pPr algn="ctr"/>
                      <a:r>
                        <a:rPr lang="pt-BR" sz="1200" dirty="0" smtClean="0"/>
                        <a:t>b</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200" dirty="0" smtClean="0"/>
                        <a:t>Métodos de calibração </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Comparação</a:t>
                      </a:r>
                      <a:r>
                        <a:rPr lang="pt-BR" sz="1100" baseline="0" dirty="0" smtClean="0"/>
                        <a:t> com medidor de referência</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Método volumétrico</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Comparação com medidor de referência</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r>
              <a:tr h="648000">
                <a:tc>
                  <a:txBody>
                    <a:bodyPr/>
                    <a:lstStyle/>
                    <a:p>
                      <a:pPr algn="ctr"/>
                      <a:r>
                        <a:rPr lang="pt-BR" sz="1200" dirty="0" smtClean="0"/>
                        <a:t>c</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200" dirty="0" smtClean="0"/>
                        <a:t>Padrões e instrumentos de medição que emprega </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Bocais</a:t>
                      </a:r>
                      <a:r>
                        <a:rPr lang="pt-BR" sz="1100" baseline="0" dirty="0" smtClean="0"/>
                        <a:t> sônicos</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Medidas</a:t>
                      </a:r>
                      <a:r>
                        <a:rPr lang="pt-BR" sz="1100" baseline="0" dirty="0" smtClean="0"/>
                        <a:t> materializadas de volume</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Túnel de vento e anemômetro laser Doppler</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r>
              <a:tr h="648000">
                <a:tc>
                  <a:txBody>
                    <a:bodyPr/>
                    <a:lstStyle/>
                    <a:p>
                      <a:pPr algn="ctr"/>
                      <a:r>
                        <a:rPr lang="pt-BR" sz="1200" dirty="0" smtClean="0"/>
                        <a:t>d</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t>Parâmetro de</a:t>
                      </a:r>
                      <a:r>
                        <a:rPr lang="pt-BR" sz="1200" baseline="0" dirty="0" smtClean="0"/>
                        <a:t> desempenho metrológico</a:t>
                      </a:r>
                      <a:r>
                        <a:rPr lang="pt-BR" sz="1200" dirty="0" smtClean="0"/>
                        <a:t> que calibra</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Tendência</a:t>
                      </a:r>
                      <a:r>
                        <a:rPr lang="pt-BR" sz="1100" baseline="0" dirty="0" smtClean="0"/>
                        <a:t> de medição</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Fator do medidor</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Tendência de medição</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r>
              <a:tr h="648000">
                <a:tc>
                  <a:txBody>
                    <a:bodyPr/>
                    <a:lstStyle/>
                    <a:p>
                      <a:pPr algn="ctr"/>
                      <a:r>
                        <a:rPr lang="pt-BR" sz="1200" dirty="0" smtClean="0"/>
                        <a:t>e</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200" dirty="0" smtClean="0"/>
                        <a:t>Tipos de medidores que calibra</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Medidores</a:t>
                      </a:r>
                      <a:r>
                        <a:rPr lang="pt-BR" sz="1100" baseline="0" dirty="0" smtClean="0"/>
                        <a:t> de vazão de gás</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Totalizadores de volume de água</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Anemômetros de pás e de copos, termo anemômetros e outros</a:t>
                      </a:r>
                      <a:r>
                        <a:rPr lang="pt-BR" sz="1100" baseline="0" dirty="0" smtClean="0"/>
                        <a:t> sensores de velocidade</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r>
              <a:tr h="648000">
                <a:tc>
                  <a:txBody>
                    <a:bodyPr/>
                    <a:lstStyle/>
                    <a:p>
                      <a:pPr algn="ctr"/>
                      <a:r>
                        <a:rPr lang="pt-BR" sz="1200" dirty="0" smtClean="0"/>
                        <a:t>f</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200" dirty="0" smtClean="0"/>
                        <a:t>Composição e estado físico do fluido de calibração </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Ar</a:t>
                      </a:r>
                      <a:r>
                        <a:rPr lang="pt-BR" sz="1100" baseline="0" dirty="0" smtClean="0"/>
                        <a:t> ambiente à pressão atmosférica local</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Água potável nas condições ambientais</a:t>
                      </a:r>
                      <a:r>
                        <a:rPr lang="pt-BR" sz="1100" baseline="0" dirty="0" smtClean="0"/>
                        <a:t> locais</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Ar</a:t>
                      </a:r>
                      <a:r>
                        <a:rPr lang="pt-BR" sz="1100" baseline="0" dirty="0" smtClean="0"/>
                        <a:t> ambiente à pressão atmosférica local</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r>
              <a:tr h="648000">
                <a:tc>
                  <a:txBody>
                    <a:bodyPr/>
                    <a:lstStyle/>
                    <a:p>
                      <a:pPr algn="ctr"/>
                      <a:r>
                        <a:rPr lang="pt-BR" sz="1200" dirty="0" smtClean="0"/>
                        <a:t>g</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200" dirty="0" smtClean="0"/>
                        <a:t>Faixa de medição e incerteza da medição </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1 m³/h a 1000 m³/h </a:t>
                      </a:r>
                    </a:p>
                    <a:p>
                      <a:r>
                        <a:rPr lang="pt-BR" sz="1100" dirty="0" smtClean="0"/>
                        <a:t>(CMC</a:t>
                      </a:r>
                      <a:r>
                        <a:rPr lang="pt-BR" sz="1100" baseline="0" dirty="0" smtClean="0"/>
                        <a:t> = 0,2 %)</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0,1 m³/h a 500 m³/h </a:t>
                      </a:r>
                    </a:p>
                    <a:p>
                      <a:r>
                        <a:rPr lang="pt-BR" sz="1100" dirty="0" smtClean="0"/>
                        <a:t>(CMC</a:t>
                      </a:r>
                      <a:r>
                        <a:rPr lang="pt-BR" sz="1100" baseline="0" dirty="0" smtClean="0"/>
                        <a:t> = 0,1 %)</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c>
                  <a:txBody>
                    <a:bodyPr/>
                    <a:lstStyle/>
                    <a:p>
                      <a:r>
                        <a:rPr lang="pt-BR" sz="1100" dirty="0" smtClean="0"/>
                        <a:t>0,5 m/s a 25 m/s</a:t>
                      </a:r>
                    </a:p>
                    <a:p>
                      <a:r>
                        <a:rPr lang="pt-BR" sz="1100" dirty="0" smtClean="0"/>
                        <a:t>(CMC = 2 %)</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CFDFE"/>
                    </a:solidFill>
                  </a:tcPr>
                </a:tc>
              </a:tr>
              <a:tr h="648000">
                <a:tc>
                  <a:txBody>
                    <a:bodyPr/>
                    <a:lstStyle/>
                    <a:p>
                      <a:pPr algn="ctr"/>
                      <a:r>
                        <a:rPr lang="pt-BR" sz="1200" dirty="0" smtClean="0"/>
                        <a:t>h</a:t>
                      </a:r>
                      <a:endParaRPr lang="pt-BR" sz="1200" dirty="0"/>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t>Frequência de realização da calibração</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45 % na faixa </a:t>
                      </a:r>
                      <a:r>
                        <a:rPr lang="pt-BR" sz="1100" baseline="0" dirty="0" smtClean="0"/>
                        <a:t>(1 a 100) m³/h</a:t>
                      </a:r>
                    </a:p>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35 % na faixa </a:t>
                      </a:r>
                      <a:r>
                        <a:rPr lang="pt-BR" sz="1100" baseline="0" dirty="0" smtClean="0"/>
                        <a:t>(100 a 500) m³/h</a:t>
                      </a:r>
                      <a:endParaRPr lang="pt-BR"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15 % na faixa </a:t>
                      </a:r>
                      <a:r>
                        <a:rPr lang="pt-BR" sz="1100" baseline="0" dirty="0" smtClean="0"/>
                        <a:t>(500 a 1000) m³/h</a:t>
                      </a:r>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25 % na faixa </a:t>
                      </a:r>
                      <a:r>
                        <a:rPr lang="pt-BR" sz="1100" baseline="0" dirty="0" smtClean="0"/>
                        <a:t>(0,1 a 10) m³/h</a:t>
                      </a:r>
                    </a:p>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35 % na faixa </a:t>
                      </a:r>
                      <a:r>
                        <a:rPr lang="pt-BR" sz="1100" baseline="0" dirty="0" smtClean="0"/>
                        <a:t>(10 a 100) m³/h</a:t>
                      </a:r>
                      <a:endParaRPr lang="pt-BR"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35 % na faixa </a:t>
                      </a:r>
                      <a:r>
                        <a:rPr lang="pt-BR" sz="1100" baseline="0" dirty="0" smtClean="0"/>
                        <a:t>(100 a 500) m³/h</a:t>
                      </a:r>
                      <a:endParaRPr lang="pt-BR" sz="1100" dirty="0" smtClean="0"/>
                    </a:p>
                    <a:p>
                      <a:endParaRPr lang="pt-BR" sz="11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r>
                        <a:rPr lang="pt-BR" sz="1100" dirty="0" smtClean="0"/>
                        <a:t>25 % na faixa </a:t>
                      </a:r>
                      <a:r>
                        <a:rPr lang="pt-BR" sz="1100" baseline="0" dirty="0" smtClean="0"/>
                        <a:t>(0,5 a 5) m/s</a:t>
                      </a:r>
                    </a:p>
                    <a:p>
                      <a:pPr marL="0" marR="0" indent="0" algn="l" defTabSz="914400" rtl="0" eaLnBrk="1" fontAlgn="auto" latinLnBrk="0" hangingPunct="1">
                        <a:lnSpc>
                          <a:spcPct val="100000"/>
                        </a:lnSpc>
                        <a:spcBef>
                          <a:spcPts val="0"/>
                        </a:spcBef>
                        <a:spcAft>
                          <a:spcPts val="0"/>
                        </a:spcAft>
                        <a:buClrTx/>
                        <a:buSzTx/>
                        <a:buFontTx/>
                        <a:buNone/>
                        <a:tabLst/>
                        <a:defRPr/>
                      </a:pPr>
                      <a:r>
                        <a:rPr lang="pt-BR" sz="1100" dirty="0" smtClean="0"/>
                        <a:t>70 % na faixa </a:t>
                      </a:r>
                      <a:r>
                        <a:rPr lang="pt-BR" sz="1100" baseline="0" dirty="0" smtClean="0"/>
                        <a:t>(5 a 25) m/s</a:t>
                      </a:r>
                      <a:endParaRPr lang="pt-BR" sz="120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r>
            </a:tbl>
          </a:graphicData>
        </a:graphic>
      </p:graphicFrame>
      <p:sp>
        <p:nvSpPr>
          <p:cNvPr id="5" name="CaixaDeTexto 4"/>
          <p:cNvSpPr txBox="1"/>
          <p:nvPr/>
        </p:nvSpPr>
        <p:spPr>
          <a:xfrm>
            <a:off x="467544" y="159023"/>
            <a:ext cx="8424936" cy="461665"/>
          </a:xfrm>
          <a:prstGeom prst="rect">
            <a:avLst/>
          </a:prstGeom>
          <a:noFill/>
        </p:spPr>
        <p:txBody>
          <a:bodyPr wrap="square" rtlCol="0">
            <a:spAutoFit/>
          </a:bodyPr>
          <a:lstStyle/>
          <a:p>
            <a:pPr marL="252000" indent="-252000">
              <a:spcAft>
                <a:spcPts val="600"/>
              </a:spcAft>
            </a:pPr>
            <a:r>
              <a:rPr lang="pt-BR" sz="2400" b="1" dirty="0" smtClean="0">
                <a:solidFill>
                  <a:srgbClr val="C00000"/>
                </a:solidFill>
              </a:rPr>
              <a:t>Exemplo de “Partes Significativas do Escopo” de um Laboratório </a:t>
            </a:r>
            <a:endParaRPr lang="pt-BR" sz="2400" b="1" dirty="0">
              <a:solidFill>
                <a:srgbClr val="C00000"/>
              </a:solidFill>
            </a:endParaRPr>
          </a:p>
        </p:txBody>
      </p:sp>
    </p:spTree>
    <p:extLst>
      <p:ext uri="{BB962C8B-B14F-4D97-AF65-F5344CB8AC3E}">
        <p14:creationId xmlns:p14="http://schemas.microsoft.com/office/powerpoint/2010/main" val="200947471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smtClean="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621</TotalTime>
  <Words>1656</Words>
  <Application>Microsoft Office PowerPoint</Application>
  <PresentationFormat>Apresentação na tela (4:3)</PresentationFormat>
  <Paragraphs>154</Paragraphs>
  <Slides>13</Slides>
  <Notes>0</Notes>
  <HiddenSlides>0</HiddenSlides>
  <MMClips>0</MMClips>
  <ScaleCrop>false</ScaleCrop>
  <HeadingPairs>
    <vt:vector size="4" baseType="variant">
      <vt:variant>
        <vt:lpstr>Tema</vt:lpstr>
      </vt:variant>
      <vt:variant>
        <vt:i4>1</vt:i4>
      </vt:variant>
      <vt:variant>
        <vt:lpstr>Títulos de slides</vt:lpstr>
      </vt:variant>
      <vt:variant>
        <vt:i4>13</vt:i4>
      </vt:variant>
    </vt:vector>
  </HeadingPairs>
  <TitlesOfParts>
    <vt:vector size="14" baseType="lpstr">
      <vt:lpstr>Tema do Office</vt:lpstr>
      <vt:lpstr>GRUPO DE TRABALHO   para discussão do   CONCEITO DE “PARTES SIGNIFICATIVAS DO ESCOPO” PARA A ÁREA DE VAZÃO</vt:lpstr>
      <vt:lpstr>Na 21ª Reunião da CT-13 foi sugerida a formação de um grupo de trabalho para discutir o conceito de “partes significativas do escopo” para a área de vazão, inclusive para fins de elaboração do plano de participação em atividades de ensaios de proficiência, conforme estabelecido na norma NIT-DICLA-026.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ipt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 21ª Reunião da CT-13 foi sugerida a formação de um grupo de trabalho para discutir o conceito de “parte significativa do escopo” para fins de participação em atividades de ensaios de proficiência, conforme estabelecido no documento NIT-DICLA-026.</dc:title>
  <dc:creator>Kazuto Kawakita</dc:creator>
  <cp:lastModifiedBy>Kazuto Kawakita</cp:lastModifiedBy>
  <cp:revision>68</cp:revision>
  <dcterms:created xsi:type="dcterms:W3CDTF">2015-08-03T18:22:02Z</dcterms:created>
  <dcterms:modified xsi:type="dcterms:W3CDTF">2016-01-12T13:44:26Z</dcterms:modified>
</cp:coreProperties>
</file>