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2" r:id="rId9"/>
    <p:sldId id="264" r:id="rId10"/>
    <p:sldId id="263" r:id="rId11"/>
    <p:sldId id="265" r:id="rId12"/>
    <p:sldId id="274" r:id="rId13"/>
    <p:sldId id="270" r:id="rId14"/>
    <p:sldId id="271" r:id="rId15"/>
    <p:sldId id="273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8B310-8456-4444-BABB-B8B8E549AD02}" type="datetimeFigureOut">
              <a:rPr lang="pt-BR" smtClean="0"/>
              <a:t>12/11/2015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0656E-E336-48FE-9B36-80062AAFDB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794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2"/>
          <p:cNvSpPr>
            <a:spLocks noGrp="1"/>
          </p:cNvSpPr>
          <p:nvPr>
            <p:ph type="sldNum" sz="quarter" idx="4"/>
          </p:nvPr>
        </p:nvSpPr>
        <p:spPr>
          <a:xfrm>
            <a:off x="6979096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63D7852-CFA9-4805-AEE0-F765337EBB8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7929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4"/>
          </p:nvPr>
        </p:nvSpPr>
        <p:spPr>
          <a:xfrm>
            <a:off x="6979096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63D7852-CFA9-4805-AEE0-F765337EBB8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mafernandes@inmetro.gov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3"/>
          <p:cNvSpPr>
            <a:spLocks noChangeArrowheads="1"/>
          </p:cNvSpPr>
          <p:nvPr/>
        </p:nvSpPr>
        <p:spPr bwMode="auto">
          <a:xfrm>
            <a:off x="471736" y="1463294"/>
            <a:ext cx="8208912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4400" u="none" dirty="0" smtClean="0">
                <a:solidFill>
                  <a:srgbClr val="FF0000"/>
                </a:solidFill>
              </a:rPr>
              <a:t>Acompanhamento </a:t>
            </a:r>
            <a:r>
              <a:rPr lang="pt-BR" altLang="pt-BR" sz="4400" u="none" dirty="0">
                <a:solidFill>
                  <a:srgbClr val="FF0000"/>
                </a:solidFill>
              </a:rPr>
              <a:t>dos resultados da Auditoria de </a:t>
            </a:r>
            <a:r>
              <a:rPr lang="pt-BR" altLang="pt-BR" sz="4400" u="none" dirty="0" smtClean="0">
                <a:solidFill>
                  <a:srgbClr val="FF0000"/>
                </a:solidFill>
              </a:rPr>
              <a:t>Medição</a:t>
            </a:r>
          </a:p>
          <a:p>
            <a:pPr algn="ctr"/>
            <a:endParaRPr lang="pt-BR" altLang="pt-BR" sz="4400" u="none" dirty="0">
              <a:solidFill>
                <a:srgbClr val="FF0000"/>
              </a:solidFill>
            </a:endParaRPr>
          </a:p>
          <a:p>
            <a:pPr algn="ctr"/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O </a:t>
            </a:r>
            <a:r>
              <a:rPr lang="pt-BR" altLang="pt-BR" sz="2800" u="none" dirty="0">
                <a:solidFill>
                  <a:srgbClr val="000066"/>
                </a:solidFill>
                <a:latin typeface="Arial" panose="020B0604020202020204" pitchFamily="34" charset="0"/>
              </a:rPr>
              <a:t>que deve ser </a:t>
            </a:r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observado?</a:t>
            </a:r>
          </a:p>
          <a:p>
            <a:pPr algn="ctr"/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ctr"/>
            <a:r>
              <a:rPr lang="pt-BR" altLang="pt-BR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Rio de Janeiro</a:t>
            </a:r>
          </a:p>
          <a:p>
            <a:pPr algn="ctr"/>
            <a:r>
              <a:rPr lang="pt-BR" altLang="pt-BR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12/11/2015</a:t>
            </a:r>
            <a:r>
              <a:rPr lang="pt-BR" altLang="pt-BR" sz="2800" u="none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endParaRPr lang="pt-BR" altLang="pt-BR" sz="2800" u="none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ctr"/>
            <a:endParaRPr lang="pt-BR" altLang="pt-BR" sz="1800" i="1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5" name="Retângulo 9"/>
          <p:cNvSpPr>
            <a:spLocks noChangeArrowheads="1"/>
          </p:cNvSpPr>
          <p:nvPr/>
        </p:nvSpPr>
        <p:spPr bwMode="auto">
          <a:xfrm flipV="1">
            <a:off x="0" y="5889625"/>
            <a:ext cx="9144000" cy="9683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225" y="5905312"/>
            <a:ext cx="914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b="0" u="none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Mário Fernandes</a:t>
            </a:r>
          </a:p>
          <a:p>
            <a:pPr algn="ctr"/>
            <a:r>
              <a:rPr lang="pt-BR" altLang="pt-BR" b="0" u="none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Setor de Confiabilidade Metrológica - </a:t>
            </a:r>
            <a:r>
              <a:rPr lang="pt-BR" altLang="pt-BR" b="0" u="none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Secom</a:t>
            </a:r>
            <a:endParaRPr lang="pt-BR" altLang="pt-BR" u="none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71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3"/>
          <p:cNvSpPr>
            <a:spLocks noChangeArrowheads="1"/>
          </p:cNvSpPr>
          <p:nvPr/>
        </p:nvSpPr>
        <p:spPr bwMode="auto">
          <a:xfrm>
            <a:off x="1214438" y="4429125"/>
            <a:ext cx="2514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Text Box 1034"/>
          <p:cNvSpPr txBox="1">
            <a:spLocks noChangeArrowheads="1"/>
          </p:cNvSpPr>
          <p:nvPr/>
        </p:nvSpPr>
        <p:spPr bwMode="auto">
          <a:xfrm>
            <a:off x="2803525" y="32924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 sz="3200"/>
          </a:p>
        </p:txBody>
      </p:sp>
      <p:sp>
        <p:nvSpPr>
          <p:cNvPr id="6" name="Retângulo de cantos arredondados 6"/>
          <p:cNvSpPr>
            <a:spLocks noChangeArrowheads="1"/>
          </p:cNvSpPr>
          <p:nvPr/>
        </p:nvSpPr>
        <p:spPr bwMode="auto">
          <a:xfrm>
            <a:off x="323850" y="1266248"/>
            <a:ext cx="8424863" cy="55995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7" name="CaixaDeTexto 2"/>
          <p:cNvSpPr txBox="1">
            <a:spLocks noChangeArrowheads="1"/>
          </p:cNvSpPr>
          <p:nvPr/>
        </p:nvSpPr>
        <p:spPr bwMode="auto">
          <a:xfrm>
            <a:off x="3736975" y="1268413"/>
            <a:ext cx="1643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</a:t>
            </a:r>
          </a:p>
        </p:txBody>
      </p:sp>
      <p:sp>
        <p:nvSpPr>
          <p:cNvPr id="8" name="Retângulo 6"/>
          <p:cNvSpPr>
            <a:spLocks noChangeArrowheads="1"/>
          </p:cNvSpPr>
          <p:nvPr/>
        </p:nvSpPr>
        <p:spPr bwMode="auto">
          <a:xfrm>
            <a:off x="303534" y="1985963"/>
            <a:ext cx="85296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u="none" dirty="0">
                <a:solidFill>
                  <a:schemeClr val="bg1"/>
                </a:solidFill>
              </a:rPr>
              <a:t>Esclarecer </a:t>
            </a:r>
            <a:r>
              <a:rPr lang="pt-BR" altLang="pt-BR" u="none" dirty="0" smtClean="0">
                <a:solidFill>
                  <a:schemeClr val="bg1"/>
                </a:solidFill>
              </a:rPr>
              <a:t>as </a:t>
            </a:r>
            <a:r>
              <a:rPr lang="pt-BR" altLang="pt-BR" u="none" dirty="0">
                <a:solidFill>
                  <a:schemeClr val="bg1"/>
                </a:solidFill>
              </a:rPr>
              <a:t>etapas relativas a atividade de Auditoria de Medição no processo da </a:t>
            </a:r>
            <a:r>
              <a:rPr lang="pt-BR" altLang="pt-BR" u="none" dirty="0" err="1">
                <a:solidFill>
                  <a:schemeClr val="bg1"/>
                </a:solidFill>
              </a:rPr>
              <a:t>Dicla</a:t>
            </a:r>
            <a:r>
              <a:rPr lang="pt-BR" altLang="pt-BR" u="none" dirty="0">
                <a:solidFill>
                  <a:schemeClr val="bg1"/>
                </a:solidFill>
              </a:rPr>
              <a:t>, </a:t>
            </a:r>
            <a:r>
              <a:rPr lang="pt-BR" altLang="pt-BR" u="none" dirty="0" smtClean="0">
                <a:solidFill>
                  <a:schemeClr val="bg1"/>
                </a:solidFill>
              </a:rPr>
              <a:t>bem como a </a:t>
            </a:r>
            <a:r>
              <a:rPr lang="pt-BR" altLang="pt-BR" u="none" dirty="0">
                <a:solidFill>
                  <a:schemeClr val="bg1"/>
                </a:solidFill>
              </a:rPr>
              <a:t>avaliação e o impacto de seus resultados na decisão da acreditação</a:t>
            </a:r>
          </a:p>
        </p:txBody>
      </p:sp>
      <p:sp>
        <p:nvSpPr>
          <p:cNvPr id="9" name="Retângulo 7"/>
          <p:cNvSpPr>
            <a:spLocks noChangeArrowheads="1"/>
          </p:cNvSpPr>
          <p:nvPr/>
        </p:nvSpPr>
        <p:spPr bwMode="auto">
          <a:xfrm>
            <a:off x="900113" y="4289425"/>
            <a:ext cx="73199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Solicitação da Auditoria de Medição – AM;</a:t>
            </a:r>
          </a:p>
          <a:p>
            <a:pPr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Quem </a:t>
            </a:r>
            <a:r>
              <a:rPr lang="pt-BR" altLang="pt-BR" u="none" dirty="0" smtClean="0">
                <a:solidFill>
                  <a:schemeClr val="bg1"/>
                </a:solidFill>
              </a:rPr>
              <a:t>participa;</a:t>
            </a:r>
            <a:endParaRPr lang="pt-BR" altLang="pt-BR" u="none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Relatório de Auditoria de Medição – RAM;</a:t>
            </a:r>
          </a:p>
          <a:p>
            <a:pPr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Acompanhamento da AM;</a:t>
            </a:r>
          </a:p>
          <a:p>
            <a:pPr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</a:t>
            </a:r>
            <a:r>
              <a:rPr lang="pt-BR" altLang="pt-BR" u="none" dirty="0" smtClean="0">
                <a:solidFill>
                  <a:schemeClr val="bg1"/>
                </a:solidFill>
              </a:rPr>
              <a:t>Impacto </a:t>
            </a:r>
            <a:r>
              <a:rPr lang="pt-BR" altLang="pt-BR" u="none" dirty="0">
                <a:solidFill>
                  <a:schemeClr val="bg1"/>
                </a:solidFill>
              </a:rPr>
              <a:t>no Escopo.</a:t>
            </a:r>
            <a:endParaRPr lang="pt-BR" altLang="pt-BR" sz="2200" u="none" dirty="0">
              <a:solidFill>
                <a:schemeClr val="bg1"/>
              </a:solidFill>
            </a:endParaRPr>
          </a:p>
        </p:txBody>
      </p:sp>
      <p:sp>
        <p:nvSpPr>
          <p:cNvPr id="10" name="Retângulo de cantos arredondados 6"/>
          <p:cNvSpPr>
            <a:spLocks noChangeArrowheads="1"/>
          </p:cNvSpPr>
          <p:nvPr/>
        </p:nvSpPr>
        <p:spPr bwMode="auto">
          <a:xfrm>
            <a:off x="323850" y="342900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2505380" y="3481388"/>
            <a:ext cx="40999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Estrutura </a:t>
            </a:r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74575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3"/>
          <p:cNvSpPr>
            <a:spLocks noChangeArrowheads="1"/>
          </p:cNvSpPr>
          <p:nvPr/>
        </p:nvSpPr>
        <p:spPr bwMode="auto">
          <a:xfrm>
            <a:off x="1214438" y="4429125"/>
            <a:ext cx="2514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3" name="Text Box 1034"/>
          <p:cNvSpPr txBox="1">
            <a:spLocks noChangeArrowheads="1"/>
          </p:cNvSpPr>
          <p:nvPr/>
        </p:nvSpPr>
        <p:spPr bwMode="auto">
          <a:xfrm>
            <a:off x="2803525" y="32924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 sz="3200"/>
          </a:p>
        </p:txBody>
      </p:sp>
      <p:sp>
        <p:nvSpPr>
          <p:cNvPr id="5" name="Retângulo 7"/>
          <p:cNvSpPr>
            <a:spLocks noChangeArrowheads="1"/>
          </p:cNvSpPr>
          <p:nvPr/>
        </p:nvSpPr>
        <p:spPr bwMode="auto">
          <a:xfrm>
            <a:off x="1058863" y="3365500"/>
            <a:ext cx="6985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u="none" dirty="0">
                <a:solidFill>
                  <a:srgbClr val="FF0000"/>
                </a:solidFill>
              </a:rPr>
              <a:t>FOR-Cgcre-008</a:t>
            </a:r>
            <a:endParaRPr lang="pt-BR" altLang="pt-BR" u="none" dirty="0">
              <a:solidFill>
                <a:schemeClr val="bg1"/>
              </a:solidFill>
            </a:endParaRP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200" u="none" dirty="0">
                <a:solidFill>
                  <a:schemeClr val="bg1"/>
                </a:solidFill>
              </a:rPr>
              <a:t> Verificam-se as atividades de ensaios de proficiência equivalentes. </a:t>
            </a:r>
            <a:endParaRPr lang="pt-BR" altLang="pt-BR" u="none" dirty="0">
              <a:solidFill>
                <a:schemeClr val="bg1"/>
              </a:solidFill>
            </a:endParaRPr>
          </a:p>
          <a:p>
            <a:pPr algn="ctr"/>
            <a:r>
              <a:rPr lang="pt-BR" altLang="pt-BR" u="none" dirty="0">
                <a:solidFill>
                  <a:srgbClr val="FF0000"/>
                </a:solidFill>
              </a:rPr>
              <a:t>Escopo </a:t>
            </a:r>
            <a:r>
              <a:rPr lang="pt-BR" altLang="pt-BR" u="none" dirty="0" smtClean="0">
                <a:solidFill>
                  <a:srgbClr val="FF0000"/>
                </a:solidFill>
              </a:rPr>
              <a:t>da solicitação</a:t>
            </a:r>
            <a:endParaRPr lang="pt-BR" altLang="pt-BR" u="none" dirty="0">
              <a:solidFill>
                <a:srgbClr val="FF00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pt-BR" altLang="pt-BR" sz="2200" u="none" dirty="0">
                <a:solidFill>
                  <a:schemeClr val="bg1"/>
                </a:solidFill>
              </a:rPr>
              <a:t>- Avaliam-se os serviços, metodologias, faixa de medição e CMC declarada;</a:t>
            </a:r>
          </a:p>
          <a:p>
            <a:pPr algn="just">
              <a:spcAft>
                <a:spcPts val="600"/>
              </a:spcAft>
            </a:pPr>
            <a:r>
              <a:rPr lang="pt-BR" altLang="pt-BR" sz="2200" u="none" dirty="0">
                <a:solidFill>
                  <a:schemeClr val="bg1"/>
                </a:solidFill>
              </a:rPr>
              <a:t>- Selecionam-se artefatos em função dos programas de AM disponíveis no </a:t>
            </a:r>
            <a:r>
              <a:rPr lang="pt-BR" altLang="pt-BR" sz="2200" u="none" dirty="0" err="1">
                <a:solidFill>
                  <a:schemeClr val="bg1"/>
                </a:solidFill>
              </a:rPr>
              <a:t>Secom</a:t>
            </a:r>
            <a:r>
              <a:rPr lang="pt-BR" altLang="pt-BR" sz="2200" u="none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19087" y="1247552"/>
            <a:ext cx="8424863" cy="55995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8" name="Retângulo de cantos arredondados 6"/>
          <p:cNvSpPr>
            <a:spLocks noChangeArrowheads="1"/>
          </p:cNvSpPr>
          <p:nvPr/>
        </p:nvSpPr>
        <p:spPr bwMode="auto">
          <a:xfrm>
            <a:off x="323850" y="2597026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1355725" y="1268413"/>
            <a:ext cx="6351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Solicitação da Auditoria de Medição - AM</a:t>
            </a:r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1787525" y="2657475"/>
            <a:ext cx="5521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Documentos analisados pelo </a:t>
            </a:r>
            <a:r>
              <a:rPr lang="pt-BR" altLang="pt-BR" sz="2800" u="none" dirty="0" err="1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Secom</a:t>
            </a:r>
            <a:endParaRPr lang="pt-BR" altLang="pt-BR" sz="2800" u="none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tângulo 6"/>
          <p:cNvSpPr>
            <a:spLocks noChangeArrowheads="1"/>
          </p:cNvSpPr>
          <p:nvPr/>
        </p:nvSpPr>
        <p:spPr bwMode="auto">
          <a:xfrm>
            <a:off x="427038" y="1988840"/>
            <a:ext cx="8281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u="none" dirty="0" smtClean="0">
                <a:solidFill>
                  <a:schemeClr val="bg1"/>
                </a:solidFill>
              </a:rPr>
              <a:t>Sempre realizada </a:t>
            </a:r>
            <a:r>
              <a:rPr lang="pt-BR" altLang="pt-BR" u="none" dirty="0">
                <a:solidFill>
                  <a:schemeClr val="bg1"/>
                </a:solidFill>
              </a:rPr>
              <a:t>pelo GA ao </a:t>
            </a:r>
            <a:r>
              <a:rPr lang="pt-BR" altLang="pt-BR" u="none" dirty="0" err="1" smtClean="0">
                <a:solidFill>
                  <a:schemeClr val="bg1"/>
                </a:solidFill>
              </a:rPr>
              <a:t>Secom</a:t>
            </a:r>
            <a:r>
              <a:rPr lang="pt-BR" altLang="pt-BR" u="none" dirty="0" smtClean="0">
                <a:solidFill>
                  <a:schemeClr val="bg1"/>
                </a:solidFill>
              </a:rPr>
              <a:t>, por e-mail</a:t>
            </a:r>
            <a:endParaRPr lang="pt-BR" altLang="pt-BR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86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3"/>
          <p:cNvSpPr>
            <a:spLocks noChangeArrowheads="1"/>
          </p:cNvSpPr>
          <p:nvPr/>
        </p:nvSpPr>
        <p:spPr bwMode="auto">
          <a:xfrm>
            <a:off x="1214438" y="4429125"/>
            <a:ext cx="2514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3" name="Text Box 1034"/>
          <p:cNvSpPr txBox="1">
            <a:spLocks noChangeArrowheads="1"/>
          </p:cNvSpPr>
          <p:nvPr/>
        </p:nvSpPr>
        <p:spPr bwMode="auto">
          <a:xfrm>
            <a:off x="2803525" y="32924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 sz="3200"/>
          </a:p>
        </p:txBody>
      </p:sp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229418" y="1268413"/>
            <a:ext cx="26661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Quem </a:t>
            </a:r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participa?</a:t>
            </a:r>
            <a:endParaRPr lang="pt-BR" altLang="pt-BR" sz="2800" u="none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6"/>
          <p:cNvSpPr>
            <a:spLocks noChangeArrowheads="1"/>
          </p:cNvSpPr>
          <p:nvPr/>
        </p:nvSpPr>
        <p:spPr bwMode="auto">
          <a:xfrm>
            <a:off x="1066800" y="1989138"/>
            <a:ext cx="6985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BR" altLang="pt-BR" sz="2800" u="none" dirty="0" smtClean="0">
                <a:solidFill>
                  <a:schemeClr val="bg1"/>
                </a:solidFill>
              </a:rPr>
              <a:t>- Laboratórios </a:t>
            </a:r>
            <a:r>
              <a:rPr lang="pt-BR" altLang="pt-BR" sz="2800" u="none" dirty="0">
                <a:solidFill>
                  <a:schemeClr val="bg1"/>
                </a:solidFill>
              </a:rPr>
              <a:t>de 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calibração</a:t>
            </a:r>
            <a:r>
              <a:rPr lang="pt-BR" altLang="pt-BR" sz="2800" u="none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2708920"/>
            <a:ext cx="8424863" cy="61436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pt-BR" sz="2800" b="1" u="none" dirty="0" smtClean="0">
                <a:solidFill>
                  <a:srgbClr val="F8F8F8"/>
                </a:solidFill>
                <a:latin typeface="Calibri" pitchFamily="34" charset="0"/>
                <a:cs typeface="Calibri" pitchFamily="34" charset="0"/>
              </a:rPr>
              <a:t>Quando?</a:t>
            </a:r>
            <a:endParaRPr lang="pt-BR" sz="2800" b="1" u="none" dirty="0">
              <a:solidFill>
                <a:srgbClr val="F8F8F8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ângulo 6"/>
          <p:cNvSpPr>
            <a:spLocks noChangeArrowheads="1"/>
          </p:cNvSpPr>
          <p:nvPr/>
        </p:nvSpPr>
        <p:spPr bwMode="auto">
          <a:xfrm>
            <a:off x="971550" y="3573016"/>
            <a:ext cx="7561263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800" u="none" dirty="0">
                <a:solidFill>
                  <a:schemeClr val="bg1"/>
                </a:solidFill>
              </a:rPr>
              <a:t> Acreditação inicial;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800" u="none" dirty="0">
                <a:solidFill>
                  <a:schemeClr val="bg1"/>
                </a:solidFill>
              </a:rPr>
              <a:t> Extensão;</a:t>
            </a:r>
          </a:p>
          <a:p>
            <a:pPr algn="just">
              <a:spcAft>
                <a:spcPts val="600"/>
              </a:spcAft>
            </a:pPr>
            <a:r>
              <a:rPr lang="pt-BR" altLang="pt-BR" sz="2800" u="none" dirty="0" smtClean="0">
                <a:solidFill>
                  <a:schemeClr val="bg1"/>
                </a:solidFill>
              </a:rPr>
              <a:t>- Manutenção</a:t>
            </a:r>
            <a:r>
              <a:rPr lang="pt-BR" altLang="pt-BR" sz="2800" u="none" dirty="0">
                <a:solidFill>
                  <a:schemeClr val="bg1"/>
                </a:solidFill>
              </a:rPr>
              <a:t>, quando identificada necessidade pelo GA ou por avaliador/especialista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spcAft>
                <a:spcPts val="600"/>
              </a:spcAft>
            </a:pPr>
            <a:r>
              <a:rPr lang="pt-BR" altLang="pt-BR" u="none" dirty="0" smtClean="0">
                <a:solidFill>
                  <a:srgbClr val="FF0000"/>
                </a:solidFill>
              </a:rPr>
              <a:t>Não deve ser solicitada em casos de não cumprimento da política de participação em EP pelo laboratório</a:t>
            </a:r>
          </a:p>
        </p:txBody>
      </p:sp>
    </p:spTree>
    <p:extLst>
      <p:ext uri="{BB962C8B-B14F-4D97-AF65-F5344CB8AC3E}">
        <p14:creationId xmlns:p14="http://schemas.microsoft.com/office/powerpoint/2010/main" val="20438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6"/>
          <p:cNvSpPr>
            <a:spLocks noChangeArrowheads="1"/>
          </p:cNvSpPr>
          <p:nvPr/>
        </p:nvSpPr>
        <p:spPr bwMode="auto">
          <a:xfrm>
            <a:off x="347663" y="2196939"/>
            <a:ext cx="8424862" cy="462773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371600" y="1268413"/>
            <a:ext cx="6392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Relatório de Auditoria de Medição - RAM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92" y="3717032"/>
            <a:ext cx="7992888" cy="27336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/>
          <p:cNvSpPr/>
          <p:nvPr/>
        </p:nvSpPr>
        <p:spPr>
          <a:xfrm>
            <a:off x="2745680" y="3717032"/>
            <a:ext cx="2016944" cy="3701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Elipse 10"/>
          <p:cNvSpPr/>
          <p:nvPr/>
        </p:nvSpPr>
        <p:spPr>
          <a:xfrm>
            <a:off x="1043608" y="5830664"/>
            <a:ext cx="7221538" cy="6955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8" name="Retângulo 10"/>
          <p:cNvSpPr>
            <a:spLocks noChangeArrowheads="1"/>
          </p:cNvSpPr>
          <p:nvPr/>
        </p:nvSpPr>
        <p:spPr bwMode="auto">
          <a:xfrm>
            <a:off x="397668" y="2564904"/>
            <a:ext cx="83518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altLang="pt-BR" sz="2200" u="none" dirty="0">
                <a:solidFill>
                  <a:schemeClr val="bg1"/>
                </a:solidFill>
              </a:rPr>
              <a:t>Mais </a:t>
            </a:r>
            <a:r>
              <a:rPr lang="pt-BR" altLang="pt-BR" sz="2200" u="none" dirty="0" smtClean="0">
                <a:solidFill>
                  <a:schemeClr val="bg1"/>
                </a:solidFill>
              </a:rPr>
              <a:t>detalhada, </a:t>
            </a:r>
            <a:r>
              <a:rPr lang="pt-BR" altLang="pt-BR" sz="2200" u="none" dirty="0">
                <a:solidFill>
                  <a:schemeClr val="bg1"/>
                </a:solidFill>
              </a:rPr>
              <a:t>contém todos os </a:t>
            </a:r>
            <a:r>
              <a:rPr lang="pt-BR" altLang="pt-BR" sz="2200" u="none" dirty="0">
                <a:solidFill>
                  <a:srgbClr val="FF0000"/>
                </a:solidFill>
              </a:rPr>
              <a:t>dados enviados ao laboratório </a:t>
            </a:r>
            <a:r>
              <a:rPr lang="pt-BR" altLang="pt-BR" sz="2200" u="none" dirty="0">
                <a:solidFill>
                  <a:schemeClr val="bg1"/>
                </a:solidFill>
              </a:rPr>
              <a:t>e também informações sobre </a:t>
            </a:r>
            <a:r>
              <a:rPr lang="pt-BR" altLang="pt-BR" sz="2200" u="none" dirty="0" smtClean="0">
                <a:solidFill>
                  <a:schemeClr val="bg1"/>
                </a:solidFill>
              </a:rPr>
              <a:t>os </a:t>
            </a:r>
            <a:r>
              <a:rPr lang="pt-BR" altLang="pt-BR" sz="2200" u="none" dirty="0" smtClean="0">
                <a:solidFill>
                  <a:srgbClr val="FF0000"/>
                </a:solidFill>
              </a:rPr>
              <a:t>valores de referência e suas incertezas, </a:t>
            </a:r>
            <a:r>
              <a:rPr lang="pt-BR" altLang="pt-BR" sz="2200" u="none" dirty="0">
                <a:solidFill>
                  <a:schemeClr val="bg1"/>
                </a:solidFill>
              </a:rPr>
              <a:t>e </a:t>
            </a:r>
            <a:r>
              <a:rPr lang="pt-BR" altLang="pt-BR" sz="2200" u="none" dirty="0" smtClean="0">
                <a:solidFill>
                  <a:schemeClr val="bg1"/>
                </a:solidFill>
              </a:rPr>
              <a:t>quando pertinente, </a:t>
            </a:r>
            <a:r>
              <a:rPr lang="pt-BR" altLang="pt-BR" sz="2200" u="none" dirty="0" smtClean="0">
                <a:solidFill>
                  <a:srgbClr val="FF0000"/>
                </a:solidFill>
              </a:rPr>
              <a:t>comentários </a:t>
            </a:r>
            <a:r>
              <a:rPr lang="pt-BR" altLang="pt-BR" sz="2200" u="none" dirty="0">
                <a:solidFill>
                  <a:srgbClr val="FF0000"/>
                </a:solidFill>
              </a:rPr>
              <a:t>do </a:t>
            </a:r>
            <a:r>
              <a:rPr lang="pt-BR" altLang="pt-BR" sz="2200" u="none" dirty="0" err="1" smtClean="0">
                <a:solidFill>
                  <a:srgbClr val="FF0000"/>
                </a:solidFill>
              </a:rPr>
              <a:t>Secom</a:t>
            </a:r>
            <a:r>
              <a:rPr lang="pt-BR" altLang="pt-BR" sz="2200" u="none" dirty="0" smtClean="0">
                <a:solidFill>
                  <a:srgbClr val="FF0000"/>
                </a:solidFill>
              </a:rPr>
              <a:t>.</a:t>
            </a:r>
            <a:r>
              <a:rPr lang="pt-BR" altLang="pt-BR" sz="2200" u="none" dirty="0" smtClean="0">
                <a:solidFill>
                  <a:schemeClr val="bg1"/>
                </a:solidFill>
              </a:rPr>
              <a:t> </a:t>
            </a:r>
            <a:endParaRPr lang="pt-BR" altLang="pt-BR" sz="2200" u="none" dirty="0">
              <a:solidFill>
                <a:schemeClr val="bg1"/>
              </a:solidFill>
            </a:endParaRPr>
          </a:p>
        </p:txBody>
      </p:sp>
      <p:sp>
        <p:nvSpPr>
          <p:cNvPr id="13" name="Retângulo 6"/>
          <p:cNvSpPr>
            <a:spLocks noChangeArrowheads="1"/>
          </p:cNvSpPr>
          <p:nvPr/>
        </p:nvSpPr>
        <p:spPr bwMode="auto">
          <a:xfrm>
            <a:off x="900113" y="1770137"/>
            <a:ext cx="7343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u="none" dirty="0">
                <a:solidFill>
                  <a:schemeClr val="bg1"/>
                </a:solidFill>
              </a:rPr>
              <a:t>O</a:t>
            </a:r>
            <a:r>
              <a:rPr lang="pt-BR" altLang="pt-BR" u="none" dirty="0"/>
              <a:t> </a:t>
            </a:r>
            <a:r>
              <a:rPr lang="pt-BR" altLang="pt-BR" u="none" dirty="0">
                <a:solidFill>
                  <a:srgbClr val="FF0000"/>
                </a:solidFill>
              </a:rPr>
              <a:t>RAM</a:t>
            </a:r>
            <a:r>
              <a:rPr lang="pt-BR" altLang="pt-BR" u="none" dirty="0"/>
              <a:t> </a:t>
            </a:r>
            <a:r>
              <a:rPr lang="pt-BR" altLang="pt-BR" u="none" dirty="0">
                <a:solidFill>
                  <a:schemeClr val="bg1"/>
                </a:solidFill>
              </a:rPr>
              <a:t>emitido pelo </a:t>
            </a:r>
            <a:r>
              <a:rPr lang="pt-BR" altLang="pt-BR" u="none" dirty="0" err="1">
                <a:solidFill>
                  <a:schemeClr val="bg1"/>
                </a:solidFill>
              </a:rPr>
              <a:t>Secom</a:t>
            </a:r>
            <a:r>
              <a:rPr lang="pt-BR" altLang="pt-BR" u="none" dirty="0">
                <a:solidFill>
                  <a:schemeClr val="bg1"/>
                </a:solidFill>
              </a:rPr>
              <a:t> é dividido em </a:t>
            </a:r>
            <a:r>
              <a:rPr lang="pt-BR" altLang="pt-BR" u="none" dirty="0">
                <a:solidFill>
                  <a:srgbClr val="FF0000"/>
                </a:solidFill>
              </a:rPr>
              <a:t>duas </a:t>
            </a:r>
            <a:r>
              <a:rPr lang="pt-BR" altLang="pt-BR" u="none" dirty="0" smtClean="0">
                <a:solidFill>
                  <a:srgbClr val="FF0000"/>
                </a:solidFill>
              </a:rPr>
              <a:t>partes</a:t>
            </a:r>
            <a:endParaRPr lang="pt-BR" altLang="pt-BR" u="none" dirty="0">
              <a:solidFill>
                <a:srgbClr val="FF0000"/>
              </a:solidFill>
            </a:endParaRPr>
          </a:p>
        </p:txBody>
      </p: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747243" y="2175820"/>
            <a:ext cx="77796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1ª parte </a:t>
            </a:r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Destinada </a:t>
            </a:r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equipe de avaliação e ao GA</a:t>
            </a:r>
            <a:endParaRPr lang="pt-BR" altLang="pt-BR" sz="2800" u="none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2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1371600" y="1268413"/>
            <a:ext cx="6392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Relatório de Auditoria de Medição - RAM</a:t>
            </a:r>
          </a:p>
        </p:txBody>
      </p:sp>
      <p:sp>
        <p:nvSpPr>
          <p:cNvPr id="8" name="Retângulo 14"/>
          <p:cNvSpPr>
            <a:spLocks noChangeArrowheads="1"/>
          </p:cNvSpPr>
          <p:nvPr/>
        </p:nvSpPr>
        <p:spPr bwMode="auto">
          <a:xfrm>
            <a:off x="7018338" y="3356992"/>
            <a:ext cx="1873250" cy="28622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pt-BR" sz="1800" b="1" u="none" dirty="0">
                <a:solidFill>
                  <a:srgbClr val="F8F8F8"/>
                </a:solidFill>
              </a:rPr>
              <a:t>O valor de referência e sua incerteza não são </a:t>
            </a:r>
            <a:r>
              <a:rPr lang="pt-BR" sz="1800" b="1" u="none" dirty="0" smtClean="0">
                <a:solidFill>
                  <a:srgbClr val="F8F8F8"/>
                </a:solidFill>
              </a:rPr>
              <a:t>informados </a:t>
            </a:r>
            <a:r>
              <a:rPr lang="pt-BR" sz="1800" b="1" u="none" dirty="0">
                <a:solidFill>
                  <a:srgbClr val="F8F8F8"/>
                </a:solidFill>
              </a:rPr>
              <a:t>ao laboratório, para que se permita o uso do padrão itinerante em outras auditorias de medição.</a:t>
            </a:r>
          </a:p>
        </p:txBody>
      </p:sp>
      <p:pic>
        <p:nvPicPr>
          <p:cNvPr id="9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6313686" cy="319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3529013" y="4577360"/>
            <a:ext cx="3079750" cy="115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Retângulo 13"/>
          <p:cNvSpPr>
            <a:spLocks noChangeArrowheads="1"/>
          </p:cNvSpPr>
          <p:nvPr/>
        </p:nvSpPr>
        <p:spPr bwMode="auto">
          <a:xfrm>
            <a:off x="128588" y="2636912"/>
            <a:ext cx="889158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000" u="none" dirty="0">
                <a:solidFill>
                  <a:schemeClr val="bg1"/>
                </a:solidFill>
              </a:rPr>
              <a:t>Contém apenas os </a:t>
            </a:r>
            <a:r>
              <a:rPr lang="pt-BR" altLang="pt-BR" sz="2000" u="none" dirty="0" smtClean="0">
                <a:solidFill>
                  <a:schemeClr val="bg1"/>
                </a:solidFill>
              </a:rPr>
              <a:t>resultados do laboratório e </a:t>
            </a:r>
            <a:r>
              <a:rPr lang="pt-BR" altLang="pt-BR" sz="2000" u="none" dirty="0">
                <a:solidFill>
                  <a:schemeClr val="bg1"/>
                </a:solidFill>
              </a:rPr>
              <a:t>o Erro Normalizado (EN)</a:t>
            </a:r>
          </a:p>
        </p:txBody>
      </p:sp>
      <p:sp>
        <p:nvSpPr>
          <p:cNvPr id="14" name="Retângulo de cantos arredondados 13"/>
          <p:cNvSpPr>
            <a:spLocks noChangeArrowheads="1"/>
          </p:cNvSpPr>
          <p:nvPr/>
        </p:nvSpPr>
        <p:spPr bwMode="auto">
          <a:xfrm>
            <a:off x="355600" y="1934248"/>
            <a:ext cx="8424863" cy="55851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pt-BR" sz="2800" b="1" u="none" dirty="0" smtClean="0">
                <a:solidFill>
                  <a:srgbClr val="F8F8F8"/>
                </a:solidFill>
                <a:latin typeface="Calibri" pitchFamily="34" charset="0"/>
                <a:cs typeface="Calibri" pitchFamily="34" charset="0"/>
              </a:rPr>
              <a:t>2ª parte </a:t>
            </a:r>
            <a:r>
              <a:rPr lang="pt-BR" sz="2800" b="1" u="none" dirty="0">
                <a:solidFill>
                  <a:srgbClr val="F8F8F8"/>
                </a:solidFill>
                <a:latin typeface="Calibri" pitchFamily="34" charset="0"/>
                <a:cs typeface="Calibri" pitchFamily="34" charset="0"/>
              </a:rPr>
              <a:t>– Destinada ao Laboratório</a:t>
            </a:r>
          </a:p>
        </p:txBody>
      </p:sp>
    </p:spTree>
    <p:extLst>
      <p:ext uri="{BB962C8B-B14F-4D97-AF65-F5344CB8AC3E}">
        <p14:creationId xmlns:p14="http://schemas.microsoft.com/office/powerpoint/2010/main" val="298493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>
            <a:spLocks noChangeArrowheads="1"/>
          </p:cNvSpPr>
          <p:nvPr/>
        </p:nvSpPr>
        <p:spPr bwMode="auto">
          <a:xfrm>
            <a:off x="323850" y="1958975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Retângulo 6"/>
          <p:cNvSpPr>
            <a:spLocks noChangeArrowheads="1"/>
          </p:cNvSpPr>
          <p:nvPr/>
        </p:nvSpPr>
        <p:spPr bwMode="auto">
          <a:xfrm>
            <a:off x="251520" y="1976757"/>
            <a:ext cx="8640960" cy="4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</a:rPr>
              <a:t>Resultados insatisfatórios </a:t>
            </a:r>
          </a:p>
          <a:p>
            <a:pPr algn="just"/>
            <a:endParaRPr lang="pt-BR" altLang="pt-BR" sz="1400" u="none" dirty="0">
              <a:solidFill>
                <a:srgbClr val="F8F8F8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pt-BR" altLang="pt-BR" u="none" dirty="0">
                <a:solidFill>
                  <a:schemeClr val="bg1"/>
                </a:solidFill>
              </a:rPr>
              <a:t> </a:t>
            </a:r>
            <a:r>
              <a:rPr lang="pt-BR" altLang="pt-BR" u="none" dirty="0" smtClean="0">
                <a:solidFill>
                  <a:schemeClr val="bg1"/>
                </a:solidFill>
              </a:rPr>
              <a:t>   </a:t>
            </a:r>
            <a:r>
              <a:rPr lang="pt-BR" altLang="pt-BR" sz="2200" dirty="0">
                <a:solidFill>
                  <a:srgbClr val="FF0000"/>
                </a:solidFill>
              </a:rPr>
              <a:t>O</a:t>
            </a:r>
            <a:r>
              <a:rPr lang="pt-BR" sz="2200" dirty="0" smtClean="0">
                <a:solidFill>
                  <a:srgbClr val="FF0000"/>
                </a:solidFill>
              </a:rPr>
              <a:t> </a:t>
            </a:r>
            <a:r>
              <a:rPr lang="pt-BR" sz="2200" dirty="0">
                <a:solidFill>
                  <a:srgbClr val="FF0000"/>
                </a:solidFill>
              </a:rPr>
              <a:t>GA emitirá um RRNC</a:t>
            </a:r>
            <a:r>
              <a:rPr lang="pt-BR" sz="2200" u="none" dirty="0">
                <a:solidFill>
                  <a:schemeClr val="bg1"/>
                </a:solidFill>
              </a:rPr>
              <a:t> com essa não conformidade </a:t>
            </a:r>
            <a:r>
              <a:rPr lang="pt-BR" sz="2200" dirty="0">
                <a:solidFill>
                  <a:srgbClr val="FF0000"/>
                </a:solidFill>
              </a:rPr>
              <a:t>e solicitará</a:t>
            </a:r>
            <a:r>
              <a:rPr lang="pt-BR" sz="2200" u="none" dirty="0">
                <a:solidFill>
                  <a:schemeClr val="bg1"/>
                </a:solidFill>
              </a:rPr>
              <a:t> </a:t>
            </a:r>
            <a:r>
              <a:rPr lang="pt-BR" sz="2200" u="none" dirty="0" smtClean="0">
                <a:solidFill>
                  <a:schemeClr val="bg1"/>
                </a:solidFill>
              </a:rPr>
              <a:t>ao </a:t>
            </a:r>
            <a:r>
              <a:rPr lang="pt-BR" altLang="pt-BR" sz="2200" u="none" dirty="0" smtClean="0">
                <a:solidFill>
                  <a:schemeClr val="bg1"/>
                </a:solidFill>
              </a:rPr>
              <a:t>laboratório </a:t>
            </a:r>
            <a:r>
              <a:rPr lang="pt-BR" altLang="pt-BR" sz="2200" u="none" dirty="0">
                <a:solidFill>
                  <a:schemeClr val="bg1"/>
                </a:solidFill>
              </a:rPr>
              <a:t>que identifique </a:t>
            </a:r>
            <a:r>
              <a:rPr lang="pt-BR" altLang="pt-BR" sz="2200" u="none" dirty="0">
                <a:solidFill>
                  <a:srgbClr val="FF0000"/>
                </a:solidFill>
              </a:rPr>
              <a:t>as causas</a:t>
            </a:r>
            <a:r>
              <a:rPr lang="pt-BR" altLang="pt-BR" sz="2200" u="none" dirty="0"/>
              <a:t> </a:t>
            </a:r>
            <a:r>
              <a:rPr lang="pt-BR" altLang="pt-BR" sz="2200" u="none" dirty="0">
                <a:solidFill>
                  <a:schemeClr val="bg1"/>
                </a:solidFill>
              </a:rPr>
              <a:t>da incompatibilidade e </a:t>
            </a:r>
            <a:r>
              <a:rPr lang="pt-BR" altLang="pt-BR" sz="2200" u="none" dirty="0">
                <a:solidFill>
                  <a:srgbClr val="FF0000"/>
                </a:solidFill>
              </a:rPr>
              <a:t>implemente ações corretivas</a:t>
            </a:r>
            <a:r>
              <a:rPr lang="pt-BR" altLang="pt-BR" sz="2200" u="none" dirty="0"/>
              <a:t>, </a:t>
            </a:r>
            <a:r>
              <a:rPr lang="pt-BR" altLang="pt-BR" sz="2200" u="none" dirty="0">
                <a:solidFill>
                  <a:schemeClr val="bg1"/>
                </a:solidFill>
              </a:rPr>
              <a:t>conforme </a:t>
            </a:r>
            <a:r>
              <a:rPr lang="pt-BR" altLang="pt-BR" sz="2200" u="none" dirty="0" smtClean="0">
                <a:solidFill>
                  <a:srgbClr val="FF0000"/>
                </a:solidFill>
              </a:rPr>
              <a:t>NIT-Dicla-026.</a:t>
            </a:r>
            <a:endParaRPr lang="pt-BR" altLang="pt-BR" sz="2200" u="none" dirty="0">
              <a:solidFill>
                <a:srgbClr val="FF0000"/>
              </a:solidFill>
            </a:endParaRP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u="none" dirty="0" smtClean="0">
                <a:solidFill>
                  <a:schemeClr val="bg1"/>
                </a:solidFill>
              </a:rPr>
              <a:t>Tanto </a:t>
            </a:r>
            <a:r>
              <a:rPr lang="pt-BR" sz="2200" u="none" dirty="0">
                <a:solidFill>
                  <a:schemeClr val="bg1"/>
                </a:solidFill>
              </a:rPr>
              <a:t>o GA quanto o </a:t>
            </a:r>
            <a:r>
              <a:rPr lang="pt-BR" sz="2200" u="none" dirty="0" smtClean="0">
                <a:solidFill>
                  <a:schemeClr val="bg1"/>
                </a:solidFill>
              </a:rPr>
              <a:t>avaliador/especialista podem fornecer informações </a:t>
            </a:r>
            <a:r>
              <a:rPr lang="pt-BR" sz="2200" u="none" dirty="0">
                <a:solidFill>
                  <a:schemeClr val="bg1"/>
                </a:solidFill>
              </a:rPr>
              <a:t>adicionais sobre os </a:t>
            </a:r>
            <a:r>
              <a:rPr lang="pt-BR" sz="2200" u="none" dirty="0" smtClean="0">
                <a:solidFill>
                  <a:schemeClr val="bg1"/>
                </a:solidFill>
              </a:rPr>
              <a:t>resultados, por exemplo: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u="none" dirty="0" smtClean="0">
                <a:solidFill>
                  <a:schemeClr val="bg1"/>
                </a:solidFill>
              </a:rPr>
              <a:t>ordem </a:t>
            </a:r>
            <a:r>
              <a:rPr lang="pt-BR" sz="2200" u="none" dirty="0">
                <a:solidFill>
                  <a:schemeClr val="bg1"/>
                </a:solidFill>
              </a:rPr>
              <a:t>de </a:t>
            </a:r>
            <a:r>
              <a:rPr lang="pt-BR" sz="2200" u="none" dirty="0" smtClean="0">
                <a:solidFill>
                  <a:schemeClr val="bg1"/>
                </a:solidFill>
              </a:rPr>
              <a:t>grandeza do erro;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u="none" dirty="0" smtClean="0">
                <a:solidFill>
                  <a:schemeClr val="bg1"/>
                </a:solidFill>
              </a:rPr>
              <a:t>eventuais tendências (crescentes </a:t>
            </a:r>
            <a:r>
              <a:rPr lang="pt-BR" sz="2200" u="none" dirty="0">
                <a:solidFill>
                  <a:schemeClr val="bg1"/>
                </a:solidFill>
              </a:rPr>
              <a:t>ou </a:t>
            </a:r>
            <a:r>
              <a:rPr lang="pt-BR" sz="2200" u="none" dirty="0" smtClean="0">
                <a:solidFill>
                  <a:schemeClr val="bg1"/>
                </a:solidFill>
              </a:rPr>
              <a:t>decrescentes);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u="none" dirty="0" smtClean="0">
                <a:solidFill>
                  <a:schemeClr val="bg1"/>
                </a:solidFill>
              </a:rPr>
              <a:t>incertezas </a:t>
            </a:r>
            <a:r>
              <a:rPr lang="pt-BR" sz="2200" u="none" dirty="0">
                <a:solidFill>
                  <a:schemeClr val="bg1"/>
                </a:solidFill>
              </a:rPr>
              <a:t>de medição subestimadas, etc</a:t>
            </a:r>
            <a:r>
              <a:rPr lang="pt-BR" sz="2200" u="none" dirty="0" smtClean="0">
                <a:solidFill>
                  <a:schemeClr val="bg1"/>
                </a:solidFill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200" u="none" dirty="0">
              <a:solidFill>
                <a:schemeClr val="bg1"/>
              </a:solidFill>
            </a:endParaRPr>
          </a:p>
          <a:p>
            <a:pPr algn="ctr"/>
            <a:r>
              <a:rPr lang="pt-BR" sz="1800" u="none" dirty="0" smtClean="0">
                <a:solidFill>
                  <a:srgbClr val="FF0000"/>
                </a:solidFill>
              </a:rPr>
              <a:t>Devem ter </a:t>
            </a:r>
            <a:r>
              <a:rPr lang="pt-BR" sz="1800" u="none" dirty="0">
                <a:solidFill>
                  <a:srgbClr val="FF0000"/>
                </a:solidFill>
              </a:rPr>
              <a:t>cuidado para não informarem o valor de referência, nem tampouco prestarem indevidamente consultorias sobre as ações corretivas</a:t>
            </a:r>
            <a:r>
              <a:rPr lang="pt-BR" sz="1800" u="none" dirty="0" smtClean="0">
                <a:solidFill>
                  <a:srgbClr val="FF0000"/>
                </a:solidFill>
              </a:rPr>
              <a:t>.</a:t>
            </a:r>
            <a:endParaRPr lang="pt-BR" altLang="pt-BR" sz="1800" u="none" dirty="0">
              <a:solidFill>
                <a:srgbClr val="FF0000"/>
              </a:solidFill>
            </a:endParaRPr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</p:spTree>
    <p:extLst>
      <p:ext uri="{BB962C8B-B14F-4D97-AF65-F5344CB8AC3E}">
        <p14:creationId xmlns:p14="http://schemas.microsoft.com/office/powerpoint/2010/main" val="41853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>
            <a:spLocks noChangeArrowheads="1"/>
          </p:cNvSpPr>
          <p:nvPr/>
        </p:nvSpPr>
        <p:spPr bwMode="auto">
          <a:xfrm>
            <a:off x="323850" y="1958975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Retângulo 6"/>
          <p:cNvSpPr>
            <a:spLocks noChangeArrowheads="1"/>
          </p:cNvSpPr>
          <p:nvPr/>
        </p:nvSpPr>
        <p:spPr bwMode="auto">
          <a:xfrm>
            <a:off x="238820" y="1976757"/>
            <a:ext cx="864096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</a:rPr>
              <a:t>Resultados insatisfatórios </a:t>
            </a:r>
          </a:p>
          <a:p>
            <a:pPr algn="just"/>
            <a:endParaRPr lang="pt-BR" altLang="pt-BR" sz="2800" u="none" dirty="0">
              <a:solidFill>
                <a:srgbClr val="F8F8F8"/>
              </a:solidFill>
            </a:endParaRPr>
          </a:p>
          <a:p>
            <a:pPr algn="just"/>
            <a:r>
              <a:rPr lang="pt-BR" altLang="pt-BR" sz="2800" u="none" dirty="0">
                <a:solidFill>
                  <a:schemeClr val="bg1"/>
                </a:solidFill>
              </a:rPr>
              <a:t> 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   </a:t>
            </a:r>
            <a:r>
              <a:rPr lang="pt-BR" altLang="pt-BR" sz="2800" u="none" dirty="0" smtClean="0">
                <a:solidFill>
                  <a:srgbClr val="FF0000"/>
                </a:solidFill>
              </a:rPr>
              <a:t>Após </a:t>
            </a:r>
            <a:r>
              <a:rPr lang="pt-BR" altLang="pt-BR" sz="2800" u="none" dirty="0">
                <a:solidFill>
                  <a:srgbClr val="FF0000"/>
                </a:solidFill>
              </a:rPr>
              <a:t>implementar </a:t>
            </a:r>
            <a:r>
              <a:rPr lang="pt-BR" altLang="pt-BR" sz="2800" u="none" dirty="0" smtClean="0">
                <a:solidFill>
                  <a:srgbClr val="FF0000"/>
                </a:solidFill>
              </a:rPr>
              <a:t>ações o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 </a:t>
            </a:r>
            <a:r>
              <a:rPr lang="pt-BR" altLang="pt-BR" sz="2800" dirty="0" smtClean="0">
                <a:solidFill>
                  <a:schemeClr val="bg1"/>
                </a:solidFill>
              </a:rPr>
              <a:t>laboratório poderá:</a:t>
            </a:r>
          </a:p>
          <a:p>
            <a:pPr algn="just"/>
            <a:endParaRPr lang="pt-BR" altLang="pt-BR" sz="28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altLang="pt-BR" sz="2800" dirty="0">
                <a:solidFill>
                  <a:schemeClr val="bg1"/>
                </a:solidFill>
              </a:rPr>
              <a:t>A</a:t>
            </a:r>
            <a:r>
              <a:rPr lang="pt-BR" altLang="pt-BR" sz="2800" dirty="0" smtClean="0">
                <a:solidFill>
                  <a:schemeClr val="bg1"/>
                </a:solidFill>
              </a:rPr>
              <a:t>presentar ao GA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 </a:t>
            </a:r>
            <a:r>
              <a:rPr lang="pt-BR" altLang="pt-BR" sz="2800" u="none" dirty="0">
                <a:solidFill>
                  <a:srgbClr val="FF0000"/>
                </a:solidFill>
              </a:rPr>
              <a:t>uma</a:t>
            </a:r>
            <a:r>
              <a:rPr lang="pt-BR" altLang="pt-BR" sz="2800" u="none" dirty="0">
                <a:solidFill>
                  <a:schemeClr val="bg1"/>
                </a:solidFill>
              </a:rPr>
              <a:t> </a:t>
            </a:r>
            <a:r>
              <a:rPr lang="pt-BR" altLang="pt-BR" sz="2800" u="none" dirty="0">
                <a:solidFill>
                  <a:srgbClr val="FF0000"/>
                </a:solidFill>
              </a:rPr>
              <a:t>revisão dos resultados </a:t>
            </a:r>
            <a:r>
              <a:rPr lang="pt-BR" altLang="pt-BR" sz="2800" u="none" dirty="0">
                <a:solidFill>
                  <a:schemeClr val="bg1"/>
                </a:solidFill>
              </a:rPr>
              <a:t>da calibração para </a:t>
            </a:r>
            <a:r>
              <a:rPr lang="pt-BR" altLang="pt-BR" sz="2800" u="none" dirty="0">
                <a:solidFill>
                  <a:srgbClr val="FF0000"/>
                </a:solidFill>
              </a:rPr>
              <a:t>reanálise do </a:t>
            </a:r>
            <a:r>
              <a:rPr lang="pt-BR" altLang="pt-BR" sz="2800" u="none" dirty="0" err="1" smtClean="0">
                <a:solidFill>
                  <a:srgbClr val="FF0000"/>
                </a:solidFill>
              </a:rPr>
              <a:t>Secom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, ou;</a:t>
            </a:r>
          </a:p>
          <a:p>
            <a:pPr algn="just"/>
            <a:endParaRPr lang="pt-BR" altLang="pt-BR" sz="2800" u="none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altLang="pt-BR" sz="2800" dirty="0" smtClean="0">
                <a:solidFill>
                  <a:schemeClr val="bg1"/>
                </a:solidFill>
              </a:rPr>
              <a:t>Enviar RRNC ao GA</a:t>
            </a:r>
            <a:r>
              <a:rPr lang="pt-BR" altLang="pt-BR" sz="2800" u="none" dirty="0" smtClean="0">
                <a:solidFill>
                  <a:schemeClr val="bg1"/>
                </a:solidFill>
              </a:rPr>
              <a:t> com</a:t>
            </a:r>
            <a:r>
              <a:rPr lang="pt-BR" sz="2800" u="none" dirty="0" smtClean="0">
                <a:solidFill>
                  <a:schemeClr val="bg1"/>
                </a:solidFill>
              </a:rPr>
              <a:t> </a:t>
            </a:r>
            <a:r>
              <a:rPr lang="pt-BR" sz="2800" u="none" dirty="0">
                <a:solidFill>
                  <a:schemeClr val="bg1"/>
                </a:solidFill>
              </a:rPr>
              <a:t>o campo 2 </a:t>
            </a:r>
            <a:r>
              <a:rPr lang="pt-BR" sz="2800" u="none" dirty="0" smtClean="0">
                <a:solidFill>
                  <a:schemeClr val="bg1"/>
                </a:solidFill>
              </a:rPr>
              <a:t>preenchido relacionando </a:t>
            </a:r>
            <a:r>
              <a:rPr lang="pt-BR" sz="2800" u="none" dirty="0">
                <a:solidFill>
                  <a:schemeClr val="bg1"/>
                </a:solidFill>
              </a:rPr>
              <a:t>às evidências das ações implementadas. </a:t>
            </a:r>
            <a:r>
              <a:rPr lang="pt-BR" sz="2800" u="none" dirty="0" smtClean="0">
                <a:solidFill>
                  <a:schemeClr val="bg1"/>
                </a:solidFill>
              </a:rPr>
              <a:t>O </a:t>
            </a:r>
            <a:r>
              <a:rPr lang="pt-BR" sz="2800" u="none" dirty="0">
                <a:solidFill>
                  <a:schemeClr val="bg1"/>
                </a:solidFill>
              </a:rPr>
              <a:t>GA solicitará ao </a:t>
            </a:r>
            <a:r>
              <a:rPr lang="pt-BR" sz="2800" u="none" dirty="0" err="1">
                <a:solidFill>
                  <a:schemeClr val="bg1"/>
                </a:solidFill>
              </a:rPr>
              <a:t>Secom</a:t>
            </a:r>
            <a:r>
              <a:rPr lang="pt-BR" sz="2800" u="none" dirty="0">
                <a:solidFill>
                  <a:schemeClr val="bg1"/>
                </a:solidFill>
              </a:rPr>
              <a:t> </a:t>
            </a:r>
            <a:r>
              <a:rPr lang="pt-BR" sz="2800" u="none" dirty="0" smtClean="0">
                <a:solidFill>
                  <a:schemeClr val="bg1"/>
                </a:solidFill>
              </a:rPr>
              <a:t> </a:t>
            </a:r>
            <a:r>
              <a:rPr lang="pt-BR" altLang="pt-BR" sz="2800" u="none" dirty="0" smtClean="0">
                <a:solidFill>
                  <a:srgbClr val="FF0000"/>
                </a:solidFill>
              </a:rPr>
              <a:t>2ª auditoria </a:t>
            </a:r>
            <a:r>
              <a:rPr lang="pt-BR" altLang="pt-BR" sz="2800" u="none" dirty="0">
                <a:solidFill>
                  <a:srgbClr val="FF0000"/>
                </a:solidFill>
              </a:rPr>
              <a:t>de </a:t>
            </a:r>
            <a:r>
              <a:rPr lang="pt-BR" altLang="pt-BR" sz="2800" u="none" dirty="0" smtClean="0">
                <a:solidFill>
                  <a:srgbClr val="FF0000"/>
                </a:solidFill>
              </a:rPr>
              <a:t>medição.</a:t>
            </a:r>
            <a:endParaRPr lang="pt-BR" altLang="pt-BR" sz="2800" u="none" dirty="0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</p:spTree>
    <p:extLst>
      <p:ext uri="{BB962C8B-B14F-4D97-AF65-F5344CB8AC3E}">
        <p14:creationId xmlns:p14="http://schemas.microsoft.com/office/powerpoint/2010/main" val="239903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6" name="Retângulo 7"/>
          <p:cNvSpPr>
            <a:spLocks noChangeArrowheads="1"/>
          </p:cNvSpPr>
          <p:nvPr/>
        </p:nvSpPr>
        <p:spPr bwMode="auto">
          <a:xfrm>
            <a:off x="880740" y="2852936"/>
            <a:ext cx="7350968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BR" altLang="pt-BR" sz="2600" u="none" dirty="0" smtClean="0">
                <a:solidFill>
                  <a:schemeClr val="bg1"/>
                </a:solidFill>
              </a:rPr>
              <a:t>Ocorre </a:t>
            </a:r>
            <a:r>
              <a:rPr lang="pt-BR" altLang="pt-BR" sz="2600" u="none" dirty="0" smtClean="0">
                <a:solidFill>
                  <a:srgbClr val="FF0000"/>
                </a:solidFill>
              </a:rPr>
              <a:t>se </a:t>
            </a:r>
            <a:r>
              <a:rPr lang="pt-BR" altLang="pt-BR" sz="2600" u="none" dirty="0">
                <a:solidFill>
                  <a:srgbClr val="FF0000"/>
                </a:solidFill>
              </a:rPr>
              <a:t>a causa</a:t>
            </a:r>
            <a:r>
              <a:rPr lang="pt-BR" altLang="pt-BR" sz="2600" u="none" dirty="0">
                <a:solidFill>
                  <a:schemeClr val="bg1"/>
                </a:solidFill>
              </a:rPr>
              <a:t> do resultado insatisfatório estiver relacionada a: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600" u="none" dirty="0">
                <a:solidFill>
                  <a:schemeClr val="bg1"/>
                </a:solidFill>
              </a:rPr>
              <a:t> falhas de digitação;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600" u="none" dirty="0">
                <a:solidFill>
                  <a:schemeClr val="bg1"/>
                </a:solidFill>
              </a:rPr>
              <a:t> erros de transcrição;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600" u="none" dirty="0">
                <a:solidFill>
                  <a:schemeClr val="bg1"/>
                </a:solidFill>
              </a:rPr>
              <a:t> erros de cálculo de incerteza de medição;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sz="2600" u="none" dirty="0">
                <a:solidFill>
                  <a:schemeClr val="bg1"/>
                </a:solidFill>
              </a:rPr>
              <a:t> erros de conversão ou outro tipo de erro que possa ser corrigido sem a necessidade de nova calibração</a:t>
            </a:r>
            <a:r>
              <a:rPr lang="pt-BR" altLang="pt-BR" sz="2600" u="none" dirty="0" smtClean="0">
                <a:solidFill>
                  <a:schemeClr val="bg1"/>
                </a:solidFill>
              </a:rPr>
              <a:t>.</a:t>
            </a:r>
            <a:endParaRPr lang="pt-BR" altLang="pt-BR" sz="2600" u="none" dirty="0">
              <a:solidFill>
                <a:schemeClr val="bg1"/>
              </a:solidFill>
            </a:endParaRPr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2060575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2095500" y="2085975"/>
            <a:ext cx="4922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Reanálise dos resultados da AM</a:t>
            </a:r>
          </a:p>
        </p:txBody>
      </p:sp>
    </p:spTree>
    <p:extLst>
      <p:ext uri="{BB962C8B-B14F-4D97-AF65-F5344CB8AC3E}">
        <p14:creationId xmlns:p14="http://schemas.microsoft.com/office/powerpoint/2010/main" val="353927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3"/>
          <p:cNvSpPr>
            <a:spLocks noChangeArrowheads="1"/>
          </p:cNvSpPr>
          <p:nvPr/>
        </p:nvSpPr>
        <p:spPr bwMode="auto">
          <a:xfrm>
            <a:off x="1214438" y="4429125"/>
            <a:ext cx="2514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6" name="Retângulo de cantos arredondados 6"/>
          <p:cNvSpPr>
            <a:spLocks noChangeArrowheads="1"/>
          </p:cNvSpPr>
          <p:nvPr/>
        </p:nvSpPr>
        <p:spPr bwMode="auto">
          <a:xfrm>
            <a:off x="323850" y="2060575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7" name="CaixaDeTexto 2"/>
          <p:cNvSpPr txBox="1">
            <a:spLocks noChangeArrowheads="1"/>
          </p:cNvSpPr>
          <p:nvPr/>
        </p:nvSpPr>
        <p:spPr bwMode="auto">
          <a:xfrm>
            <a:off x="2647943" y="2108200"/>
            <a:ext cx="38290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2ª </a:t>
            </a:r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Auditoria de Medição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642938" y="2650618"/>
            <a:ext cx="7850187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BR" altLang="pt-BR" u="none" dirty="0" smtClean="0">
                <a:solidFill>
                  <a:schemeClr val="bg1"/>
                </a:solidFill>
              </a:rPr>
              <a:t>Ocorre se </a:t>
            </a:r>
            <a:r>
              <a:rPr lang="pt-BR" altLang="pt-BR" u="none" dirty="0">
                <a:solidFill>
                  <a:srgbClr val="FF0000"/>
                </a:solidFill>
              </a:rPr>
              <a:t>a causa</a:t>
            </a:r>
            <a:r>
              <a:rPr lang="pt-BR" altLang="pt-BR" u="none" dirty="0">
                <a:solidFill>
                  <a:schemeClr val="bg1"/>
                </a:solidFill>
              </a:rPr>
              <a:t> do resultado insatisfatório estiver relacionada: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ao método; 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ao equipamento; 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a rastreabilidade; 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capacitação do pessoal; 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</a:t>
            </a:r>
            <a:r>
              <a:rPr lang="pt-BR" altLang="pt-BR" u="none" dirty="0" smtClean="0">
                <a:solidFill>
                  <a:schemeClr val="bg1"/>
                </a:solidFill>
              </a:rPr>
              <a:t>manuseio, ou;</a:t>
            </a:r>
            <a:endParaRPr lang="pt-BR" altLang="pt-BR" u="none" dirty="0">
              <a:solidFill>
                <a:schemeClr val="bg1"/>
              </a:solidFill>
            </a:endParaRP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pt-BR" altLang="pt-BR" u="none" dirty="0">
                <a:solidFill>
                  <a:schemeClr val="bg1"/>
                </a:solidFill>
              </a:rPr>
              <a:t> </a:t>
            </a:r>
            <a:r>
              <a:rPr lang="pt-BR" altLang="pt-BR" u="none" dirty="0" smtClean="0">
                <a:solidFill>
                  <a:schemeClr val="bg1"/>
                </a:solidFill>
              </a:rPr>
              <a:t>quando </a:t>
            </a:r>
            <a:r>
              <a:rPr lang="pt-BR" altLang="pt-BR" u="none" dirty="0">
                <a:solidFill>
                  <a:schemeClr val="bg1"/>
                </a:solidFill>
              </a:rPr>
              <a:t>não puder ser identificada.</a:t>
            </a:r>
          </a:p>
          <a:p>
            <a:pPr algn="ctr">
              <a:spcAft>
                <a:spcPts val="600"/>
              </a:spcAft>
            </a:pPr>
            <a:r>
              <a:rPr lang="pt-BR" altLang="pt-BR" sz="2000" u="none" dirty="0">
                <a:solidFill>
                  <a:srgbClr val="FF0000"/>
                </a:solidFill>
              </a:rPr>
              <a:t>O avaliador/especialista será </a:t>
            </a:r>
            <a:r>
              <a:rPr lang="pt-BR" altLang="pt-BR" sz="2000" u="none" dirty="0" smtClean="0">
                <a:solidFill>
                  <a:srgbClr val="FF0000"/>
                </a:solidFill>
              </a:rPr>
              <a:t>informado pelo GA sobre </a:t>
            </a:r>
            <a:r>
              <a:rPr lang="pt-BR" altLang="pt-BR" sz="2000" u="none" dirty="0">
                <a:solidFill>
                  <a:srgbClr val="FF0000"/>
                </a:solidFill>
              </a:rPr>
              <a:t>a realização da </a:t>
            </a:r>
            <a:r>
              <a:rPr lang="pt-BR" altLang="pt-BR" sz="2000" u="none" dirty="0" smtClean="0">
                <a:solidFill>
                  <a:srgbClr val="FF0000"/>
                </a:solidFill>
              </a:rPr>
              <a:t>2ª auditoria </a:t>
            </a:r>
            <a:r>
              <a:rPr lang="pt-BR" altLang="pt-BR" sz="2000" u="none" dirty="0">
                <a:solidFill>
                  <a:srgbClr val="FF0000"/>
                </a:solidFill>
              </a:rPr>
              <a:t>de medição e sobre seu </a:t>
            </a:r>
            <a:r>
              <a:rPr lang="pt-BR" altLang="pt-BR" sz="2000" u="none" dirty="0" smtClean="0">
                <a:solidFill>
                  <a:srgbClr val="FF0000"/>
                </a:solidFill>
              </a:rPr>
              <a:t>resultado</a:t>
            </a:r>
            <a:endParaRPr lang="pt-BR" altLang="pt-BR" sz="2200" u="none" dirty="0"/>
          </a:p>
        </p:txBody>
      </p:sp>
    </p:spTree>
    <p:extLst>
      <p:ext uri="{BB962C8B-B14F-4D97-AF65-F5344CB8AC3E}">
        <p14:creationId xmlns:p14="http://schemas.microsoft.com/office/powerpoint/2010/main" val="257093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Conector de seta reta 78"/>
          <p:cNvCxnSpPr/>
          <p:nvPr/>
        </p:nvCxnSpPr>
        <p:spPr bwMode="auto">
          <a:xfrm flipH="1">
            <a:off x="4471902" y="6525343"/>
            <a:ext cx="2730860" cy="1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ector de seta reta 71"/>
          <p:cNvCxnSpPr/>
          <p:nvPr/>
        </p:nvCxnSpPr>
        <p:spPr bwMode="auto">
          <a:xfrm flipV="1">
            <a:off x="4305191" y="5606656"/>
            <a:ext cx="626849" cy="237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de seta reta 67"/>
          <p:cNvCxnSpPr/>
          <p:nvPr/>
        </p:nvCxnSpPr>
        <p:spPr bwMode="auto">
          <a:xfrm>
            <a:off x="4198312" y="5921984"/>
            <a:ext cx="2888524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184162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196752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6" name="Retângulo 7"/>
          <p:cNvSpPr>
            <a:spLocks noChangeArrowheads="1"/>
          </p:cNvSpPr>
          <p:nvPr/>
        </p:nvSpPr>
        <p:spPr bwMode="auto">
          <a:xfrm>
            <a:off x="757932" y="3019857"/>
            <a:ext cx="1293788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Emite Relatórios da auditoria </a:t>
            </a:r>
            <a:r>
              <a:rPr lang="pt-BR" sz="1100" b="1" u="none" dirty="0">
                <a:solidFill>
                  <a:schemeClr val="bg1"/>
                </a:solidFill>
              </a:rPr>
              <a:t>de medição </a:t>
            </a:r>
            <a:r>
              <a:rPr lang="pt-BR" sz="1100" b="1" u="none" dirty="0" smtClean="0">
                <a:solidFill>
                  <a:schemeClr val="bg1"/>
                </a:solidFill>
              </a:rPr>
              <a:t>- RAM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9" name="Retângulo 7"/>
          <p:cNvSpPr>
            <a:spLocks noChangeArrowheads="1"/>
          </p:cNvSpPr>
          <p:nvPr/>
        </p:nvSpPr>
        <p:spPr bwMode="auto">
          <a:xfrm>
            <a:off x="4990400" y="3016056"/>
            <a:ext cx="1296143" cy="430887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RRNC, </a:t>
            </a:r>
          </a:p>
          <a:p>
            <a:pPr algn="ctr" eaLnBrk="0" hangingPunct="0">
              <a:defRPr/>
            </a:pPr>
            <a:r>
              <a:rPr lang="pt-BR" sz="1100" b="1" dirty="0">
                <a:solidFill>
                  <a:schemeClr val="bg1"/>
                </a:solidFill>
              </a:rPr>
              <a:t>RAM – </a:t>
            </a:r>
            <a:r>
              <a:rPr lang="pt-BR" sz="1100" b="1" u="none" dirty="0" smtClean="0">
                <a:solidFill>
                  <a:schemeClr val="bg1"/>
                </a:solidFill>
              </a:rPr>
              <a:t>2ª Parte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10" name="Retângulo 7"/>
          <p:cNvSpPr>
            <a:spLocks noChangeArrowheads="1"/>
          </p:cNvSpPr>
          <p:nvPr/>
        </p:nvSpPr>
        <p:spPr bwMode="auto">
          <a:xfrm>
            <a:off x="2819584" y="2897319"/>
            <a:ext cx="1392376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RAM, Certificados </a:t>
            </a:r>
            <a:r>
              <a:rPr lang="pt-BR" sz="1100" b="1" u="none" dirty="0">
                <a:solidFill>
                  <a:schemeClr val="bg1"/>
                </a:solidFill>
              </a:rPr>
              <a:t>de calibração e demais </a:t>
            </a:r>
            <a:r>
              <a:rPr lang="pt-BR" sz="1100" b="1" u="none" dirty="0" smtClean="0">
                <a:solidFill>
                  <a:schemeClr val="bg1"/>
                </a:solidFill>
              </a:rPr>
              <a:t>registros.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Emite RRNC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11" name="Retângulo 7"/>
          <p:cNvSpPr>
            <a:spLocks noChangeArrowheads="1"/>
          </p:cNvSpPr>
          <p:nvPr/>
        </p:nvSpPr>
        <p:spPr bwMode="auto">
          <a:xfrm>
            <a:off x="7164289" y="3377870"/>
            <a:ext cx="1584175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 – 1ª Parte e demais registros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3" name="Conector reto 2"/>
          <p:cNvCxnSpPr/>
          <p:nvPr/>
        </p:nvCxnSpPr>
        <p:spPr bwMode="auto">
          <a:xfrm>
            <a:off x="2411759" y="2507992"/>
            <a:ext cx="1" cy="4305384"/>
          </a:xfrm>
          <a:prstGeom prst="line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 bwMode="auto">
          <a:xfrm>
            <a:off x="6732239" y="2507992"/>
            <a:ext cx="1" cy="4305384"/>
          </a:xfrm>
          <a:prstGeom prst="line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 bwMode="auto">
          <a:xfrm>
            <a:off x="4571999" y="2507992"/>
            <a:ext cx="1" cy="4305384"/>
          </a:xfrm>
          <a:prstGeom prst="line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tângulo 7"/>
          <p:cNvSpPr>
            <a:spLocks noChangeArrowheads="1"/>
          </p:cNvSpPr>
          <p:nvPr/>
        </p:nvSpPr>
        <p:spPr bwMode="auto">
          <a:xfrm>
            <a:off x="811843" y="2462374"/>
            <a:ext cx="1069246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200" b="1" dirty="0" err="1" smtClean="0">
                <a:solidFill>
                  <a:schemeClr val="bg1"/>
                </a:solidFill>
              </a:rPr>
              <a:t>Secom</a:t>
            </a:r>
            <a:r>
              <a:rPr lang="pt-BR" sz="1200" b="1" dirty="0" smtClean="0">
                <a:solidFill>
                  <a:schemeClr val="bg1"/>
                </a:solidFill>
              </a:rPr>
              <a:t> - TS</a:t>
            </a:r>
            <a:endParaRPr lang="pt-BR" sz="1200" b="1" u="none" dirty="0">
              <a:solidFill>
                <a:schemeClr val="bg1"/>
              </a:solidFill>
            </a:endParaRPr>
          </a:p>
        </p:txBody>
      </p:sp>
      <p:sp>
        <p:nvSpPr>
          <p:cNvPr id="16" name="Retângulo 7"/>
          <p:cNvSpPr>
            <a:spLocks noChangeArrowheads="1"/>
          </p:cNvSpPr>
          <p:nvPr/>
        </p:nvSpPr>
        <p:spPr bwMode="auto">
          <a:xfrm>
            <a:off x="2982305" y="2459480"/>
            <a:ext cx="1046113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200" b="1" u="none" dirty="0" smtClean="0">
                <a:solidFill>
                  <a:schemeClr val="bg1"/>
                </a:solidFill>
              </a:rPr>
              <a:t>GA</a:t>
            </a:r>
            <a:endParaRPr lang="pt-BR" sz="1200" b="1" u="none" dirty="0">
              <a:solidFill>
                <a:schemeClr val="bg1"/>
              </a:solidFill>
            </a:endParaRPr>
          </a:p>
        </p:txBody>
      </p:sp>
      <p:sp>
        <p:nvSpPr>
          <p:cNvPr id="18" name="Retângulo 7"/>
          <p:cNvSpPr>
            <a:spLocks noChangeArrowheads="1"/>
          </p:cNvSpPr>
          <p:nvPr/>
        </p:nvSpPr>
        <p:spPr bwMode="auto">
          <a:xfrm>
            <a:off x="5013452" y="2459480"/>
            <a:ext cx="1296143" cy="27699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200" b="1" dirty="0">
                <a:solidFill>
                  <a:schemeClr val="bg1"/>
                </a:solidFill>
              </a:rPr>
              <a:t>L</a:t>
            </a:r>
            <a:r>
              <a:rPr lang="pt-BR" sz="1200" b="1" u="none" dirty="0" smtClean="0">
                <a:solidFill>
                  <a:schemeClr val="bg1"/>
                </a:solidFill>
              </a:rPr>
              <a:t>aboratório</a:t>
            </a:r>
            <a:endParaRPr lang="pt-BR" sz="1200" b="1" u="none" dirty="0">
              <a:solidFill>
                <a:schemeClr val="bg1"/>
              </a:solidFill>
            </a:endParaRPr>
          </a:p>
        </p:txBody>
      </p:sp>
      <p:sp>
        <p:nvSpPr>
          <p:cNvPr id="19" name="Retângulo 7"/>
          <p:cNvSpPr>
            <a:spLocks noChangeArrowheads="1"/>
          </p:cNvSpPr>
          <p:nvPr/>
        </p:nvSpPr>
        <p:spPr bwMode="auto">
          <a:xfrm>
            <a:off x="7069936" y="2478744"/>
            <a:ext cx="1742593" cy="2866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200" b="1" u="none" dirty="0" smtClean="0">
                <a:solidFill>
                  <a:schemeClr val="bg1"/>
                </a:solidFill>
              </a:rPr>
              <a:t>Avaliador/Especialista</a:t>
            </a:r>
            <a:endParaRPr lang="pt-BR" sz="1200" b="1" u="none" dirty="0">
              <a:solidFill>
                <a:schemeClr val="bg1"/>
              </a:solidFill>
            </a:endParaRPr>
          </a:p>
        </p:txBody>
      </p:sp>
      <p:cxnSp>
        <p:nvCxnSpPr>
          <p:cNvPr id="21" name="Conector de seta reta 20"/>
          <p:cNvCxnSpPr/>
          <p:nvPr/>
        </p:nvCxnSpPr>
        <p:spPr bwMode="auto">
          <a:xfrm>
            <a:off x="2059384" y="3368864"/>
            <a:ext cx="760638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 bwMode="auto">
          <a:xfrm>
            <a:off x="4167346" y="3235881"/>
            <a:ext cx="836702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>
            <a:endCxn id="11" idx="1"/>
          </p:cNvCxnSpPr>
          <p:nvPr/>
        </p:nvCxnSpPr>
        <p:spPr bwMode="auto">
          <a:xfrm flipV="1">
            <a:off x="4186340" y="3593314"/>
            <a:ext cx="2977949" cy="2607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tângulo 7"/>
          <p:cNvSpPr>
            <a:spLocks noChangeArrowheads="1"/>
          </p:cNvSpPr>
          <p:nvPr/>
        </p:nvSpPr>
        <p:spPr bwMode="auto">
          <a:xfrm>
            <a:off x="4789934" y="4670552"/>
            <a:ext cx="1716453" cy="600164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90 Dias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Ações Implementadas</a:t>
            </a:r>
          </a:p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Preenche RRNC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35" name="Retângulo de cantos arredondados 34"/>
          <p:cNvSpPr>
            <a:spLocks noChangeArrowheads="1"/>
          </p:cNvSpPr>
          <p:nvPr/>
        </p:nvSpPr>
        <p:spPr bwMode="auto">
          <a:xfrm>
            <a:off x="323850" y="1808706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b="1" dirty="0">
                <a:solidFill>
                  <a:srgbClr val="F8F8F8"/>
                </a:solidFill>
              </a:rPr>
              <a:t>Resultados insatisfatórios </a:t>
            </a:r>
          </a:p>
        </p:txBody>
      </p:sp>
      <p:cxnSp>
        <p:nvCxnSpPr>
          <p:cNvPr id="37" name="Conector de seta reta 36"/>
          <p:cNvCxnSpPr/>
          <p:nvPr/>
        </p:nvCxnSpPr>
        <p:spPr bwMode="auto">
          <a:xfrm flipH="1">
            <a:off x="4198312" y="4886576"/>
            <a:ext cx="590935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tângulo 7"/>
          <p:cNvSpPr>
            <a:spLocks noChangeArrowheads="1"/>
          </p:cNvSpPr>
          <p:nvPr/>
        </p:nvSpPr>
        <p:spPr bwMode="auto">
          <a:xfrm>
            <a:off x="2819584" y="4598544"/>
            <a:ext cx="1392376" cy="6001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Ações, RRNC e evidências do Laboratório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40" name="Retângulo 7"/>
          <p:cNvSpPr>
            <a:spLocks noChangeArrowheads="1"/>
          </p:cNvSpPr>
          <p:nvPr/>
        </p:nvSpPr>
        <p:spPr bwMode="auto">
          <a:xfrm>
            <a:off x="755576" y="3885428"/>
            <a:ext cx="1293788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Recebe Pedido de reanálise e emite outro RAM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41" name="Retângulo 7"/>
          <p:cNvSpPr>
            <a:spLocks noChangeArrowheads="1"/>
          </p:cNvSpPr>
          <p:nvPr/>
        </p:nvSpPr>
        <p:spPr bwMode="auto">
          <a:xfrm>
            <a:off x="4860032" y="3878464"/>
            <a:ext cx="1568333" cy="600164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Até 90 Dias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Implementação de ações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42" name="Retângulo 7"/>
          <p:cNvSpPr>
            <a:spLocks noChangeArrowheads="1"/>
          </p:cNvSpPr>
          <p:nvPr/>
        </p:nvSpPr>
        <p:spPr bwMode="auto">
          <a:xfrm>
            <a:off x="2819584" y="3878464"/>
            <a:ext cx="1392376" cy="261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Novos Resultados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43" name="Retângulo 7"/>
          <p:cNvSpPr>
            <a:spLocks noChangeArrowheads="1"/>
          </p:cNvSpPr>
          <p:nvPr/>
        </p:nvSpPr>
        <p:spPr bwMode="auto">
          <a:xfrm>
            <a:off x="755576" y="4598544"/>
            <a:ext cx="1293788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Recebe Pedido de 2ª AM</a:t>
            </a:r>
          </a:p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Realiza 2ª  AM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44" name="Conector de seta reta 43"/>
          <p:cNvCxnSpPr/>
          <p:nvPr/>
        </p:nvCxnSpPr>
        <p:spPr bwMode="auto">
          <a:xfrm flipH="1">
            <a:off x="4198333" y="4032360"/>
            <a:ext cx="650029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tângulo 7"/>
          <p:cNvSpPr>
            <a:spLocks noChangeArrowheads="1"/>
          </p:cNvSpPr>
          <p:nvPr/>
        </p:nvSpPr>
        <p:spPr bwMode="auto">
          <a:xfrm>
            <a:off x="2816512" y="4238504"/>
            <a:ext cx="1392376" cy="261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RAM Reanálise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49" name="Conector reto 48"/>
          <p:cNvCxnSpPr/>
          <p:nvPr/>
        </p:nvCxnSpPr>
        <p:spPr bwMode="auto">
          <a:xfrm>
            <a:off x="323850" y="2808224"/>
            <a:ext cx="8568630" cy="5066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Conector de seta reta 55"/>
          <p:cNvCxnSpPr/>
          <p:nvPr/>
        </p:nvCxnSpPr>
        <p:spPr bwMode="auto">
          <a:xfrm flipV="1">
            <a:off x="4180733" y="4364429"/>
            <a:ext cx="689534" cy="237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de seta reta 56"/>
          <p:cNvCxnSpPr/>
          <p:nvPr/>
        </p:nvCxnSpPr>
        <p:spPr bwMode="auto">
          <a:xfrm flipH="1">
            <a:off x="2024411" y="4022480"/>
            <a:ext cx="786535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/>
          <p:nvPr/>
        </p:nvCxnSpPr>
        <p:spPr bwMode="auto">
          <a:xfrm>
            <a:off x="1992761" y="4324160"/>
            <a:ext cx="836702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de seta reta 59"/>
          <p:cNvCxnSpPr/>
          <p:nvPr/>
        </p:nvCxnSpPr>
        <p:spPr bwMode="auto">
          <a:xfrm flipH="1">
            <a:off x="2039497" y="4886576"/>
            <a:ext cx="786535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tângulo 7"/>
          <p:cNvSpPr>
            <a:spLocks noChangeArrowheads="1"/>
          </p:cNvSpPr>
          <p:nvPr/>
        </p:nvSpPr>
        <p:spPr bwMode="auto">
          <a:xfrm>
            <a:off x="757932" y="5534648"/>
            <a:ext cx="1293788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Emite Relatórios da 2ª auditoria </a:t>
            </a:r>
            <a:r>
              <a:rPr lang="pt-BR" sz="1100" b="1" u="none" dirty="0">
                <a:solidFill>
                  <a:schemeClr val="bg1"/>
                </a:solidFill>
              </a:rPr>
              <a:t>de </a:t>
            </a:r>
            <a:r>
              <a:rPr lang="pt-BR" sz="1100" b="1" u="none" dirty="0" smtClean="0">
                <a:solidFill>
                  <a:schemeClr val="bg1"/>
                </a:solidFill>
              </a:rPr>
              <a:t>medição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63" name="Retângulo 7"/>
          <p:cNvSpPr>
            <a:spLocks noChangeArrowheads="1"/>
          </p:cNvSpPr>
          <p:nvPr/>
        </p:nvSpPr>
        <p:spPr bwMode="auto">
          <a:xfrm>
            <a:off x="2559758" y="5269104"/>
            <a:ext cx="1879750" cy="938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 2ª AM, Certificados </a:t>
            </a:r>
            <a:r>
              <a:rPr lang="pt-BR" sz="1100" b="1" u="none" dirty="0">
                <a:solidFill>
                  <a:schemeClr val="bg1"/>
                </a:solidFill>
              </a:rPr>
              <a:t>de calibração e demais </a:t>
            </a:r>
            <a:r>
              <a:rPr lang="pt-BR" sz="1100" b="1" u="none" dirty="0" smtClean="0">
                <a:solidFill>
                  <a:schemeClr val="bg1"/>
                </a:solidFill>
              </a:rPr>
              <a:t>registros.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Emite </a:t>
            </a:r>
            <a:r>
              <a:rPr lang="pt-BR" sz="1100" b="1" dirty="0" smtClean="0">
                <a:solidFill>
                  <a:schemeClr val="bg1"/>
                </a:solidFill>
              </a:rPr>
              <a:t>RRNC e 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notifica </a:t>
            </a:r>
            <a:r>
              <a:rPr lang="pt-BR" sz="1100" b="1" dirty="0" smtClean="0">
                <a:solidFill>
                  <a:schemeClr val="bg1"/>
                </a:solidFill>
              </a:rPr>
              <a:t>Laboratório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64" name="Conector de seta reta 63"/>
          <p:cNvCxnSpPr/>
          <p:nvPr/>
        </p:nvCxnSpPr>
        <p:spPr bwMode="auto">
          <a:xfrm>
            <a:off x="2036753" y="5822680"/>
            <a:ext cx="519525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tângulo 7"/>
          <p:cNvSpPr>
            <a:spLocks noChangeArrowheads="1"/>
          </p:cNvSpPr>
          <p:nvPr/>
        </p:nvSpPr>
        <p:spPr bwMode="auto">
          <a:xfrm>
            <a:off x="7092280" y="5678664"/>
            <a:ext cx="1800199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 2ª AM – 1ª Parte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RRNC</a:t>
            </a:r>
            <a:r>
              <a:rPr lang="pt-BR" sz="1100" b="1" u="none" dirty="0" smtClean="0">
                <a:solidFill>
                  <a:schemeClr val="bg1"/>
                </a:solidFill>
              </a:rPr>
              <a:t> e demais registros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70" name="Retângulo 7"/>
          <p:cNvSpPr>
            <a:spLocks noChangeArrowheads="1"/>
          </p:cNvSpPr>
          <p:nvPr/>
        </p:nvSpPr>
        <p:spPr bwMode="auto">
          <a:xfrm>
            <a:off x="4932040" y="5390632"/>
            <a:ext cx="1296143" cy="430887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 2ª AM </a:t>
            </a:r>
          </a:p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2ª Parte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74" name="Retângulo 7"/>
          <p:cNvSpPr>
            <a:spLocks noChangeArrowheads="1"/>
          </p:cNvSpPr>
          <p:nvPr/>
        </p:nvSpPr>
        <p:spPr bwMode="auto">
          <a:xfrm>
            <a:off x="7092280" y="6298456"/>
            <a:ext cx="1800199" cy="4739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Finaliza RRNC e</a:t>
            </a: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envia para</a:t>
            </a:r>
            <a:r>
              <a:rPr lang="pt-BR" sz="1100" b="1" u="none" dirty="0" smtClean="0">
                <a:solidFill>
                  <a:schemeClr val="bg1"/>
                </a:solidFill>
              </a:rPr>
              <a:t> </a:t>
            </a:r>
            <a:r>
              <a:rPr lang="pt-BR" sz="1100" b="1" dirty="0" smtClean="0">
                <a:solidFill>
                  <a:schemeClr val="bg1"/>
                </a:solidFill>
              </a:rPr>
              <a:t>GA e Av. Líder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75" name="Retângulo 7"/>
          <p:cNvSpPr>
            <a:spLocks noChangeArrowheads="1"/>
          </p:cNvSpPr>
          <p:nvPr/>
        </p:nvSpPr>
        <p:spPr bwMode="auto">
          <a:xfrm>
            <a:off x="2492485" y="6333649"/>
            <a:ext cx="1992898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Aguarda parecer do Líder e </a:t>
            </a:r>
            <a:r>
              <a:rPr lang="pt-BR" sz="1100" b="1" dirty="0" smtClean="0">
                <a:solidFill>
                  <a:schemeClr val="bg1"/>
                </a:solidFill>
              </a:rPr>
              <a:t>recomenda </a:t>
            </a:r>
            <a:r>
              <a:rPr lang="pt-BR" sz="1100" b="1" dirty="0" smtClean="0">
                <a:solidFill>
                  <a:schemeClr val="bg1"/>
                </a:solidFill>
              </a:rPr>
              <a:t>processo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84" name="Conector de seta reta 83"/>
          <p:cNvCxnSpPr/>
          <p:nvPr/>
        </p:nvCxnSpPr>
        <p:spPr bwMode="auto">
          <a:xfrm>
            <a:off x="5652120" y="3405999"/>
            <a:ext cx="0" cy="472465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de seta reta 84"/>
          <p:cNvCxnSpPr/>
          <p:nvPr/>
        </p:nvCxnSpPr>
        <p:spPr bwMode="auto">
          <a:xfrm>
            <a:off x="5665768" y="4454528"/>
            <a:ext cx="0" cy="24245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de seta reta 85"/>
          <p:cNvCxnSpPr/>
          <p:nvPr/>
        </p:nvCxnSpPr>
        <p:spPr bwMode="auto">
          <a:xfrm>
            <a:off x="1376352" y="5278550"/>
            <a:ext cx="0" cy="24245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de seta reta 86"/>
          <p:cNvCxnSpPr/>
          <p:nvPr/>
        </p:nvCxnSpPr>
        <p:spPr bwMode="auto">
          <a:xfrm>
            <a:off x="8001088" y="6064243"/>
            <a:ext cx="0" cy="220409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to 91"/>
          <p:cNvCxnSpPr/>
          <p:nvPr/>
        </p:nvCxnSpPr>
        <p:spPr bwMode="auto">
          <a:xfrm>
            <a:off x="6298321" y="3235881"/>
            <a:ext cx="336102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ector reto 92"/>
          <p:cNvCxnSpPr/>
          <p:nvPr/>
        </p:nvCxnSpPr>
        <p:spPr bwMode="auto">
          <a:xfrm>
            <a:off x="6632936" y="3230392"/>
            <a:ext cx="1" cy="1659913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ector de seta reta 93"/>
          <p:cNvCxnSpPr/>
          <p:nvPr/>
        </p:nvCxnSpPr>
        <p:spPr bwMode="auto">
          <a:xfrm flipH="1">
            <a:off x="6496556" y="4886576"/>
            <a:ext cx="128605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 bwMode="auto">
          <a:xfrm>
            <a:off x="7002856" y="3216744"/>
            <a:ext cx="1949660" cy="2997040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603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 de seta reta 23"/>
          <p:cNvCxnSpPr/>
          <p:nvPr/>
        </p:nvCxnSpPr>
        <p:spPr bwMode="auto">
          <a:xfrm flipH="1">
            <a:off x="4471902" y="4584094"/>
            <a:ext cx="2730860" cy="1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184162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196752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6" name="Retângulo 7"/>
          <p:cNvSpPr>
            <a:spLocks noChangeArrowheads="1"/>
          </p:cNvSpPr>
          <p:nvPr/>
        </p:nvSpPr>
        <p:spPr bwMode="auto">
          <a:xfrm>
            <a:off x="757932" y="3074449"/>
            <a:ext cx="1293788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Emite Relatórios da auditoria </a:t>
            </a:r>
            <a:r>
              <a:rPr lang="pt-BR" sz="1100" b="1" u="none" dirty="0">
                <a:solidFill>
                  <a:schemeClr val="bg1"/>
                </a:solidFill>
              </a:rPr>
              <a:t>de medição </a:t>
            </a:r>
            <a:r>
              <a:rPr lang="pt-BR" sz="1100" b="1" u="none" dirty="0" smtClean="0">
                <a:solidFill>
                  <a:schemeClr val="bg1"/>
                </a:solidFill>
              </a:rPr>
              <a:t>- RAM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9" name="Retângulo 7"/>
          <p:cNvSpPr>
            <a:spLocks noChangeArrowheads="1"/>
          </p:cNvSpPr>
          <p:nvPr/>
        </p:nvSpPr>
        <p:spPr bwMode="auto">
          <a:xfrm>
            <a:off x="4990400" y="3029704"/>
            <a:ext cx="1296143" cy="430887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 </a:t>
            </a:r>
          </a:p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2ª Parte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10" name="Retângulo 7"/>
          <p:cNvSpPr>
            <a:spLocks noChangeArrowheads="1"/>
          </p:cNvSpPr>
          <p:nvPr/>
        </p:nvSpPr>
        <p:spPr bwMode="auto">
          <a:xfrm>
            <a:off x="2819584" y="2994993"/>
            <a:ext cx="1392376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200" b="1" u="none" dirty="0" smtClean="0">
                <a:solidFill>
                  <a:schemeClr val="bg1"/>
                </a:solidFill>
              </a:rPr>
              <a:t>RAM, Certificados </a:t>
            </a:r>
            <a:r>
              <a:rPr lang="pt-BR" sz="1200" b="1" u="none" dirty="0">
                <a:solidFill>
                  <a:schemeClr val="bg1"/>
                </a:solidFill>
              </a:rPr>
              <a:t>de calibração e demais </a:t>
            </a:r>
            <a:r>
              <a:rPr lang="pt-BR" sz="1200" b="1" u="none" dirty="0" smtClean="0">
                <a:solidFill>
                  <a:schemeClr val="bg1"/>
                </a:solidFill>
              </a:rPr>
              <a:t>registros</a:t>
            </a:r>
          </a:p>
        </p:txBody>
      </p:sp>
      <p:sp>
        <p:nvSpPr>
          <p:cNvPr id="11" name="Retângulo 7"/>
          <p:cNvSpPr>
            <a:spLocks noChangeArrowheads="1"/>
          </p:cNvSpPr>
          <p:nvPr/>
        </p:nvSpPr>
        <p:spPr bwMode="auto">
          <a:xfrm>
            <a:off x="7218881" y="3432462"/>
            <a:ext cx="1584175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RAM – 1ª Parte e demais registros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3" name="Conector reto 2"/>
          <p:cNvCxnSpPr/>
          <p:nvPr/>
        </p:nvCxnSpPr>
        <p:spPr bwMode="auto">
          <a:xfrm>
            <a:off x="2411759" y="2507992"/>
            <a:ext cx="1" cy="4305384"/>
          </a:xfrm>
          <a:prstGeom prst="line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 bwMode="auto">
          <a:xfrm>
            <a:off x="6732239" y="2507992"/>
            <a:ext cx="1" cy="4305384"/>
          </a:xfrm>
          <a:prstGeom prst="line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 bwMode="auto">
          <a:xfrm>
            <a:off x="4571999" y="2507992"/>
            <a:ext cx="1" cy="4305384"/>
          </a:xfrm>
          <a:prstGeom prst="line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tângulo 7"/>
          <p:cNvSpPr>
            <a:spLocks noChangeArrowheads="1"/>
          </p:cNvSpPr>
          <p:nvPr/>
        </p:nvSpPr>
        <p:spPr bwMode="auto">
          <a:xfrm>
            <a:off x="811843" y="2492022"/>
            <a:ext cx="1069246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dirty="0" err="1" smtClean="0">
                <a:solidFill>
                  <a:schemeClr val="bg1"/>
                </a:solidFill>
              </a:rPr>
              <a:t>Secom</a:t>
            </a:r>
            <a:r>
              <a:rPr lang="pt-BR" sz="1100" b="1" dirty="0" smtClean="0">
                <a:solidFill>
                  <a:schemeClr val="bg1"/>
                </a:solidFill>
              </a:rPr>
              <a:t> - TS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16" name="Retângulo 7"/>
          <p:cNvSpPr>
            <a:spLocks noChangeArrowheads="1"/>
          </p:cNvSpPr>
          <p:nvPr/>
        </p:nvSpPr>
        <p:spPr bwMode="auto">
          <a:xfrm>
            <a:off x="2982305" y="2489128"/>
            <a:ext cx="1046113" cy="261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u="none" dirty="0" smtClean="0">
                <a:solidFill>
                  <a:schemeClr val="bg1"/>
                </a:solidFill>
              </a:rPr>
              <a:t>GA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18" name="Retângulo 7"/>
          <p:cNvSpPr>
            <a:spLocks noChangeArrowheads="1"/>
          </p:cNvSpPr>
          <p:nvPr/>
        </p:nvSpPr>
        <p:spPr bwMode="auto">
          <a:xfrm>
            <a:off x="5013452" y="2489128"/>
            <a:ext cx="1296143" cy="26161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dirty="0">
                <a:solidFill>
                  <a:schemeClr val="bg1"/>
                </a:solidFill>
              </a:rPr>
              <a:t>L</a:t>
            </a:r>
            <a:r>
              <a:rPr lang="pt-BR" sz="1100" b="1" u="none" dirty="0" smtClean="0">
                <a:solidFill>
                  <a:schemeClr val="bg1"/>
                </a:solidFill>
              </a:rPr>
              <a:t>aboratório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cxnSp>
        <p:nvCxnSpPr>
          <p:cNvPr id="21" name="Conector de seta reta 20"/>
          <p:cNvCxnSpPr/>
          <p:nvPr/>
        </p:nvCxnSpPr>
        <p:spPr bwMode="auto">
          <a:xfrm>
            <a:off x="2059384" y="3423456"/>
            <a:ext cx="760638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 bwMode="auto">
          <a:xfrm>
            <a:off x="4167346" y="3290473"/>
            <a:ext cx="836702" cy="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 bwMode="auto">
          <a:xfrm flipV="1">
            <a:off x="4213636" y="3647906"/>
            <a:ext cx="2977949" cy="2608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tângulo de cantos arredondados 34"/>
          <p:cNvSpPr>
            <a:spLocks noChangeArrowheads="1"/>
          </p:cNvSpPr>
          <p:nvPr/>
        </p:nvSpPr>
        <p:spPr bwMode="auto">
          <a:xfrm>
            <a:off x="323850" y="1808706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pt-BR" altLang="pt-BR" sz="2800" b="1" dirty="0">
                <a:solidFill>
                  <a:srgbClr val="F8F8F8"/>
                </a:solidFill>
              </a:rPr>
              <a:t>Resultados </a:t>
            </a:r>
            <a:r>
              <a:rPr lang="pt-BR" altLang="pt-BR" sz="2800" b="1" dirty="0" smtClean="0">
                <a:solidFill>
                  <a:srgbClr val="F8F8F8"/>
                </a:solidFill>
              </a:rPr>
              <a:t>satisfatórios </a:t>
            </a:r>
            <a:endParaRPr lang="pt-BR" altLang="pt-BR" sz="2800" b="1" dirty="0">
              <a:solidFill>
                <a:srgbClr val="F8F8F8"/>
              </a:solidFill>
            </a:endParaRPr>
          </a:p>
        </p:txBody>
      </p:sp>
      <p:cxnSp>
        <p:nvCxnSpPr>
          <p:cNvPr id="49" name="Conector reto 48"/>
          <p:cNvCxnSpPr/>
          <p:nvPr/>
        </p:nvCxnSpPr>
        <p:spPr bwMode="auto">
          <a:xfrm>
            <a:off x="323850" y="2835191"/>
            <a:ext cx="8568630" cy="3805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ector de seta reta 86"/>
          <p:cNvCxnSpPr/>
          <p:nvPr/>
        </p:nvCxnSpPr>
        <p:spPr bwMode="auto">
          <a:xfrm>
            <a:off x="8007200" y="3859041"/>
            <a:ext cx="0" cy="519715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Retângulo 7"/>
          <p:cNvSpPr>
            <a:spLocks noChangeArrowheads="1"/>
          </p:cNvSpPr>
          <p:nvPr/>
        </p:nvSpPr>
        <p:spPr bwMode="auto">
          <a:xfrm>
            <a:off x="7092280" y="4378752"/>
            <a:ext cx="1800199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pt-BR" sz="1100" b="1" dirty="0">
                <a:solidFill>
                  <a:srgbClr val="FF0000"/>
                </a:solidFill>
              </a:rPr>
              <a:t>Como </a:t>
            </a:r>
            <a:r>
              <a:rPr lang="pt-BR" sz="1100" b="1" dirty="0" smtClean="0">
                <a:solidFill>
                  <a:srgbClr val="FF0000"/>
                </a:solidFill>
              </a:rPr>
              <a:t>registrar análise?</a:t>
            </a:r>
            <a:endParaRPr lang="pt-BR" sz="1100" b="1" dirty="0" smtClean="0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Envia para</a:t>
            </a:r>
            <a:r>
              <a:rPr lang="pt-BR" sz="1100" b="1" u="none" dirty="0" smtClean="0">
                <a:solidFill>
                  <a:schemeClr val="bg1"/>
                </a:solidFill>
              </a:rPr>
              <a:t> </a:t>
            </a:r>
            <a:r>
              <a:rPr lang="pt-BR" sz="1100" b="1" dirty="0" smtClean="0">
                <a:solidFill>
                  <a:schemeClr val="bg1"/>
                </a:solidFill>
              </a:rPr>
              <a:t>GA e Av. Líder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25" name="Retângulo 7"/>
          <p:cNvSpPr>
            <a:spLocks noChangeArrowheads="1"/>
          </p:cNvSpPr>
          <p:nvPr/>
        </p:nvSpPr>
        <p:spPr bwMode="auto">
          <a:xfrm>
            <a:off x="2492485" y="4392400"/>
            <a:ext cx="1992898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100" b="1" dirty="0" smtClean="0">
                <a:solidFill>
                  <a:schemeClr val="bg1"/>
                </a:solidFill>
              </a:rPr>
              <a:t>Aguarda parecer do Líder e </a:t>
            </a:r>
            <a:r>
              <a:rPr lang="pt-BR" sz="1100" b="1" dirty="0" smtClean="0">
                <a:solidFill>
                  <a:schemeClr val="bg1"/>
                </a:solidFill>
              </a:rPr>
              <a:t>recomenda </a:t>
            </a:r>
            <a:r>
              <a:rPr lang="pt-BR" sz="1100" b="1" dirty="0" smtClean="0">
                <a:solidFill>
                  <a:schemeClr val="bg1"/>
                </a:solidFill>
              </a:rPr>
              <a:t>processo</a:t>
            </a:r>
            <a:endParaRPr lang="pt-BR" sz="1100" b="1" u="none" dirty="0">
              <a:solidFill>
                <a:schemeClr val="bg1"/>
              </a:solidFill>
            </a:endParaRPr>
          </a:p>
        </p:txBody>
      </p:sp>
      <p:sp>
        <p:nvSpPr>
          <p:cNvPr id="27" name="Retângulo 7"/>
          <p:cNvSpPr>
            <a:spLocks noChangeArrowheads="1"/>
          </p:cNvSpPr>
          <p:nvPr/>
        </p:nvSpPr>
        <p:spPr bwMode="auto">
          <a:xfrm>
            <a:off x="7069936" y="2478744"/>
            <a:ext cx="1742593" cy="2866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1200" b="1" u="none" dirty="0" smtClean="0">
                <a:solidFill>
                  <a:schemeClr val="bg1"/>
                </a:solidFill>
              </a:rPr>
              <a:t>Avaliador/Especialista</a:t>
            </a:r>
            <a:endParaRPr lang="pt-BR" sz="1200" b="1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46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1954932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1952588" y="1988840"/>
            <a:ext cx="52039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Análises e registro das conclusões</a:t>
            </a:r>
            <a:endParaRPr lang="pt-BR" altLang="pt-BR" sz="2800" u="none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76051" y="2598003"/>
            <a:ext cx="8209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O avaliador/especialista deve avaliar os itens a seguir e registrar suas </a:t>
            </a:r>
            <a:r>
              <a:rPr lang="pt-BR" sz="2400" b="1" dirty="0" smtClean="0">
                <a:solidFill>
                  <a:schemeClr val="bg1"/>
                </a:solidFill>
              </a:rPr>
              <a:t>conclusões 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5750" y="3454400"/>
            <a:ext cx="856863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b="1" dirty="0" smtClean="0">
                <a:solidFill>
                  <a:schemeClr val="bg1"/>
                </a:solidFill>
              </a:rPr>
              <a:t>se </a:t>
            </a:r>
            <a:r>
              <a:rPr lang="pt-BR" sz="2000" b="1" dirty="0">
                <a:solidFill>
                  <a:schemeClr val="bg1"/>
                </a:solidFill>
              </a:rPr>
              <a:t>os resultados obtidos pelo laboratório, incluindo a incerteza de medição, são compatíveis </a:t>
            </a:r>
            <a:r>
              <a:rPr lang="pt-BR" sz="2000" b="1" dirty="0" smtClean="0">
                <a:solidFill>
                  <a:schemeClr val="bg1"/>
                </a:solidFill>
              </a:rPr>
              <a:t>aos valores de referência atribuídos </a:t>
            </a:r>
            <a:r>
              <a:rPr lang="pt-BR" sz="2000" b="1" dirty="0">
                <a:solidFill>
                  <a:schemeClr val="bg1"/>
                </a:solidFill>
              </a:rPr>
              <a:t>ao padrão itinerante;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b="1" dirty="0" smtClean="0">
                <a:solidFill>
                  <a:schemeClr val="bg1"/>
                </a:solidFill>
              </a:rPr>
              <a:t>se </a:t>
            </a:r>
            <a:r>
              <a:rPr lang="pt-BR" sz="2000" b="1" dirty="0">
                <a:solidFill>
                  <a:schemeClr val="bg1"/>
                </a:solidFill>
              </a:rPr>
              <a:t>os resultados e as incertezas obtidas são coerentes com a capacidade de medição e calibração (CMC) informada pelo laboratório na Proposta de Escopo de Acreditação e com a incerteza obtida pelo laboratório em calibrações de instrumentos de mesmo tipo;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b="1" dirty="0" smtClean="0">
                <a:solidFill>
                  <a:schemeClr val="bg1"/>
                </a:solidFill>
              </a:rPr>
              <a:t>se </a:t>
            </a:r>
            <a:r>
              <a:rPr lang="pt-BR" sz="2000" b="1" dirty="0">
                <a:solidFill>
                  <a:schemeClr val="bg1"/>
                </a:solidFill>
              </a:rPr>
              <a:t>os registros e certificados de calibração emitidos pelo laboratório atendem aos requisitos da acreditação; </a:t>
            </a:r>
          </a:p>
        </p:txBody>
      </p:sp>
    </p:spTree>
    <p:extLst>
      <p:ext uri="{BB962C8B-B14F-4D97-AF65-F5344CB8AC3E}">
        <p14:creationId xmlns:p14="http://schemas.microsoft.com/office/powerpoint/2010/main" val="279202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1954932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476051" y="2636912"/>
            <a:ext cx="8209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O avaliador/especialista deve avaliar os itens a seguir e registrar suas </a:t>
            </a:r>
            <a:r>
              <a:rPr lang="pt-BR" sz="2400" b="1" dirty="0" smtClean="0">
                <a:solidFill>
                  <a:schemeClr val="bg1"/>
                </a:solidFill>
              </a:rPr>
              <a:t>conclusões 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5750" y="3544267"/>
            <a:ext cx="856863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</a:rPr>
              <a:t>se </a:t>
            </a:r>
            <a:r>
              <a:rPr lang="pt-BR" sz="2200" b="1" dirty="0">
                <a:solidFill>
                  <a:schemeClr val="bg1"/>
                </a:solidFill>
              </a:rPr>
              <a:t>o laboratório realizou a análise crítica da instrução de acordo com os requisitos da análise crítica de pedidos, propostas e contratos;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</a:rPr>
              <a:t>se </a:t>
            </a:r>
            <a:r>
              <a:rPr lang="pt-BR" sz="2200" b="1" dirty="0">
                <a:solidFill>
                  <a:schemeClr val="bg1"/>
                </a:solidFill>
              </a:rPr>
              <a:t>há impacto dos resultados insatisfatórios em outros serviços similares que estejam inclusos no escopo;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</a:rPr>
              <a:t>se </a:t>
            </a:r>
            <a:r>
              <a:rPr lang="pt-BR" sz="2200" b="1" dirty="0">
                <a:solidFill>
                  <a:schemeClr val="bg1"/>
                </a:solidFill>
              </a:rPr>
              <a:t>o laboratório manuseia corretamente o padrão itinerante;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</a:rPr>
              <a:t>os </a:t>
            </a:r>
            <a:r>
              <a:rPr lang="pt-BR" sz="2200" b="1" dirty="0">
                <a:solidFill>
                  <a:schemeClr val="bg1"/>
                </a:solidFill>
              </a:rPr>
              <a:t>comentários do </a:t>
            </a:r>
            <a:r>
              <a:rPr lang="pt-BR" sz="2200" b="1" dirty="0" err="1">
                <a:solidFill>
                  <a:schemeClr val="bg1"/>
                </a:solidFill>
              </a:rPr>
              <a:t>Secom</a:t>
            </a:r>
            <a:r>
              <a:rPr lang="pt-BR" sz="2200" b="1" dirty="0">
                <a:solidFill>
                  <a:schemeClr val="bg1"/>
                </a:solidFill>
              </a:rPr>
              <a:t> verificando a necessidade de ações. </a:t>
            </a: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1952588" y="1988840"/>
            <a:ext cx="52039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 smtClean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Análises e registro das conclusões</a:t>
            </a:r>
            <a:endParaRPr lang="pt-BR" altLang="pt-BR" sz="2800" u="none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2554288" y="1268413"/>
            <a:ext cx="401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Acompanhamento da AM</a:t>
            </a:r>
          </a:p>
        </p:txBody>
      </p:sp>
      <p:sp>
        <p:nvSpPr>
          <p:cNvPr id="6" name="Retângulo 7"/>
          <p:cNvSpPr>
            <a:spLocks noChangeArrowheads="1"/>
          </p:cNvSpPr>
          <p:nvPr/>
        </p:nvSpPr>
        <p:spPr bwMode="auto">
          <a:xfrm>
            <a:off x="613916" y="2924944"/>
            <a:ext cx="2661940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2800" b="1" u="none" dirty="0">
                <a:solidFill>
                  <a:schemeClr val="bg1"/>
                </a:solidFill>
              </a:rPr>
              <a:t>Relatórios de auditorias de medição </a:t>
            </a:r>
            <a:r>
              <a:rPr lang="pt-BR" sz="2800" b="1" u="none" dirty="0" smtClean="0">
                <a:solidFill>
                  <a:schemeClr val="bg1"/>
                </a:solidFill>
              </a:rPr>
              <a:t>- RAM</a:t>
            </a:r>
            <a:endParaRPr lang="pt-BR" sz="2800" b="1" u="none" dirty="0">
              <a:solidFill>
                <a:schemeClr val="bg1"/>
              </a:solidFill>
            </a:endParaRPr>
          </a:p>
        </p:txBody>
      </p:sp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2109788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419100" y="2133600"/>
            <a:ext cx="82708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Documentos </a:t>
            </a:r>
            <a:r>
              <a:rPr lang="pt-BR" altLang="pt-BR" sz="2800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recebidos</a:t>
            </a:r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pelos avaliadores/especialistas</a:t>
            </a:r>
          </a:p>
        </p:txBody>
      </p:sp>
      <p:sp>
        <p:nvSpPr>
          <p:cNvPr id="9" name="Retângulo 7"/>
          <p:cNvSpPr>
            <a:spLocks noChangeArrowheads="1"/>
          </p:cNvSpPr>
          <p:nvPr/>
        </p:nvSpPr>
        <p:spPr bwMode="auto">
          <a:xfrm>
            <a:off x="4644008" y="2924944"/>
            <a:ext cx="2520280" cy="169277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2600" b="1" u="none" dirty="0">
                <a:solidFill>
                  <a:schemeClr val="bg1"/>
                </a:solidFill>
              </a:rPr>
              <a:t>Evidências de ações corretivas para análise do conjunto</a:t>
            </a:r>
          </a:p>
        </p:txBody>
      </p:sp>
      <p:sp>
        <p:nvSpPr>
          <p:cNvPr id="10" name="Retângulo 7"/>
          <p:cNvSpPr>
            <a:spLocks noChangeArrowheads="1"/>
          </p:cNvSpPr>
          <p:nvPr/>
        </p:nvSpPr>
        <p:spPr bwMode="auto">
          <a:xfrm>
            <a:off x="2464321" y="4797152"/>
            <a:ext cx="2251695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2800" b="1" u="none" dirty="0">
                <a:solidFill>
                  <a:schemeClr val="bg1"/>
                </a:solidFill>
              </a:rPr>
              <a:t>Certificados de calibração e demais registros</a:t>
            </a:r>
          </a:p>
        </p:txBody>
      </p:sp>
      <p:sp>
        <p:nvSpPr>
          <p:cNvPr id="11" name="Retângulo 7"/>
          <p:cNvSpPr>
            <a:spLocks noChangeArrowheads="1"/>
          </p:cNvSpPr>
          <p:nvPr/>
        </p:nvSpPr>
        <p:spPr bwMode="auto">
          <a:xfrm>
            <a:off x="6660232" y="4797152"/>
            <a:ext cx="1963663" cy="17851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eaLnBrk="0" hangingPunct="0">
              <a:spcAft>
                <a:spcPts val="600"/>
              </a:spcAft>
              <a:defRPr/>
            </a:pPr>
            <a:r>
              <a:rPr lang="pt-BR" sz="2200" b="1" u="none" dirty="0" smtClean="0">
                <a:solidFill>
                  <a:schemeClr val="bg1"/>
                </a:solidFill>
              </a:rPr>
              <a:t>RRNC enviado pelo laboratório e </a:t>
            </a:r>
            <a:r>
              <a:rPr lang="pt-BR" sz="2200" b="1" u="none" dirty="0" smtClean="0">
                <a:solidFill>
                  <a:srgbClr val="FF0000"/>
                </a:solidFill>
              </a:rPr>
              <a:t>entregue</a:t>
            </a:r>
            <a:r>
              <a:rPr lang="pt-BR" sz="2200" b="1" u="none" dirty="0" smtClean="0">
                <a:solidFill>
                  <a:schemeClr val="bg1"/>
                </a:solidFill>
              </a:rPr>
              <a:t> pelo GA</a:t>
            </a:r>
            <a:endParaRPr lang="pt-BR" sz="2200" b="1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08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de cantos arredondados 6"/>
          <p:cNvSpPr>
            <a:spLocks noChangeArrowheads="1"/>
          </p:cNvSpPr>
          <p:nvPr/>
        </p:nvSpPr>
        <p:spPr bwMode="auto">
          <a:xfrm>
            <a:off x="3238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2" name="Rectangle 1033"/>
          <p:cNvSpPr>
            <a:spLocks noChangeArrowheads="1"/>
          </p:cNvSpPr>
          <p:nvPr/>
        </p:nvSpPr>
        <p:spPr bwMode="auto">
          <a:xfrm>
            <a:off x="1214438" y="4429125"/>
            <a:ext cx="2514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3" name="Text Box 1034"/>
          <p:cNvSpPr txBox="1">
            <a:spLocks noChangeArrowheads="1"/>
          </p:cNvSpPr>
          <p:nvPr/>
        </p:nvSpPr>
        <p:spPr bwMode="auto">
          <a:xfrm>
            <a:off x="2803525" y="32924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 sz="3200"/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043238" y="1252538"/>
            <a:ext cx="3006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Impacto no escopo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9750" y="1989138"/>
            <a:ext cx="80645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altLang="pt-BR" u="none" dirty="0">
                <a:solidFill>
                  <a:schemeClr val="bg1"/>
                </a:solidFill>
              </a:rPr>
              <a:t>Após a </a:t>
            </a:r>
            <a:r>
              <a:rPr lang="pt-BR" altLang="pt-BR" u="none" dirty="0">
                <a:solidFill>
                  <a:srgbClr val="FF0000"/>
                </a:solidFill>
              </a:rPr>
              <a:t>implementação de ações corretivas</a:t>
            </a:r>
            <a:r>
              <a:rPr lang="pt-BR" altLang="pt-BR" u="none" dirty="0"/>
              <a:t>, </a:t>
            </a:r>
            <a:r>
              <a:rPr lang="pt-BR" altLang="pt-BR" u="none" dirty="0">
                <a:solidFill>
                  <a:schemeClr val="bg1"/>
                </a:solidFill>
              </a:rPr>
              <a:t>permanecendo resultados insatisfatórios, o avaliador/especialista </a:t>
            </a:r>
            <a:r>
              <a:rPr lang="pt-BR" altLang="pt-BR" u="none" dirty="0">
                <a:solidFill>
                  <a:srgbClr val="FF0000"/>
                </a:solidFill>
              </a:rPr>
              <a:t>deve recomendar </a:t>
            </a:r>
            <a:r>
              <a:rPr lang="pt-BR" altLang="pt-BR" u="none" dirty="0">
                <a:solidFill>
                  <a:schemeClr val="bg1"/>
                </a:solidFill>
              </a:rPr>
              <a:t>quais serviços relacionados à auditoria de medição</a:t>
            </a:r>
            <a:r>
              <a:rPr lang="pt-BR" altLang="pt-BR" u="none" dirty="0"/>
              <a:t> </a:t>
            </a:r>
            <a:r>
              <a:rPr lang="pt-BR" altLang="pt-BR" u="none" dirty="0">
                <a:solidFill>
                  <a:srgbClr val="FF0000"/>
                </a:solidFill>
              </a:rPr>
              <a:t>serão retirados </a:t>
            </a:r>
            <a:r>
              <a:rPr lang="pt-BR" altLang="pt-BR" u="none" dirty="0">
                <a:solidFill>
                  <a:schemeClr val="bg1"/>
                </a:solidFill>
              </a:rPr>
              <a:t>do escopo da acreditação.</a:t>
            </a:r>
          </a:p>
        </p:txBody>
      </p:sp>
      <p:sp>
        <p:nvSpPr>
          <p:cNvPr id="7" name="Retângulo 7"/>
          <p:cNvSpPr>
            <a:spLocks noChangeArrowheads="1"/>
          </p:cNvSpPr>
          <p:nvPr/>
        </p:nvSpPr>
        <p:spPr bwMode="auto">
          <a:xfrm>
            <a:off x="755650" y="5013325"/>
            <a:ext cx="763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altLang="pt-BR" u="none" dirty="0">
                <a:solidFill>
                  <a:schemeClr val="bg1"/>
                </a:solidFill>
              </a:rPr>
              <a:t>No caso do escopo da acreditação estar </a:t>
            </a:r>
            <a:r>
              <a:rPr lang="pt-BR" altLang="pt-BR" u="none" dirty="0">
                <a:solidFill>
                  <a:srgbClr val="FF0000"/>
                </a:solidFill>
              </a:rPr>
              <a:t>totalmente comprometido</a:t>
            </a:r>
            <a:r>
              <a:rPr lang="pt-BR" altLang="pt-BR" u="none" dirty="0"/>
              <a:t>, </a:t>
            </a:r>
            <a:r>
              <a:rPr lang="pt-BR" altLang="pt-BR" u="none" dirty="0">
                <a:solidFill>
                  <a:schemeClr val="bg1"/>
                </a:solidFill>
              </a:rPr>
              <a:t>o avaliador/especialista deve recomendar </a:t>
            </a:r>
            <a:r>
              <a:rPr lang="pt-BR" altLang="pt-BR" u="none" dirty="0"/>
              <a:t>a </a:t>
            </a:r>
            <a:r>
              <a:rPr lang="pt-BR" altLang="pt-BR" u="none" dirty="0">
                <a:solidFill>
                  <a:srgbClr val="FF0000"/>
                </a:solidFill>
              </a:rPr>
              <a:t>não concessão </a:t>
            </a:r>
            <a:r>
              <a:rPr lang="pt-BR" altLang="pt-BR" u="none" dirty="0">
                <a:solidFill>
                  <a:schemeClr val="bg1"/>
                </a:solidFill>
              </a:rPr>
              <a:t>da acreditação.</a:t>
            </a:r>
          </a:p>
        </p:txBody>
      </p:sp>
      <p:sp>
        <p:nvSpPr>
          <p:cNvPr id="8" name="Retângulo 7"/>
          <p:cNvSpPr/>
          <p:nvPr/>
        </p:nvSpPr>
        <p:spPr>
          <a:xfrm>
            <a:off x="2627966" y="3789040"/>
            <a:ext cx="3888250" cy="1077218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pt-BR" sz="2400" b="1" u="none" dirty="0">
                <a:solidFill>
                  <a:srgbClr val="F8F8F8"/>
                </a:solidFill>
              </a:rPr>
              <a:t>Avaliar metodologias </a:t>
            </a:r>
          </a:p>
          <a:p>
            <a:pPr algn="ctr" eaLnBrk="0" hangingPunct="0">
              <a:defRPr/>
            </a:pPr>
            <a:r>
              <a:rPr lang="pt-BR" sz="2400" b="1" u="none" dirty="0">
                <a:solidFill>
                  <a:srgbClr val="F8F8F8"/>
                </a:solidFill>
              </a:rPr>
              <a:t>e serviços similares !!!</a:t>
            </a:r>
          </a:p>
          <a:p>
            <a:pPr algn="ctr" eaLnBrk="0" hangingPunct="0">
              <a:defRPr/>
            </a:pPr>
            <a:r>
              <a:rPr lang="pt-BR" sz="1600" b="1" u="none" dirty="0" err="1">
                <a:solidFill>
                  <a:srgbClr val="F8F8F8"/>
                </a:solidFill>
              </a:rPr>
              <a:t>DOQ-Cgcre</a:t>
            </a:r>
            <a:r>
              <a:rPr lang="pt-BR" sz="1600" b="1" u="none" dirty="0">
                <a:solidFill>
                  <a:srgbClr val="F8F8F8"/>
                </a:solidFill>
              </a:rPr>
              <a:t>-013</a:t>
            </a:r>
          </a:p>
        </p:txBody>
      </p:sp>
    </p:spTree>
    <p:extLst>
      <p:ext uri="{BB962C8B-B14F-4D97-AF65-F5344CB8AC3E}">
        <p14:creationId xmlns:p14="http://schemas.microsoft.com/office/powerpoint/2010/main" val="124642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6"/>
          <p:cNvSpPr>
            <a:spLocks noChangeArrowheads="1"/>
          </p:cNvSpPr>
          <p:nvPr/>
        </p:nvSpPr>
        <p:spPr bwMode="auto">
          <a:xfrm>
            <a:off x="349250" y="1238250"/>
            <a:ext cx="8424863" cy="61595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 algn="ctr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pt-BR" altLang="pt-BR"/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3068638" y="1290638"/>
            <a:ext cx="3006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800" u="none" dirty="0">
                <a:solidFill>
                  <a:srgbClr val="F8F8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Impacto no escopo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93750" y="2271713"/>
            <a:ext cx="7561263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altLang="pt-BR" sz="2800" u="none" dirty="0">
                <a:solidFill>
                  <a:schemeClr val="bg1"/>
                </a:solidFill>
              </a:rPr>
              <a:t>O </a:t>
            </a:r>
            <a:r>
              <a:rPr lang="pt-BR" altLang="pt-BR" sz="2800" dirty="0">
                <a:solidFill>
                  <a:schemeClr val="bg1"/>
                </a:solidFill>
              </a:rPr>
              <a:t>avaliador líder</a:t>
            </a:r>
            <a:r>
              <a:rPr lang="pt-BR" altLang="pt-BR" sz="2800" u="none" dirty="0">
                <a:solidFill>
                  <a:schemeClr val="bg1"/>
                </a:solidFill>
              </a:rPr>
              <a:t> deve </a:t>
            </a:r>
            <a:r>
              <a:rPr lang="pt-BR" altLang="pt-BR" sz="2800" u="none" dirty="0">
                <a:solidFill>
                  <a:srgbClr val="FF0000"/>
                </a:solidFill>
              </a:rPr>
              <a:t>participar dos comentários </a:t>
            </a:r>
            <a:r>
              <a:rPr lang="pt-BR" altLang="pt-BR" sz="2800" u="none" dirty="0">
                <a:solidFill>
                  <a:schemeClr val="bg1"/>
                </a:solidFill>
              </a:rPr>
              <a:t>dos </a:t>
            </a:r>
            <a:r>
              <a:rPr lang="pt-BR" altLang="pt-BR" sz="2800" dirty="0">
                <a:solidFill>
                  <a:schemeClr val="bg1"/>
                </a:solidFill>
              </a:rPr>
              <a:t>avaliadores/especialista</a:t>
            </a:r>
            <a:r>
              <a:rPr lang="pt-BR" altLang="pt-BR" sz="2800" u="none" dirty="0">
                <a:solidFill>
                  <a:schemeClr val="bg1"/>
                </a:solidFill>
              </a:rPr>
              <a:t> sobre os resultados da auditoria de medição, quando pertinente, e das atividades de ensaios de proficiência,</a:t>
            </a:r>
            <a:r>
              <a:rPr lang="pt-BR" altLang="pt-BR" sz="2800" u="none" dirty="0"/>
              <a:t> </a:t>
            </a:r>
            <a:r>
              <a:rPr lang="pt-BR" altLang="pt-BR" sz="2800" u="none" dirty="0">
                <a:solidFill>
                  <a:srgbClr val="FF0000"/>
                </a:solidFill>
              </a:rPr>
              <a:t>para que </a:t>
            </a:r>
            <a:r>
              <a:rPr lang="pt-BR" altLang="pt-BR" sz="2800" u="none" dirty="0">
                <a:solidFill>
                  <a:schemeClr val="bg1"/>
                </a:solidFill>
              </a:rPr>
              <a:t>tenha condições de </a:t>
            </a:r>
            <a:r>
              <a:rPr lang="pt-BR" altLang="pt-BR" sz="2800" u="none" dirty="0">
                <a:solidFill>
                  <a:srgbClr val="FF0000"/>
                </a:solidFill>
              </a:rPr>
              <a:t>verificar o impacto</a:t>
            </a:r>
            <a:r>
              <a:rPr lang="pt-BR" altLang="pt-BR" sz="2800" u="none" dirty="0"/>
              <a:t> </a:t>
            </a:r>
            <a:r>
              <a:rPr lang="pt-BR" altLang="pt-BR" sz="2800" u="none" dirty="0">
                <a:solidFill>
                  <a:schemeClr val="bg1"/>
                </a:solidFill>
              </a:rPr>
              <a:t>dos resultados </a:t>
            </a:r>
            <a:r>
              <a:rPr lang="pt-BR" altLang="pt-BR" sz="2800" u="none" dirty="0">
                <a:solidFill>
                  <a:srgbClr val="FF0000"/>
                </a:solidFill>
              </a:rPr>
              <a:t>no escopo e realizar um parecer </a:t>
            </a:r>
            <a:r>
              <a:rPr lang="pt-BR" altLang="pt-BR" sz="2800" u="none" dirty="0">
                <a:solidFill>
                  <a:schemeClr val="bg1"/>
                </a:solidFill>
              </a:rPr>
              <a:t>(FOR-Cgcre-044) e a </a:t>
            </a:r>
            <a:r>
              <a:rPr lang="pt-BR" altLang="pt-BR" sz="2800" u="none" dirty="0">
                <a:solidFill>
                  <a:srgbClr val="FF0000"/>
                </a:solidFill>
              </a:rPr>
              <a:t>recomendação adequada </a:t>
            </a:r>
            <a:r>
              <a:rPr lang="pt-BR" altLang="pt-BR" sz="2800" u="none" dirty="0">
                <a:solidFill>
                  <a:schemeClr val="bg1"/>
                </a:solidFill>
              </a:rPr>
              <a:t>sobre a concessão, ou não, da acreditação.</a:t>
            </a:r>
          </a:p>
        </p:txBody>
      </p:sp>
    </p:spTree>
    <p:extLst>
      <p:ext uri="{BB962C8B-B14F-4D97-AF65-F5344CB8AC3E}">
        <p14:creationId xmlns:p14="http://schemas.microsoft.com/office/powerpoint/2010/main" val="6481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688" y="4407799"/>
            <a:ext cx="905668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609600" indent="-609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pt-BR" altLang="pt-BR" b="0" u="none" dirty="0" smtClean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  <a:hlinkClick r:id="rId2"/>
              </a:rPr>
              <a:t>mafernandes@inmetro.gov.br</a:t>
            </a:r>
            <a:endParaRPr lang="pt-BR" altLang="pt-BR" b="0" u="none" dirty="0" smtClean="0">
              <a:solidFill>
                <a:srgbClr val="00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1800" b="0" u="none" dirty="0" smtClean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(21) 2679-9505</a:t>
            </a:r>
            <a:endParaRPr lang="pt-BR" altLang="pt-BR" sz="1800" b="0" u="none" dirty="0">
              <a:solidFill>
                <a:srgbClr val="00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750" y="2060575"/>
            <a:ext cx="9056688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609600" indent="-609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pt-BR" altLang="pt-BR" sz="4800" i="1" u="none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Muito</a:t>
            </a:r>
          </a:p>
          <a:p>
            <a:pPr algn="ctr">
              <a:lnSpc>
                <a:spcPct val="150000"/>
              </a:lnSpc>
            </a:pPr>
            <a:r>
              <a:rPr lang="pt-BR" altLang="pt-BR" sz="4800" i="1" u="none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obrigado!!!</a:t>
            </a:r>
            <a:endParaRPr lang="pt-BR" altLang="pt-BR" sz="4800" i="1" dirty="0">
              <a:solidFill>
                <a:srgbClr val="00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8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</TotalTime>
  <Words>1118</Words>
  <Application>Microsoft Office PowerPoint</Application>
  <PresentationFormat>Apresentação na tela (4:3)</PresentationFormat>
  <Paragraphs>153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Tahoma</vt:lpstr>
      <vt:lpstr>Times New Roman</vt:lpstr>
      <vt:lpstr>Wingdings</vt:lpstr>
      <vt:lpstr>modeloPRESI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secme</cp:lastModifiedBy>
  <cp:revision>71</cp:revision>
  <dcterms:created xsi:type="dcterms:W3CDTF">2015-10-15T13:43:55Z</dcterms:created>
  <dcterms:modified xsi:type="dcterms:W3CDTF">2015-11-12T08:21:04Z</dcterms:modified>
</cp:coreProperties>
</file>