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8" r:id="rId1"/>
  </p:sldMasterIdLst>
  <p:notesMasterIdLst>
    <p:notesMasterId r:id="rId26"/>
  </p:notesMasterIdLst>
  <p:handoutMasterIdLst>
    <p:handoutMasterId r:id="rId27"/>
  </p:handoutMasterIdLst>
  <p:sldIdLst>
    <p:sldId id="332" r:id="rId2"/>
    <p:sldId id="333" r:id="rId3"/>
    <p:sldId id="352" r:id="rId4"/>
    <p:sldId id="353" r:id="rId5"/>
    <p:sldId id="355" r:id="rId6"/>
    <p:sldId id="356" r:id="rId7"/>
    <p:sldId id="358" r:id="rId8"/>
    <p:sldId id="357" r:id="rId9"/>
    <p:sldId id="359" r:id="rId10"/>
    <p:sldId id="360" r:id="rId11"/>
    <p:sldId id="361" r:id="rId12"/>
    <p:sldId id="362" r:id="rId13"/>
    <p:sldId id="363" r:id="rId14"/>
    <p:sldId id="365" r:id="rId15"/>
    <p:sldId id="366" r:id="rId16"/>
    <p:sldId id="367" r:id="rId17"/>
    <p:sldId id="369" r:id="rId18"/>
    <p:sldId id="368" r:id="rId19"/>
    <p:sldId id="370" r:id="rId20"/>
    <p:sldId id="371" r:id="rId21"/>
    <p:sldId id="372" r:id="rId22"/>
    <p:sldId id="373" r:id="rId23"/>
    <p:sldId id="374" r:id="rId24"/>
    <p:sldId id="343" r:id="rId25"/>
  </p:sldIdLst>
  <p:sldSz cx="9144000" cy="6858000" type="screen4x3"/>
  <p:notesSz cx="6645275" cy="977582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3300"/>
    <a:srgbClr val="006600"/>
    <a:srgbClr val="FF9900"/>
    <a:srgbClr val="334F15"/>
    <a:srgbClr val="0000FF"/>
    <a:srgbClr val="CC0099"/>
    <a:srgbClr val="FFED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321" autoAdjust="0"/>
  </p:normalViewPr>
  <p:slideViewPr>
    <p:cSldViewPr>
      <p:cViewPr>
        <p:scale>
          <a:sx n="75" d="100"/>
          <a:sy n="75" d="100"/>
        </p:scale>
        <p:origin x="-78" y="-72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74"/>
    </p:cViewPr>
  </p:sorterViewPr>
  <p:notesViewPr>
    <p:cSldViewPr>
      <p:cViewPr>
        <p:scale>
          <a:sx n="75" d="100"/>
          <a:sy n="75" d="100"/>
        </p:scale>
        <p:origin x="-2274" y="-168"/>
      </p:cViewPr>
      <p:guideLst>
        <p:guide orient="horz" pos="3081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pPr>
              <a:defRPr/>
            </a:pPr>
            <a:fld id="{6E19843C-734E-4F09-A60C-0D4F829E247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968369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xmlns="" val="3960749745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9223705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587002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4971422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19DC89-BCD0-4C1E-8144-A7200C64E295}" type="datetimeFigureOut">
              <a:rPr lang="es-CO"/>
              <a:pPr/>
              <a:t>12/11/2015</a:t>
            </a:fld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371CE-C6B3-4198-A7CC-66C9FDA5A0F5}" type="datetimeFigureOut">
              <a:rPr lang="pt-BR" smtClean="0"/>
              <a:pPr/>
              <a:t>12/11/2015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7792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s-CO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7804FA5-C0D9-4556-AA5A-DA78EC34D3A1}" type="datetimeFigureOut">
              <a:rPr lang="es-CO" altLang="pt-BR"/>
              <a:pPr>
                <a:defRPr/>
              </a:pPr>
              <a:t>12/11/2015</a:t>
            </a:fld>
            <a:endParaRPr lang="es-CO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1ED72A4-A3FD-44EF-97B6-C834929A86BE}" type="slidenum">
              <a:rPr lang="es-CO" altLang="pt-BR"/>
              <a:pPr>
                <a:defRPr/>
              </a:pPr>
              <a:t>‹nº›</a:t>
            </a:fld>
            <a:endParaRPr lang="es-CO" alt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8429652" y="6429375"/>
            <a:ext cx="500066" cy="285773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0" indent="0">
              <a:spcBef>
                <a:spcPts val="0"/>
              </a:spcBef>
              <a:buFont typeface="+mj-lt"/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  <p:sp>
        <p:nvSpPr>
          <p:cNvPr id="13" name="Retângulo 1"/>
          <p:cNvSpPr>
            <a:spLocks noChangeArrowheads="1"/>
          </p:cNvSpPr>
          <p:nvPr userDrawn="1"/>
        </p:nvSpPr>
        <p:spPr bwMode="auto">
          <a:xfrm>
            <a:off x="2286000" y="3013075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pt-BR" smtClean="0"/>
              <a:t>Treinamento Novo Papel do Líder</a:t>
            </a:r>
          </a:p>
        </p:txBody>
      </p:sp>
    </p:spTree>
    <p:extLst>
      <p:ext uri="{BB962C8B-B14F-4D97-AF65-F5344CB8AC3E}">
        <p14:creationId xmlns:p14="http://schemas.microsoft.com/office/powerpoint/2010/main" xmlns="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45" r:id="rId9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vpmiranda@inmetro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tângulo 9"/>
          <p:cNvSpPr>
            <a:spLocks noChangeArrowheads="1"/>
          </p:cNvSpPr>
          <p:nvPr/>
        </p:nvSpPr>
        <p:spPr bwMode="auto">
          <a:xfrm flipV="1">
            <a:off x="-4763" y="6018213"/>
            <a:ext cx="9180513" cy="995362"/>
          </a:xfrm>
          <a:prstGeom prst="rect">
            <a:avLst/>
          </a:prstGeom>
          <a:solidFill>
            <a:srgbClr val="00206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pt-BR">
              <a:ea typeface="ＭＳ Ｐゴシック" pitchFamily="34" charset="-128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03350" y="6081713"/>
            <a:ext cx="6335713" cy="8620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/>
            <a:r>
              <a:rPr lang="pt-BR" altLang="pt-BR" sz="2000" u="none">
                <a:latin typeface="Arial" pitchFamily="34" charset="0"/>
                <a:ea typeface="ＭＳ Ｐゴシック" pitchFamily="34" charset="-128"/>
              </a:rPr>
              <a:t>Victor Pavlov Miranda</a:t>
            </a:r>
          </a:p>
          <a:p>
            <a:pPr algn="ctr"/>
            <a:endParaRPr lang="pt-BR" altLang="pt-BR" sz="1000" u="none">
              <a:latin typeface="Arial" pitchFamily="34" charset="0"/>
              <a:ea typeface="ＭＳ Ｐゴシック" pitchFamily="34" charset="-128"/>
            </a:endParaRPr>
          </a:p>
          <a:p>
            <a:pPr algn="ctr"/>
            <a:r>
              <a:rPr lang="pt-BR" altLang="pt-BR" sz="1800" u="none">
                <a:latin typeface="Arial" pitchFamily="34" charset="0"/>
                <a:ea typeface="ＭＳ Ｐゴシック" pitchFamily="34" charset="-128"/>
              </a:rPr>
              <a:t>Gestor de Acreditação</a:t>
            </a:r>
            <a:endParaRPr lang="pt-BR" altLang="pt-BR" sz="2000" u="none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25550" y="2349500"/>
            <a:ext cx="6767513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000" u="none" dirty="0">
                <a:solidFill>
                  <a:srgbClr val="000099"/>
                </a:solidFill>
                <a:latin typeface="+mj-lt"/>
              </a:rPr>
              <a:t>Nit-Dicla-057: Critérios para Acreditação da Amostragem de Águas e Matrizes Ambientais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 bwMode="auto">
          <a:xfrm>
            <a:off x="0" y="1238250"/>
            <a:ext cx="2519363" cy="5661025"/>
          </a:xfrm>
          <a:prstGeom prst="rect">
            <a:avLst/>
          </a:prstGeom>
          <a:pattFill prst="dkHorz">
            <a:fgClr>
              <a:srgbClr val="0F6FC6">
                <a:lumMod val="75000"/>
              </a:srgbClr>
            </a:fgClr>
            <a:bgClr>
              <a:srgbClr val="04617B"/>
            </a:bgClr>
          </a:pattFill>
          <a:ln w="12700" cap="flat" cmpd="sng" algn="ctr">
            <a:solidFill>
              <a:sysClr val="window" lastClr="FFFF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u="none" kern="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2771775" y="2936528"/>
            <a:ext cx="59055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pt-BR" sz="2800" i="1" u="none" dirty="0" smtClean="0">
                <a:solidFill>
                  <a:srgbClr val="003366"/>
                </a:solidFill>
                <a:latin typeface="Calibri" pitchFamily="34" charset="0"/>
                <a:ea typeface="ＭＳ Ｐゴシック" pitchFamily="34" charset="-128"/>
              </a:rPr>
              <a:t>“</a:t>
            </a:r>
            <a:r>
              <a:rPr lang="pt-BR" altLang="ja-JP" sz="2800" i="1" u="none" dirty="0" smtClean="0">
                <a:solidFill>
                  <a:srgbClr val="003366"/>
                </a:solidFill>
                <a:latin typeface="Calibri" pitchFamily="34" charset="0"/>
                <a:ea typeface="ＭＳ Ｐゴシック" pitchFamily="34" charset="-128"/>
              </a:rPr>
              <a:t>Informação sobre as principais mudanças na revisão 2</a:t>
            </a:r>
            <a:r>
              <a:rPr lang="pt-BR" altLang="ja-JP" sz="2800" i="1" u="none" dirty="0" smtClean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</a:rPr>
              <a:t>.”</a:t>
            </a:r>
            <a:endParaRPr lang="pt-BR" altLang="ja-JP" sz="2800" i="1" u="none" dirty="0">
              <a:solidFill>
                <a:srgbClr val="000066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6149" name="Picture 2" descr="http://www.real-color.es/wp-content/uploads/objetivos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3284538"/>
            <a:ext cx="254317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284163" y="1951038"/>
            <a:ext cx="20891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800" u="none" dirty="0">
                <a:latin typeface="+mj-lt"/>
              </a:rPr>
              <a:t>OBJETIVO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69925" y="2565400"/>
            <a:ext cx="79216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As </a:t>
            </a:r>
            <a:r>
              <a:rPr lang="pt-BR" b="0" u="none" dirty="0">
                <a:solidFill>
                  <a:srgbClr val="000099"/>
                </a:solidFill>
                <a:latin typeface="+mj-lt"/>
              </a:rPr>
              <a:t>organizações que realizam a amostragem como sua única atividade de trabalho (não realizando ensaios subsequentes a amostragem) podem ser acreditados?</a:t>
            </a:r>
            <a:endParaRPr lang="pt-BR" u="none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7172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57238" y="4056063"/>
            <a:ext cx="79200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Não, a </a:t>
            </a:r>
            <a:r>
              <a:rPr lang="pt-BR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Nit-Dicla</a:t>
            </a:r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-057 traz requisitos para a </a:t>
            </a:r>
            <a:r>
              <a:rPr lang="pt-BR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acreditação</a:t>
            </a:r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da atividade de amostragem quando realizada pelos laboratórios como parte integrante do ensaio e em conformidade com os requisitos da norma ABNT NBR ISO IEC 17025</a:t>
            </a:r>
            <a:r>
              <a:rPr lang="pt-BR" b="0" i="1" u="non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b="0" i="1" u="none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69925" y="2565400"/>
            <a:ext cx="79216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rgbClr val="000099"/>
                </a:solidFill>
                <a:latin typeface="+mj-lt"/>
              </a:rPr>
              <a:t>Qual </a:t>
            </a:r>
            <a:r>
              <a:rPr lang="pt-BR" u="none" dirty="0">
                <a:solidFill>
                  <a:srgbClr val="000099"/>
                </a:solidFill>
                <a:latin typeface="+mj-lt"/>
              </a:rPr>
              <a:t>a diferença entre Coleta de amostras (Retirada de amostras) e Amostragem?</a:t>
            </a:r>
          </a:p>
        </p:txBody>
      </p:sp>
      <p:sp>
        <p:nvSpPr>
          <p:cNvPr id="8196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57238" y="4056063"/>
            <a:ext cx="79200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Coleta de amostras é uma das operações que compõe a amostragem. A amostragem ainda engloba o planejamento (emissão do plano de amostragem), manuseio e análise, além dos ensaios de controle da qualidade</a:t>
            </a:r>
            <a:r>
              <a:rPr lang="pt-BR" b="0" i="1" u="non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b="0" i="1" u="none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69925" y="2349500"/>
            <a:ext cx="79216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u="none" dirty="0">
                <a:solidFill>
                  <a:srgbClr val="000099"/>
                </a:solidFill>
                <a:latin typeface="+mj-lt"/>
              </a:rPr>
              <a:t>4</a:t>
            </a:r>
            <a:r>
              <a:rPr lang="pt-BR" u="none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 Os ensaios de campo, por exemplo: pH, temperatura e oxigênio dissolvido são parâmetros para a garantia e controle da amostragem?</a:t>
            </a:r>
          </a:p>
        </p:txBody>
      </p:sp>
      <p:sp>
        <p:nvSpPr>
          <p:cNvPr id="1024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57238" y="4298950"/>
            <a:ext cx="79200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Não. Os controles são Brancos, Duplicatas e Amostras Fortificadas.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2780928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pt-BR" u="none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tipos de laboratórios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em relação a amostragem</a:t>
            </a:r>
            <a:endParaRPr lang="pt-BR" u="none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28663" y="4011613"/>
            <a:ext cx="792003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1) Laboratórios que realizam o processo analítico integralmente, executando a amostragem, os ensaios nas instalações de clientes, o manuseio das amostras e os ensaios nas instalações permanentes.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graphicFrame>
        <p:nvGraphicFramePr>
          <p:cNvPr id="12292" name="Gráfico 4"/>
          <p:cNvGraphicFramePr>
            <a:graphicFrameLocks/>
          </p:cNvGraphicFramePr>
          <p:nvPr/>
        </p:nvGraphicFramePr>
        <p:xfrm>
          <a:off x="1187624" y="2420888"/>
          <a:ext cx="6675264" cy="4087862"/>
        </p:xfrm>
        <a:graphic>
          <a:graphicData uri="http://schemas.openxmlformats.org/presentationml/2006/ole">
            <p:oleObj spid="_x0000_s12292" r:id="rId3" imgW="6657409" imgH="4212701" progId="Excel.Sheet.8">
              <p:embed/>
            </p:oleObj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059113" y="3729038"/>
            <a:ext cx="309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1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094038" y="4797425"/>
            <a:ext cx="3095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2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958975" y="3721100"/>
            <a:ext cx="3095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4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68500" y="4799013"/>
            <a:ext cx="3079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3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351713" y="5373688"/>
            <a:ext cx="43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6153150" y="4691063"/>
            <a:ext cx="43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6726238" y="3956050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6535738" y="3248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11560" y="3573016"/>
            <a:ext cx="79200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2) Laboratórios que realizam o processo analítico parcialmente, executando a amostragem, os ensaios nas instalações do cliente e o manuseio das amostras, e encaminham frações dessas amostras para serem ensaiadas por outros </a:t>
            </a:r>
            <a:r>
              <a:rPr lang="pt-BR" b="0" i="1" u="non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laboratórios. Somente </a:t>
            </a:r>
            <a:r>
              <a:rPr lang="pt-BR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poderão subcontratar estes ensaios de laboratórios acreditados.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2564904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pt-BR" u="none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tipos de laboratórios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em relação a amostragem</a:t>
            </a:r>
            <a:endParaRPr lang="pt-BR" u="none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graphicFrame>
        <p:nvGraphicFramePr>
          <p:cNvPr id="14340" name="Gráfico 2"/>
          <p:cNvGraphicFramePr>
            <a:graphicFrameLocks/>
          </p:cNvGraphicFramePr>
          <p:nvPr/>
        </p:nvGraphicFramePr>
        <p:xfrm>
          <a:off x="1547664" y="2636913"/>
          <a:ext cx="6675586" cy="3754362"/>
        </p:xfrm>
        <a:graphic>
          <a:graphicData uri="http://schemas.openxmlformats.org/presentationml/2006/ole">
            <p:oleObj spid="_x0000_s14340" r:id="rId3" imgW="7071973" imgH="3956647" progId="Excel.Sheet.8">
              <p:embed/>
            </p:oleObj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211960" y="4077072"/>
            <a:ext cx="3095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1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283968" y="5157192"/>
            <a:ext cx="3095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2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915816" y="5157192"/>
            <a:ext cx="3079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3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195736" y="4077072"/>
            <a:ext cx="3095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4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987824" y="3284984"/>
            <a:ext cx="3079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5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88988" y="3500438"/>
            <a:ext cx="79200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3) Laboratórios que somente realizam ensaios nas instalações permanentes e subcontratam a amostragem, os ensaios nas instalações de clientes e o manuseio das </a:t>
            </a:r>
            <a:r>
              <a:rPr lang="pt-BR" b="0" u="non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amostras. Devem </a:t>
            </a:r>
            <a:r>
              <a:rPr lang="pt-BR" b="0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subcontratar estas atividades de laboratórios acreditados</a:t>
            </a:r>
            <a:r>
              <a:rPr lang="pt-BR" b="0" u="none" dirty="0">
                <a:latin typeface="Arial" pitchFamily="34" charset="0"/>
                <a:cs typeface="Arial" pitchFamily="34" charset="0"/>
              </a:rPr>
              <a:t>.</a:t>
            </a:r>
            <a:endParaRPr lang="pt-BR" b="0" u="none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95536" y="2780928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pt-BR" u="none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tipos de laboratórios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em relação a amostragem</a:t>
            </a:r>
            <a:endParaRPr lang="pt-BR" u="none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graphicFrame>
        <p:nvGraphicFramePr>
          <p:cNvPr id="16388" name="Gráfico 2"/>
          <p:cNvGraphicFramePr>
            <a:graphicFrameLocks/>
          </p:cNvGraphicFramePr>
          <p:nvPr/>
        </p:nvGraphicFramePr>
        <p:xfrm>
          <a:off x="1187624" y="2492896"/>
          <a:ext cx="7145040" cy="3881934"/>
        </p:xfrm>
        <a:graphic>
          <a:graphicData uri="http://schemas.openxmlformats.org/presentationml/2006/ole">
            <p:oleObj spid="_x0000_s16388" r:id="rId3" imgW="7193903" imgH="4170025" progId="Excel.Sheet.8">
              <p:embed/>
            </p:oleObj>
          </a:graphicData>
        </a:graphic>
      </p:graphicFrame>
      <p:sp>
        <p:nvSpPr>
          <p:cNvPr id="11" name="CaixaDeTexto 10"/>
          <p:cNvSpPr txBox="1">
            <a:spLocks noChangeArrowheads="1"/>
          </p:cNvSpPr>
          <p:nvPr/>
        </p:nvSpPr>
        <p:spPr bwMode="auto">
          <a:xfrm rot="-2366055">
            <a:off x="2693988" y="4584700"/>
            <a:ext cx="2490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Subcontratados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381500" y="3614738"/>
            <a:ext cx="309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1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383088" y="5008563"/>
            <a:ext cx="309562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2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55875" y="4997450"/>
            <a:ext cx="3095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3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051720" y="3284984"/>
            <a:ext cx="503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4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88988" y="3500438"/>
            <a:ext cx="79200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0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4) Laboratórios que recebam amostras de clientes (pessoa física ou jurídica), mediante atendimento de um protocolo entre as </a:t>
            </a:r>
            <a:r>
              <a:rPr lang="pt-BR" b="0" u="non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partes. Devem </a:t>
            </a:r>
            <a:r>
              <a:rPr lang="pt-BR" b="0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emitir relatórios de ensaio referentes apenas aos ensaios acreditados, não podendo reportar a amostragem.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2780928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pt-BR" u="none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tipos de laboratórios </a:t>
            </a:r>
            <a:r>
              <a:rPr lang="pt-BR" u="none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em relação a amostragem</a:t>
            </a:r>
            <a:endParaRPr lang="pt-BR" u="none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Questões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graphicFrame>
        <p:nvGraphicFramePr>
          <p:cNvPr id="18436" name="Gráfico 2"/>
          <p:cNvGraphicFramePr>
            <a:graphicFrameLocks/>
          </p:cNvGraphicFramePr>
          <p:nvPr/>
        </p:nvGraphicFramePr>
        <p:xfrm>
          <a:off x="1043608" y="2420888"/>
          <a:ext cx="6928817" cy="4087862"/>
        </p:xfrm>
        <a:graphic>
          <a:graphicData uri="http://schemas.openxmlformats.org/presentationml/2006/ole">
            <p:oleObj spid="_x0000_s18436" r:id="rId3" imgW="7200000" imgH="4170025" progId="Excel.Sheet.8">
              <p:embed/>
            </p:oleObj>
          </a:graphicData>
        </a:graphic>
      </p:graphicFrame>
      <p:sp>
        <p:nvSpPr>
          <p:cNvPr id="11" name="CaixaDeTexto 10"/>
          <p:cNvSpPr txBox="1">
            <a:spLocks noChangeArrowheads="1"/>
          </p:cNvSpPr>
          <p:nvPr/>
        </p:nvSpPr>
        <p:spPr bwMode="auto">
          <a:xfrm rot="-2366055">
            <a:off x="2182813" y="4684713"/>
            <a:ext cx="24907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Cliente entrega</a:t>
            </a:r>
          </a:p>
        </p:txBody>
      </p:sp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4235450" y="6122988"/>
            <a:ext cx="4975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Não pode reportar amostragem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851275" y="3646488"/>
            <a:ext cx="309563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1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854450" y="5056188"/>
            <a:ext cx="30797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2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051050" y="5056188"/>
            <a:ext cx="309563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3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763713" y="3068638"/>
            <a:ext cx="309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b="0" u="none" dirty="0">
                <a:latin typeface="+mj-lt"/>
              </a:rPr>
              <a:t>4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2348881"/>
            <a:ext cx="790798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b="0" u="none" dirty="0">
                <a:solidFill>
                  <a:srgbClr val="000099"/>
                </a:solidFill>
                <a:latin typeface="+mj-lt"/>
              </a:rPr>
              <a:t>Laudos analíticos referentes às questões ambientais submetidos à autoridades do Governo do Estado de São Paulo em quaisquer matrizes devem ser emitidos e realizados por laboratórios Acreditados (Cgcre ou outro signatário do Acordo de Reconhecimento Mútulo);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pt-BR" b="0" u="none" dirty="0">
              <a:solidFill>
                <a:srgbClr val="000099"/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b="0" u="none" dirty="0">
                <a:solidFill>
                  <a:srgbClr val="000099"/>
                </a:solidFill>
                <a:latin typeface="+mj-lt"/>
                <a:cs typeface="Arial" pitchFamily="34" charset="0"/>
              </a:rPr>
              <a:t>A Acreditação deve ser para o ensaio e matriz de interesse;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pt-BR" b="0" u="none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SMA 100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2276872"/>
            <a:ext cx="797999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b="0" u="none" dirty="0">
                <a:solidFill>
                  <a:srgbClr val="000099"/>
                </a:solidFill>
                <a:latin typeface="+mj-lt"/>
              </a:rPr>
              <a:t>A partir de 17/10/2015 os requisitos de Acreditação serão aplicados à amostragem das seguintes matrizes: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Água subterrânea em poço de monitoramento para método de purga por baixa vazão;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Água para consumo humano;</a:t>
            </a:r>
            <a:endParaRPr lang="pt-BR" sz="2000" b="0" u="none" dirty="0">
              <a:solidFill>
                <a:srgbClr val="000099"/>
              </a:solidFill>
              <a:latin typeface="+mj-lt"/>
              <a:cs typeface="Arial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Água bruta em poço tubular para fins de abastecimento;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Água Superficial;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Efluentes líquidos;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Emissões atmosféricas em fontes estacionárias; 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Ar atmosférico em monitoramento automático e manual.</a:t>
            </a:r>
            <a:endParaRPr lang="pt-BR" sz="2000" b="0" u="none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21508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SMA 100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3363" y="3876675"/>
            <a:ext cx="3762375" cy="1785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Permanentes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Laboratório / Escopo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- Ensaios Químicos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- Ensaios Biológicos</a:t>
            </a:r>
          </a:p>
        </p:txBody>
      </p:sp>
      <p:sp>
        <p:nvSpPr>
          <p:cNvPr id="22532" name="Retângulo de cantos arredondados 4"/>
          <p:cNvSpPr>
            <a:spLocks noChangeArrowheads="1"/>
          </p:cNvSpPr>
          <p:nvPr/>
        </p:nvSpPr>
        <p:spPr bwMode="auto">
          <a:xfrm>
            <a:off x="179512" y="1340768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Amostragem e as Instalações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28674" name="Picture 2" descr="E:\PHOTOS\BUILDING\BUILD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366963"/>
            <a:ext cx="1800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3" descr="E:\PHOTOS\FIELDS\FIELD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366963"/>
            <a:ext cx="1800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5651500" y="3876675"/>
            <a:ext cx="3300413" cy="1785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Clientes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Amostragem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Com Ensaios em Campo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Sem Ensaios em Campo</a:t>
            </a:r>
          </a:p>
        </p:txBody>
      </p:sp>
      <p:sp>
        <p:nvSpPr>
          <p:cNvPr id="22536" name="Seta para a direita 2"/>
          <p:cNvSpPr>
            <a:spLocks noChangeArrowheads="1"/>
          </p:cNvSpPr>
          <p:nvPr/>
        </p:nvSpPr>
        <p:spPr bwMode="auto">
          <a:xfrm>
            <a:off x="2997200" y="2746375"/>
            <a:ext cx="2952750" cy="498475"/>
          </a:xfrm>
          <a:prstGeom prst="rightArrow">
            <a:avLst>
              <a:gd name="adj1" fmla="val 50000"/>
              <a:gd name="adj2" fmla="val 50021"/>
            </a:avLst>
          </a:prstGeom>
          <a:solidFill>
            <a:srgbClr val="0070C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5" name="Chave esquerda 4"/>
          <p:cNvSpPr>
            <a:spLocks/>
          </p:cNvSpPr>
          <p:nvPr/>
        </p:nvSpPr>
        <p:spPr bwMode="auto">
          <a:xfrm>
            <a:off x="5651500" y="4791075"/>
            <a:ext cx="120650" cy="876300"/>
          </a:xfrm>
          <a:prstGeom prst="leftBrace">
            <a:avLst>
              <a:gd name="adj1" fmla="val 8306"/>
              <a:gd name="adj2" fmla="val 50000"/>
            </a:avLst>
          </a:prstGeom>
          <a:solidFill>
            <a:schemeClr val="tx1">
              <a:alpha val="0"/>
            </a:schemeClr>
          </a:solidFill>
          <a:ln w="12700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6" name="Seta para a esquerda 5"/>
          <p:cNvSpPr>
            <a:spLocks noChangeArrowheads="1"/>
          </p:cNvSpPr>
          <p:nvPr/>
        </p:nvSpPr>
        <p:spPr bwMode="auto">
          <a:xfrm>
            <a:off x="2789238" y="5016500"/>
            <a:ext cx="2413000" cy="333375"/>
          </a:xfrm>
          <a:prstGeom prst="leftArrow">
            <a:avLst>
              <a:gd name="adj1" fmla="val 50000"/>
              <a:gd name="adj2" fmla="val 49929"/>
            </a:avLst>
          </a:prstGeom>
          <a:solidFill>
            <a:srgbClr val="FF99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233363" y="3875088"/>
            <a:ext cx="3762375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Permanentes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 err="1">
                <a:solidFill>
                  <a:srgbClr val="000099"/>
                </a:solidFill>
                <a:latin typeface="+mj-lt"/>
              </a:rPr>
              <a:t>Amostrador</a:t>
            </a: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 (Consultoria)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Escopo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Ensaios Químicos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Ensaios Biológicos</a:t>
            </a:r>
          </a:p>
        </p:txBody>
      </p:sp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419100" y="5562600"/>
            <a:ext cx="1682750" cy="185738"/>
            <a:chOff x="463731" y="5158656"/>
            <a:chExt cx="1683724" cy="186428"/>
          </a:xfrm>
        </p:grpSpPr>
        <p:sp>
          <p:nvSpPr>
            <p:cNvPr id="22548" name="Retângulo 14"/>
            <p:cNvSpPr>
              <a:spLocks noChangeArrowheads="1"/>
            </p:cNvSpPr>
            <p:nvPr/>
          </p:nvSpPr>
          <p:spPr bwMode="auto">
            <a:xfrm rot="1224101">
              <a:off x="463731" y="5195512"/>
              <a:ext cx="1683724" cy="14957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2549" name="Retângulo 15"/>
            <p:cNvSpPr>
              <a:spLocks noChangeArrowheads="1"/>
            </p:cNvSpPr>
            <p:nvPr/>
          </p:nvSpPr>
          <p:spPr bwMode="auto">
            <a:xfrm rot="-1523172">
              <a:off x="463731" y="5158656"/>
              <a:ext cx="1683724" cy="14957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</p:grpSp>
      <p:sp>
        <p:nvSpPr>
          <p:cNvPr id="17" name="Seta para a esquerda 16"/>
          <p:cNvSpPr>
            <a:spLocks noChangeArrowheads="1"/>
          </p:cNvSpPr>
          <p:nvPr/>
        </p:nvSpPr>
        <p:spPr bwMode="auto">
          <a:xfrm rot="10800000">
            <a:off x="2789238" y="5510213"/>
            <a:ext cx="2413000" cy="333375"/>
          </a:xfrm>
          <a:prstGeom prst="leftArrow">
            <a:avLst>
              <a:gd name="adj1" fmla="val 50000"/>
              <a:gd name="adj2" fmla="val 49929"/>
            </a:avLst>
          </a:prstGeom>
          <a:solidFill>
            <a:srgbClr val="FF99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5651500" y="3876675"/>
            <a:ext cx="3300413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Clientes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Amostragem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pt-BR" sz="2000" b="0" u="none" dirty="0">
              <a:solidFill>
                <a:srgbClr val="000099"/>
              </a:solidFill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Com Ensaios em Campo</a:t>
            </a:r>
            <a:endParaRPr lang="pt-BR" sz="2800" u="none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Sem Ensaios em Campo</a:t>
            </a:r>
          </a:p>
        </p:txBody>
      </p:sp>
      <p:grpSp>
        <p:nvGrpSpPr>
          <p:cNvPr id="19" name="Grupo 18"/>
          <p:cNvGrpSpPr>
            <a:grpSpLocks/>
          </p:cNvGrpSpPr>
          <p:nvPr/>
        </p:nvGrpSpPr>
        <p:grpSpPr bwMode="auto">
          <a:xfrm>
            <a:off x="5738813" y="5918200"/>
            <a:ext cx="2840037" cy="65088"/>
            <a:chOff x="5738548" y="5981322"/>
            <a:chExt cx="2840752" cy="64932"/>
          </a:xfrm>
        </p:grpSpPr>
        <p:sp>
          <p:nvSpPr>
            <p:cNvPr id="22546" name="Retângulo 19"/>
            <p:cNvSpPr>
              <a:spLocks noChangeArrowheads="1"/>
            </p:cNvSpPr>
            <p:nvPr/>
          </p:nvSpPr>
          <p:spPr bwMode="auto">
            <a:xfrm rot="359394">
              <a:off x="5741071" y="5992845"/>
              <a:ext cx="2838229" cy="53409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2547" name="Retângulo 20"/>
            <p:cNvSpPr>
              <a:spLocks noChangeArrowheads="1"/>
            </p:cNvSpPr>
            <p:nvPr/>
          </p:nvSpPr>
          <p:spPr bwMode="auto">
            <a:xfrm rot="-276316">
              <a:off x="5738548" y="5981322"/>
              <a:ext cx="2838229" cy="53409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/>
          <p:cNvSpPr txBox="1"/>
          <p:nvPr/>
        </p:nvSpPr>
        <p:spPr>
          <a:xfrm>
            <a:off x="8475663" y="5208588"/>
            <a:ext cx="323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u="none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√</a:t>
            </a:r>
            <a:endParaRPr lang="pt-BR" dirty="0"/>
          </a:p>
        </p:txBody>
      </p:sp>
      <p:pic>
        <p:nvPicPr>
          <p:cNvPr id="23" name="Picture 2" descr="E:\PHOTOS\BUILDING\BUILD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341563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5" grpId="0" animBg="1"/>
      <p:bldP spid="6" grpId="0" animBg="1"/>
      <p:bldP spid="13" grpId="0"/>
      <p:bldP spid="17" grpId="0" animBg="1"/>
      <p:bldP spid="18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3363" y="3876675"/>
            <a:ext cx="3762375" cy="1785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Permanentes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Laboratório / Escopo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- Ensaios Químicos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- Ensaios Biológicos</a:t>
            </a:r>
          </a:p>
        </p:txBody>
      </p:sp>
      <p:sp>
        <p:nvSpPr>
          <p:cNvPr id="23556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SMA 100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23557" name="Picture 2" descr="E:\PHOTOS\BUILDING\BUILD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366963"/>
            <a:ext cx="1800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3" descr="E:\PHOTOS\FIELDS\FIELD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366963"/>
            <a:ext cx="1800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5651500" y="3876675"/>
            <a:ext cx="3300413" cy="1785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Clientes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Amostragem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Com Ensaios em Campo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Sem Ensaios em Campo</a:t>
            </a:r>
          </a:p>
        </p:txBody>
      </p:sp>
      <p:sp>
        <p:nvSpPr>
          <p:cNvPr id="23560" name="Seta para a direita 2"/>
          <p:cNvSpPr>
            <a:spLocks noChangeArrowheads="1"/>
          </p:cNvSpPr>
          <p:nvPr/>
        </p:nvSpPr>
        <p:spPr bwMode="auto">
          <a:xfrm>
            <a:off x="2997200" y="2746375"/>
            <a:ext cx="2952750" cy="498475"/>
          </a:xfrm>
          <a:prstGeom prst="rightArrow">
            <a:avLst>
              <a:gd name="adj1" fmla="val 50000"/>
              <a:gd name="adj2" fmla="val 50021"/>
            </a:avLst>
          </a:prstGeom>
          <a:solidFill>
            <a:srgbClr val="0070C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23561" name="Chave esquerda 4"/>
          <p:cNvSpPr>
            <a:spLocks/>
          </p:cNvSpPr>
          <p:nvPr/>
        </p:nvSpPr>
        <p:spPr bwMode="auto">
          <a:xfrm>
            <a:off x="5651500" y="4791075"/>
            <a:ext cx="120650" cy="876300"/>
          </a:xfrm>
          <a:prstGeom prst="leftBrace">
            <a:avLst>
              <a:gd name="adj1" fmla="val 8306"/>
              <a:gd name="adj2" fmla="val 50000"/>
            </a:avLst>
          </a:prstGeom>
          <a:solidFill>
            <a:schemeClr val="tx1">
              <a:alpha val="0"/>
            </a:schemeClr>
          </a:solidFill>
          <a:ln w="12700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23562" name="Seta para a esquerda 5"/>
          <p:cNvSpPr>
            <a:spLocks noChangeArrowheads="1"/>
          </p:cNvSpPr>
          <p:nvPr/>
        </p:nvSpPr>
        <p:spPr bwMode="auto">
          <a:xfrm>
            <a:off x="2789238" y="5016500"/>
            <a:ext cx="2413000" cy="333375"/>
          </a:xfrm>
          <a:prstGeom prst="leftArrow">
            <a:avLst>
              <a:gd name="adj1" fmla="val 50000"/>
              <a:gd name="adj2" fmla="val 49929"/>
            </a:avLst>
          </a:prstGeom>
          <a:solidFill>
            <a:srgbClr val="FF99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3363" y="3876675"/>
            <a:ext cx="3762375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Permanentes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 err="1">
                <a:solidFill>
                  <a:srgbClr val="000099"/>
                </a:solidFill>
                <a:latin typeface="+mj-lt"/>
              </a:rPr>
              <a:t>Amostrador</a:t>
            </a: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 (Consultor)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Escopo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Ensaios Químicos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Ensaios Biológicos</a:t>
            </a:r>
          </a:p>
        </p:txBody>
      </p:sp>
      <p:sp>
        <p:nvSpPr>
          <p:cNvPr id="24580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>
                <a:latin typeface="Calibri" pitchFamily="34" charset="0"/>
                <a:ea typeface="Calibri" pitchFamily="34" charset="0"/>
                <a:cs typeface="Calibri" pitchFamily="34" charset="0"/>
              </a:rPr>
              <a:t>SMA 100</a:t>
            </a:r>
            <a:endParaRPr lang="en-US" altLang="pt-BR" sz="2800" u="none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24581" name="Picture 3" descr="E:\PHOTOS\FIELDS\FIELD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366963"/>
            <a:ext cx="1800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5651500" y="3876675"/>
            <a:ext cx="3300413" cy="2370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Instalações Clientes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Amostragem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pt-BR" sz="2000" b="0" u="none" dirty="0">
              <a:solidFill>
                <a:srgbClr val="000099"/>
              </a:solidFill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Com Ensaios em Campo </a:t>
            </a:r>
            <a:r>
              <a:rPr lang="pt-BR" sz="2800" u="none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√</a:t>
            </a:r>
            <a:endParaRPr lang="pt-BR" sz="2800" u="none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000" b="0" u="none" dirty="0">
                <a:solidFill>
                  <a:srgbClr val="000099"/>
                </a:solidFill>
                <a:latin typeface="+mj-lt"/>
              </a:rPr>
              <a:t>Sem Ensaios em Campo</a:t>
            </a:r>
          </a:p>
        </p:txBody>
      </p:sp>
      <p:sp>
        <p:nvSpPr>
          <p:cNvPr id="24583" name="Seta para a direita 2"/>
          <p:cNvSpPr>
            <a:spLocks noChangeArrowheads="1"/>
          </p:cNvSpPr>
          <p:nvPr/>
        </p:nvSpPr>
        <p:spPr bwMode="auto">
          <a:xfrm>
            <a:off x="2997200" y="2746375"/>
            <a:ext cx="2952750" cy="498475"/>
          </a:xfrm>
          <a:prstGeom prst="rightArrow">
            <a:avLst>
              <a:gd name="adj1" fmla="val 50000"/>
              <a:gd name="adj2" fmla="val 50021"/>
            </a:avLst>
          </a:prstGeom>
          <a:solidFill>
            <a:srgbClr val="00B05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24584" name="Chave esquerda 4"/>
          <p:cNvSpPr>
            <a:spLocks/>
          </p:cNvSpPr>
          <p:nvPr/>
        </p:nvSpPr>
        <p:spPr bwMode="auto">
          <a:xfrm>
            <a:off x="5472113" y="5291138"/>
            <a:ext cx="360362" cy="955675"/>
          </a:xfrm>
          <a:prstGeom prst="leftBrace">
            <a:avLst>
              <a:gd name="adj1" fmla="val 8324"/>
              <a:gd name="adj2" fmla="val 50000"/>
            </a:avLst>
          </a:prstGeom>
          <a:solidFill>
            <a:schemeClr val="tx1">
              <a:alpha val="0"/>
            </a:schemeClr>
          </a:solidFill>
          <a:ln w="12700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24585" name="Seta para a esquerda 5"/>
          <p:cNvSpPr>
            <a:spLocks noChangeArrowheads="1"/>
          </p:cNvSpPr>
          <p:nvPr/>
        </p:nvSpPr>
        <p:spPr bwMode="auto">
          <a:xfrm rot="10800000">
            <a:off x="2789238" y="5510213"/>
            <a:ext cx="2413000" cy="333375"/>
          </a:xfrm>
          <a:prstGeom prst="leftArrow">
            <a:avLst>
              <a:gd name="adj1" fmla="val 50000"/>
              <a:gd name="adj2" fmla="val 49929"/>
            </a:avLst>
          </a:prstGeom>
          <a:solidFill>
            <a:srgbClr val="FF99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pt-BR"/>
          </a:p>
        </p:txBody>
      </p:sp>
      <p:grpSp>
        <p:nvGrpSpPr>
          <p:cNvPr id="24586" name="Grupo 6"/>
          <p:cNvGrpSpPr>
            <a:grpSpLocks/>
          </p:cNvGrpSpPr>
          <p:nvPr/>
        </p:nvGrpSpPr>
        <p:grpSpPr bwMode="auto">
          <a:xfrm>
            <a:off x="419100" y="5562600"/>
            <a:ext cx="1682750" cy="185738"/>
            <a:chOff x="463731" y="5158656"/>
            <a:chExt cx="1683724" cy="186428"/>
          </a:xfrm>
        </p:grpSpPr>
        <p:sp>
          <p:nvSpPr>
            <p:cNvPr id="24591" name="Retângulo 3"/>
            <p:cNvSpPr>
              <a:spLocks noChangeArrowheads="1"/>
            </p:cNvSpPr>
            <p:nvPr/>
          </p:nvSpPr>
          <p:spPr bwMode="auto">
            <a:xfrm rot="1224101">
              <a:off x="463731" y="5195512"/>
              <a:ext cx="1683724" cy="14957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4592" name="Retângulo 11"/>
            <p:cNvSpPr>
              <a:spLocks noChangeArrowheads="1"/>
            </p:cNvSpPr>
            <p:nvPr/>
          </p:nvSpPr>
          <p:spPr bwMode="auto">
            <a:xfrm rot="-1523172">
              <a:off x="463731" y="5158656"/>
              <a:ext cx="1683724" cy="14957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</p:grpSp>
      <p:grpSp>
        <p:nvGrpSpPr>
          <p:cNvPr id="24587" name="Grupo 9"/>
          <p:cNvGrpSpPr>
            <a:grpSpLocks/>
          </p:cNvGrpSpPr>
          <p:nvPr/>
        </p:nvGrpSpPr>
        <p:grpSpPr bwMode="auto">
          <a:xfrm>
            <a:off x="5738813" y="5981700"/>
            <a:ext cx="2840037" cy="65088"/>
            <a:chOff x="5738548" y="5981322"/>
            <a:chExt cx="2840752" cy="64932"/>
          </a:xfrm>
        </p:grpSpPr>
        <p:sp>
          <p:nvSpPr>
            <p:cNvPr id="24589" name="Retângulo 12"/>
            <p:cNvSpPr>
              <a:spLocks noChangeArrowheads="1"/>
            </p:cNvSpPr>
            <p:nvPr/>
          </p:nvSpPr>
          <p:spPr bwMode="auto">
            <a:xfrm rot="359394">
              <a:off x="5741071" y="5992845"/>
              <a:ext cx="2838229" cy="53409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4590" name="Retângulo 16"/>
            <p:cNvSpPr>
              <a:spLocks noChangeArrowheads="1"/>
            </p:cNvSpPr>
            <p:nvPr/>
          </p:nvSpPr>
          <p:spPr bwMode="auto">
            <a:xfrm rot="-276316">
              <a:off x="5738548" y="5981322"/>
              <a:ext cx="2838229" cy="53409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</p:grpSp>
      <p:pic>
        <p:nvPicPr>
          <p:cNvPr id="24588" name="Picture 2" descr="E:\PHOTOS\BUILDING\BUILD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088" y="2366963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Mudanças da Revisão 2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83568" y="2276872"/>
            <a:ext cx="7920037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Mudou o título: 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CRITÉRIOS PARA ACREDITAÇÃO DA AMOSTRAGEM </a:t>
            </a:r>
            <a:r>
              <a:rPr lang="pt-BR" u="none" dirty="0" smtClean="0">
                <a:solidFill>
                  <a:srgbClr val="000099"/>
                </a:solidFill>
                <a:latin typeface="+mj-lt"/>
              </a:rPr>
              <a:t>PARA ENSAIOS 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DE ÁGUAS E MATRIZES AMBIENTAIS;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Tx/>
              <a:buAutoNum type="arabicParenR"/>
            </a:pP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Incluiu outras matrizes: 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resíduos industriais; emissões atmosféricas, gases e poluentes da atmosfera (amostragem em dutos e chaminés de fontes estacionárias) ar interior em ambiente climatizado artificialmente; e qualidade do ar interior e exterior (</a:t>
            </a:r>
            <a:r>
              <a:rPr lang="pt-BR" b="0" u="none" dirty="0" smtClean="0">
                <a:solidFill>
                  <a:srgbClr val="FF0000"/>
                </a:solidFill>
                <a:latin typeface="+mj-lt"/>
              </a:rPr>
              <a:t>não esquecer da água para hemodiálise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)</a:t>
            </a:r>
            <a:endParaRPr lang="pt-BR" b="0" u="none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Mudanças da Revisão 2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83568" y="2636912"/>
            <a:ext cx="79200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3"/>
            </a:pP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Novas definições (exemplos)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: 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Ensaio (amostragem como parte do ensaio); </a:t>
            </a:r>
            <a:r>
              <a:rPr lang="pt-BR" b="0" u="none" dirty="0" err="1" smtClean="0">
                <a:solidFill>
                  <a:srgbClr val="000099"/>
                </a:solidFill>
                <a:latin typeface="+mj-lt"/>
              </a:rPr>
              <a:t>Cadeia-de-custódia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; Prazo de validade; Limites analíticos; Amostras de Controle ou Garantia da Qualidade; Duplicata de Campo e Duplicata de Laboratório;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Mudanças da Revisão 2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83568" y="2276872"/>
            <a:ext cx="7920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4"/>
            </a:pP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Mostra relação entre brancos</a:t>
            </a:r>
            <a:endParaRPr lang="pt-BR" b="0" u="none" dirty="0" smtClean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37890" name="Imagem 3" descr="branc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492896"/>
            <a:ext cx="2569697" cy="339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1403648" y="3068960"/>
            <a:ext cx="424847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pt-BR" b="0" u="none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Branco de equipamento;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Branco de campo;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Branco de viagem;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Branco do método;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Branco de instrumento;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Mudanças da Revisão 2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83568" y="2636912"/>
            <a:ext cx="79200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5"/>
            </a:pP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Dá exemplos para quais tipos de matrizes e </a:t>
            </a:r>
            <a:r>
              <a:rPr lang="pt-BR" b="0" u="none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analitos</a:t>
            </a:r>
            <a:r>
              <a:rPr lang="pt-BR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são realizados os ensaios de campo: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259632" y="3717032"/>
            <a:ext cx="619268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Temperatura;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pH;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Condutividade;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Oxigênio dissolvido (OD);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Potencial de </a:t>
            </a:r>
            <a:r>
              <a:rPr lang="pt-BR" b="0" u="none" dirty="0" err="1" smtClean="0">
                <a:solidFill>
                  <a:srgbClr val="000099"/>
                </a:solidFill>
                <a:latin typeface="+mj-lt"/>
              </a:rPr>
              <a:t>oxirredução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 (E</a:t>
            </a:r>
            <a:r>
              <a:rPr lang="pt-BR" b="0" u="none" baseline="-25000" dirty="0" smtClean="0">
                <a:solidFill>
                  <a:srgbClr val="000099"/>
                </a:solidFill>
                <a:latin typeface="+mj-lt"/>
              </a:rPr>
              <a:t>H</a:t>
            </a:r>
            <a:r>
              <a:rPr lang="pt-BR" b="0" u="none" dirty="0" smtClean="0">
                <a:solidFill>
                  <a:srgbClr val="000099"/>
                </a:solidFill>
                <a:latin typeface="+mj-lt"/>
              </a:rPr>
              <a:t>)</a:t>
            </a:r>
            <a:endParaRPr lang="pt-BR" b="0" u="none" dirty="0" smtClean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tângulo de cantos arredondados 4"/>
          <p:cNvSpPr>
            <a:spLocks noChangeArrowheads="1"/>
          </p:cNvSpPr>
          <p:nvPr/>
        </p:nvSpPr>
        <p:spPr bwMode="auto">
          <a:xfrm>
            <a:off x="209550" y="1268413"/>
            <a:ext cx="8653463" cy="865187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Mudanças da Revisão 2</a:t>
            </a:r>
            <a:endParaRPr lang="en-US" altLang="pt-BR" sz="2800" u="none" dirty="0"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83568" y="2276872"/>
            <a:ext cx="7920037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6"/>
            </a:pPr>
            <a:r>
              <a:rPr lang="pt-BR" sz="2200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Traz orientações para: Relatórios de ensaios (com amostragem) e planos de amostragem (para matrizes diferentes);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6"/>
            </a:pPr>
            <a:r>
              <a:rPr lang="pt-BR" sz="2200" b="0" u="none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Esclarece quem é o responsável por elaborar (preparar) os controles da qualidade (que é quem pode realizar o respectivo ensaio);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arenR" startAt="6"/>
            </a:pPr>
            <a:r>
              <a:rPr lang="pt-BR" sz="2200" u="none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Ponto de discussão</a:t>
            </a:r>
            <a:r>
              <a:rPr lang="pt-BR" sz="2200" b="0" u="none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: </a:t>
            </a:r>
            <a:r>
              <a:rPr lang="pt-BR" sz="2200" b="0" i="1" u="none" dirty="0" smtClean="0">
                <a:solidFill>
                  <a:srgbClr val="000099"/>
                </a:solidFill>
                <a:latin typeface="+mj-lt"/>
              </a:rPr>
              <a:t>9.1 Laboratórios acreditados ou em fase de </a:t>
            </a:r>
            <a:r>
              <a:rPr lang="pt-BR" sz="2200" b="0" i="1" u="none" dirty="0" err="1" smtClean="0">
                <a:solidFill>
                  <a:srgbClr val="000099"/>
                </a:solidFill>
                <a:latin typeface="+mj-lt"/>
              </a:rPr>
              <a:t>acreditação</a:t>
            </a:r>
            <a:r>
              <a:rPr lang="pt-BR" sz="2200" b="0" i="1" u="none" dirty="0" smtClean="0">
                <a:solidFill>
                  <a:srgbClr val="000099"/>
                </a:solidFill>
                <a:latin typeface="+mj-lt"/>
              </a:rPr>
              <a:t> para ensaios de águas e efluentes, solos e sedimentos e água para hemodiálise, que realizam amostragem para esses ensaios, devem obrigatoriamente ser acreditados para amostragem e para os ensaios realizados nas instalações de clientes.</a:t>
            </a:r>
            <a:endParaRPr lang="pt-BR" sz="2200" b="0" i="1" u="none" dirty="0" smtClean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pt-BR">
              <a:ea typeface="ＭＳ Ｐゴシック" pitchFamily="34" charset="-128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5927725"/>
            <a:ext cx="9144000" cy="830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/>
            <a:endParaRPr lang="pt-BR" altLang="pt-BR" sz="1600" u="none">
              <a:latin typeface="Arial" pitchFamily="34" charset="0"/>
              <a:ea typeface="ＭＳ Ｐゴシック" pitchFamily="34" charset="-128"/>
            </a:endParaRPr>
          </a:p>
          <a:p>
            <a:pPr algn="ctr"/>
            <a:r>
              <a:rPr lang="pt-BR" altLang="pt-BR" sz="1600" u="none">
                <a:latin typeface="Arial" pitchFamily="34" charset="0"/>
                <a:ea typeface="ＭＳ Ｐゴシック" pitchFamily="34" charset="-128"/>
              </a:rPr>
              <a:t>Coordenação  Geral de Acreditação (Cgcre)</a:t>
            </a:r>
          </a:p>
          <a:p>
            <a:pPr algn="ctr"/>
            <a:r>
              <a:rPr lang="pt-BR" altLang="pt-BR" sz="1600" u="none">
                <a:latin typeface="Arial" pitchFamily="34" charset="0"/>
                <a:ea typeface="ＭＳ Ｐゴシック" pitchFamily="34" charset="-128"/>
              </a:rPr>
              <a:t>Divisão de Acreditação de Laboratórios (Dicla)</a:t>
            </a:r>
          </a:p>
        </p:txBody>
      </p:sp>
      <p:sp>
        <p:nvSpPr>
          <p:cNvPr id="25605" name="Rectangle 53"/>
          <p:cNvSpPr>
            <a:spLocks noChangeArrowheads="1"/>
          </p:cNvSpPr>
          <p:nvPr/>
        </p:nvSpPr>
        <p:spPr bwMode="auto">
          <a:xfrm>
            <a:off x="0" y="3284538"/>
            <a:ext cx="905668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pt-BR" altLang="pt-BR" sz="1400" u="none">
              <a:solidFill>
                <a:srgbClr val="000066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5606" name="CaixaDeTexto 1"/>
          <p:cNvSpPr txBox="1">
            <a:spLocks noChangeArrowheads="1"/>
          </p:cNvSpPr>
          <p:nvPr/>
        </p:nvSpPr>
        <p:spPr bwMode="auto">
          <a:xfrm>
            <a:off x="539750" y="2130425"/>
            <a:ext cx="770413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4000" dirty="0">
                <a:solidFill>
                  <a:srgbClr val="C00000"/>
                </a:solidFill>
                <a:latin typeface="Arial" pitchFamily="34" charset="0"/>
                <a:ea typeface="ＭＳ Ｐゴシック" pitchFamily="34" charset="-128"/>
              </a:rPr>
              <a:t>CONTATOS</a:t>
            </a:r>
          </a:p>
          <a:p>
            <a:pPr algn="ctr" eaLnBrk="1" hangingPunct="1"/>
            <a:endParaRPr lang="en-US" sz="4000" dirty="0">
              <a:latin typeface="Arial" pitchFamily="34" charset="0"/>
              <a:ea typeface="ＭＳ Ｐゴシック" pitchFamily="34" charset="-128"/>
            </a:endParaRPr>
          </a:p>
          <a:p>
            <a:pPr algn="ctr" eaLnBrk="1" hangingPunct="1"/>
            <a:r>
              <a:rPr lang="en-US" sz="3200" dirty="0">
                <a:latin typeface="Arial" pitchFamily="34" charset="0"/>
                <a:ea typeface="ＭＳ Ｐゴシック" pitchFamily="34" charset="-128"/>
                <a:hlinkClick r:id="rId2"/>
              </a:rPr>
              <a:t>vpmiranda@inmetro.gov.br</a:t>
            </a:r>
            <a:endParaRPr lang="en-US" sz="3200" dirty="0">
              <a:latin typeface="Arial" pitchFamily="34" charset="0"/>
              <a:ea typeface="ＭＳ Ｐゴシック" pitchFamily="34" charset="-128"/>
            </a:endParaRPr>
          </a:p>
          <a:p>
            <a:pPr algn="ctr" eaLnBrk="1" hangingPunct="1"/>
            <a:endParaRPr lang="en-US" sz="3200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</a:endParaRPr>
          </a:p>
          <a:p>
            <a:pPr algn="ctr" eaLnBrk="1" hangingPunct="1"/>
            <a:r>
              <a:rPr lang="en-US" sz="32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rPr>
              <a:t>TEL: (21) 2145-3158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 mestre WS DICLA</Template>
  <TotalTime>14922</TotalTime>
  <Words>923</Words>
  <Application>Microsoft Office PowerPoint</Application>
  <PresentationFormat>Apresentação na tela (4:3)</PresentationFormat>
  <Paragraphs>139</Paragraphs>
  <Slides>24</Slides>
  <Notes>0</Notes>
  <HiddenSlides>3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6" baseType="lpstr">
      <vt:lpstr>modeloPRESI</vt:lpstr>
      <vt:lpstr>Planilha do Microsoft Office Excel 97-2003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INMETRO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Victor</cp:lastModifiedBy>
  <cp:revision>2206</cp:revision>
  <cp:lastPrinted>2007-03-29T20:16:13Z</cp:lastPrinted>
  <dcterms:created xsi:type="dcterms:W3CDTF">1998-11-18T12:28:16Z</dcterms:created>
  <dcterms:modified xsi:type="dcterms:W3CDTF">2015-11-12T09:57:35Z</dcterms:modified>
</cp:coreProperties>
</file>