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Default Extension="emf" ContentType="image/x-emf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69" r:id="rId2"/>
  </p:sldMasterIdLst>
  <p:notesMasterIdLst>
    <p:notesMasterId r:id="rId35"/>
  </p:notesMasterIdLst>
  <p:sldIdLst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5" r:id="rId27"/>
    <p:sldId id="287" r:id="rId28"/>
    <p:sldId id="283" r:id="rId29"/>
    <p:sldId id="284" r:id="rId30"/>
    <p:sldId id="286" r:id="rId31"/>
    <p:sldId id="288" r:id="rId32"/>
    <p:sldId id="289" r:id="rId33"/>
    <p:sldId id="290" r:id="rId3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CC99"/>
    <a:srgbClr val="FF99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0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398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99D8C35-5691-4E2E-9D97-8627F6D8AB82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D930891E-AC13-4B67-93EE-F9D1FE0720D3}">
      <dgm:prSet phldrT="[Texto]" custT="1"/>
      <dgm:spPr/>
      <dgm:t>
        <a:bodyPr/>
        <a:lstStyle/>
        <a:p>
          <a:r>
            <a:rPr lang="pt-BR" sz="2600" dirty="0" smtClean="0"/>
            <a:t>4.5.1</a:t>
          </a:r>
          <a:endParaRPr lang="pt-BR" sz="2600" dirty="0"/>
        </a:p>
      </dgm:t>
    </dgm:pt>
    <dgm:pt modelId="{3CB5B7EB-603E-44C5-A732-B52DF3F3343E}" type="parTrans" cxnId="{E74996C6-4A0A-4C25-B40D-061D884B6F6D}">
      <dgm:prSet/>
      <dgm:spPr/>
      <dgm:t>
        <a:bodyPr/>
        <a:lstStyle/>
        <a:p>
          <a:endParaRPr lang="pt-BR"/>
        </a:p>
      </dgm:t>
    </dgm:pt>
    <dgm:pt modelId="{528094DD-9E49-45AE-83C1-C8DF011268DC}" type="sibTrans" cxnId="{E74996C6-4A0A-4C25-B40D-061D884B6F6D}">
      <dgm:prSet/>
      <dgm:spPr/>
      <dgm:t>
        <a:bodyPr/>
        <a:lstStyle/>
        <a:p>
          <a:endParaRPr lang="pt-BR"/>
        </a:p>
      </dgm:t>
    </dgm:pt>
    <dgm:pt modelId="{3DE84608-DA8E-43EA-9673-92073A53F2F1}">
      <dgm:prSet phldrT="[Texto]" custT="1"/>
      <dgm:spPr/>
      <dgm:t>
        <a:bodyPr/>
        <a:lstStyle/>
        <a:p>
          <a:r>
            <a:rPr lang="pt-BR" sz="2000" dirty="0" smtClean="0"/>
            <a:t>A sistemática definida pelo laboratório para subcontratação de ensaios permite que ensaios fora de seu escopo de atuação seja subcontratado .</a:t>
          </a:r>
          <a:endParaRPr lang="pt-BR" sz="2000" dirty="0"/>
        </a:p>
      </dgm:t>
    </dgm:pt>
    <dgm:pt modelId="{294F6A46-E3B6-426D-95D2-9DF82B4EA324}" type="parTrans" cxnId="{04591AF2-2712-4535-AB96-A37B1EB797EE}">
      <dgm:prSet/>
      <dgm:spPr/>
      <dgm:t>
        <a:bodyPr/>
        <a:lstStyle/>
        <a:p>
          <a:endParaRPr lang="pt-BR"/>
        </a:p>
      </dgm:t>
    </dgm:pt>
    <dgm:pt modelId="{52D924E2-A634-4EC6-9E8D-3AE84A69B157}" type="sibTrans" cxnId="{04591AF2-2712-4535-AB96-A37B1EB797EE}">
      <dgm:prSet/>
      <dgm:spPr/>
      <dgm:t>
        <a:bodyPr/>
        <a:lstStyle/>
        <a:p>
          <a:endParaRPr lang="pt-BR"/>
        </a:p>
      </dgm:t>
    </dgm:pt>
    <dgm:pt modelId="{13AA34D6-1632-4E49-88B5-D8A545199ADA}">
      <dgm:prSet phldrT="[Texto]" custT="1"/>
      <dgm:spPr/>
      <dgm:t>
        <a:bodyPr/>
        <a:lstStyle/>
        <a:p>
          <a:r>
            <a:rPr lang="pt-BR" sz="2600" dirty="0" smtClean="0"/>
            <a:t>4.5.4</a:t>
          </a:r>
          <a:endParaRPr lang="pt-BR" sz="2600" dirty="0"/>
        </a:p>
      </dgm:t>
    </dgm:pt>
    <dgm:pt modelId="{1B692FD0-6411-4AB8-AD0A-BF4DCFE3D5EC}" type="parTrans" cxnId="{90D079E7-3610-4E16-8A72-FDA6E2D944A2}">
      <dgm:prSet/>
      <dgm:spPr/>
      <dgm:t>
        <a:bodyPr/>
        <a:lstStyle/>
        <a:p>
          <a:endParaRPr lang="pt-BR"/>
        </a:p>
      </dgm:t>
    </dgm:pt>
    <dgm:pt modelId="{5309BDDC-259C-4091-A696-D935A7D63662}" type="sibTrans" cxnId="{90D079E7-3610-4E16-8A72-FDA6E2D944A2}">
      <dgm:prSet/>
      <dgm:spPr/>
      <dgm:t>
        <a:bodyPr/>
        <a:lstStyle/>
        <a:p>
          <a:endParaRPr lang="pt-BR"/>
        </a:p>
      </dgm:t>
    </dgm:pt>
    <dgm:pt modelId="{E9F42BEF-9F38-4D98-AA92-E96C1D999FF7}">
      <dgm:prSet phldrT="[Texto]" custT="1"/>
      <dgm:spPr/>
      <dgm:t>
        <a:bodyPr/>
        <a:lstStyle/>
        <a:p>
          <a:r>
            <a:rPr lang="pt-BR" sz="2000" i="1" dirty="0" smtClean="0">
              <a:solidFill>
                <a:srgbClr val="FF0000"/>
              </a:solidFill>
            </a:rPr>
            <a:t>O laboratório não mantém um cadastro de subcontratados </a:t>
          </a:r>
          <a:r>
            <a:rPr lang="pt-BR" sz="2000" i="1" dirty="0" smtClean="0"/>
            <a:t>– </a:t>
          </a:r>
          <a:r>
            <a:rPr lang="pt-BR" sz="2000" dirty="0" smtClean="0"/>
            <a:t>(para </a:t>
          </a:r>
          <a:r>
            <a:rPr lang="pt-BR" sz="2000" dirty="0" err="1" smtClean="0"/>
            <a:t>labs</a:t>
          </a:r>
          <a:r>
            <a:rPr lang="pt-BR" sz="2000" dirty="0" smtClean="0"/>
            <a:t> que nunca realizaram subcontratação, mas preveem a subcontratação);</a:t>
          </a:r>
          <a:endParaRPr lang="pt-BR" sz="1500" dirty="0"/>
        </a:p>
      </dgm:t>
    </dgm:pt>
    <dgm:pt modelId="{C7B17F1A-F62C-426F-9A91-4BBEB08F6E71}" type="parTrans" cxnId="{978BE50E-BBCF-434E-80CD-9B75A99D5901}">
      <dgm:prSet/>
      <dgm:spPr/>
      <dgm:t>
        <a:bodyPr/>
        <a:lstStyle/>
        <a:p>
          <a:endParaRPr lang="pt-BR"/>
        </a:p>
      </dgm:t>
    </dgm:pt>
    <dgm:pt modelId="{A35DE8A1-61D4-4BAF-82F5-6D891BECD9F1}" type="sibTrans" cxnId="{978BE50E-BBCF-434E-80CD-9B75A99D5901}">
      <dgm:prSet/>
      <dgm:spPr/>
      <dgm:t>
        <a:bodyPr/>
        <a:lstStyle/>
        <a:p>
          <a:endParaRPr lang="pt-BR"/>
        </a:p>
      </dgm:t>
    </dgm:pt>
    <dgm:pt modelId="{2FAE1037-1BFE-4953-AA7A-680CEA76256D}">
      <dgm:prSet custT="1"/>
      <dgm:spPr/>
      <dgm:t>
        <a:bodyPr/>
        <a:lstStyle/>
        <a:p>
          <a:endParaRPr lang="pt-BR" sz="2000" dirty="0" smtClean="0"/>
        </a:p>
      </dgm:t>
    </dgm:pt>
    <dgm:pt modelId="{E81DCE21-1A4C-41AB-B93D-AAE2518DEEFA}" type="parTrans" cxnId="{D9482D1C-C449-426A-9B5F-E147A0230A38}">
      <dgm:prSet/>
      <dgm:spPr/>
      <dgm:t>
        <a:bodyPr/>
        <a:lstStyle/>
        <a:p>
          <a:endParaRPr lang="pt-BR"/>
        </a:p>
      </dgm:t>
    </dgm:pt>
    <dgm:pt modelId="{5894B54D-EF27-4C9B-B54A-ADEF59C3F468}" type="sibTrans" cxnId="{D9482D1C-C449-426A-9B5F-E147A0230A38}">
      <dgm:prSet/>
      <dgm:spPr/>
      <dgm:t>
        <a:bodyPr/>
        <a:lstStyle/>
        <a:p>
          <a:endParaRPr lang="pt-BR"/>
        </a:p>
      </dgm:t>
    </dgm:pt>
    <dgm:pt modelId="{5423FCEE-4D50-43A5-906A-17C540EB041E}">
      <dgm:prSet/>
      <dgm:spPr/>
      <dgm:t>
        <a:bodyPr/>
        <a:lstStyle/>
        <a:p>
          <a:endParaRPr lang="pt-BR" sz="1500" dirty="0"/>
        </a:p>
      </dgm:t>
    </dgm:pt>
    <dgm:pt modelId="{BD4CF727-002B-4129-AEDA-476D6213A46D}" type="parTrans" cxnId="{B70077E0-D696-46C0-B9A5-9E03D4FE95AE}">
      <dgm:prSet/>
      <dgm:spPr/>
      <dgm:t>
        <a:bodyPr/>
        <a:lstStyle/>
        <a:p>
          <a:endParaRPr lang="pt-BR"/>
        </a:p>
      </dgm:t>
    </dgm:pt>
    <dgm:pt modelId="{2645213A-A6DF-4D87-91DA-62727A8D9883}" type="sibTrans" cxnId="{B70077E0-D696-46C0-B9A5-9E03D4FE95AE}">
      <dgm:prSet/>
      <dgm:spPr/>
      <dgm:t>
        <a:bodyPr/>
        <a:lstStyle/>
        <a:p>
          <a:endParaRPr lang="pt-BR"/>
        </a:p>
      </dgm:t>
    </dgm:pt>
    <dgm:pt modelId="{6E2A9300-F475-4D80-82ED-C5248E9A795C}">
      <dgm:prSet phldrT="[Texto]" custT="1"/>
      <dgm:spPr/>
      <dgm:t>
        <a:bodyPr/>
        <a:lstStyle/>
        <a:p>
          <a:endParaRPr lang="pt-BR" sz="1500" dirty="0"/>
        </a:p>
      </dgm:t>
    </dgm:pt>
    <dgm:pt modelId="{A5F5FB42-A47B-4344-B61E-28DCD74CCBB9}" type="parTrans" cxnId="{478D37EE-6B46-48EC-9BFC-13518D6FE47D}">
      <dgm:prSet/>
      <dgm:spPr/>
      <dgm:t>
        <a:bodyPr/>
        <a:lstStyle/>
        <a:p>
          <a:endParaRPr lang="pt-BR"/>
        </a:p>
      </dgm:t>
    </dgm:pt>
    <dgm:pt modelId="{D74FB2C4-BAE9-4D9F-9390-9D26488688BE}" type="sibTrans" cxnId="{478D37EE-6B46-48EC-9BFC-13518D6FE47D}">
      <dgm:prSet/>
      <dgm:spPr/>
      <dgm:t>
        <a:bodyPr/>
        <a:lstStyle/>
        <a:p>
          <a:endParaRPr lang="pt-BR"/>
        </a:p>
      </dgm:t>
    </dgm:pt>
    <dgm:pt modelId="{61D4AB13-A278-45F2-816E-186C33EE4AA1}">
      <dgm:prSet phldrT="[Texto]" custT="1"/>
      <dgm:spPr/>
      <dgm:t>
        <a:bodyPr/>
        <a:lstStyle/>
        <a:p>
          <a:endParaRPr lang="pt-BR" sz="1500" dirty="0"/>
        </a:p>
      </dgm:t>
    </dgm:pt>
    <dgm:pt modelId="{69ED1ADF-1A4A-4E8D-932E-C4307D8310DC}" type="parTrans" cxnId="{E4348D0A-B431-42DF-8AC6-7CC06481E581}">
      <dgm:prSet/>
      <dgm:spPr/>
      <dgm:t>
        <a:bodyPr/>
        <a:lstStyle/>
        <a:p>
          <a:endParaRPr lang="pt-BR"/>
        </a:p>
      </dgm:t>
    </dgm:pt>
    <dgm:pt modelId="{DDD62A1B-8059-4637-A099-DD09D361A9E6}" type="sibTrans" cxnId="{E4348D0A-B431-42DF-8AC6-7CC06481E581}">
      <dgm:prSet/>
      <dgm:spPr/>
      <dgm:t>
        <a:bodyPr/>
        <a:lstStyle/>
        <a:p>
          <a:endParaRPr lang="pt-BR"/>
        </a:p>
      </dgm:t>
    </dgm:pt>
    <dgm:pt modelId="{E422C473-18C1-491D-B98B-AFC049F93255}" type="pres">
      <dgm:prSet presAssocID="{699D8C35-5691-4E2E-9D97-8627F6D8AB8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DBBC505E-382A-4D04-9C4B-F86BC4A842EC}" type="pres">
      <dgm:prSet presAssocID="{D930891E-AC13-4B67-93EE-F9D1FE0720D3}" presName="linNode" presStyleCnt="0"/>
      <dgm:spPr/>
    </dgm:pt>
    <dgm:pt modelId="{85E13306-C7FF-4EE9-9F7A-2824C81B1F92}" type="pres">
      <dgm:prSet presAssocID="{D930891E-AC13-4B67-93EE-F9D1FE0720D3}" presName="parentText" presStyleLbl="node1" presStyleIdx="0" presStyleCnt="2" custScaleX="47423" custScaleY="47988" custLinFactNeighborX="330" custLinFactNeighborY="-1764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43257CD-2CE3-46D4-A4B6-17D9B943B098}" type="pres">
      <dgm:prSet presAssocID="{D930891E-AC13-4B67-93EE-F9D1FE0720D3}" presName="descendantText" presStyleLbl="alignAccFollowNode1" presStyleIdx="0" presStyleCnt="2" custScaleX="10960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FC78F53-216E-4A83-B3DD-D087FCFDCF90}" type="pres">
      <dgm:prSet presAssocID="{528094DD-9E49-45AE-83C1-C8DF011268DC}" presName="sp" presStyleCnt="0"/>
      <dgm:spPr/>
    </dgm:pt>
    <dgm:pt modelId="{1E376570-9D53-408C-8CDF-6A10A192D1E0}" type="pres">
      <dgm:prSet presAssocID="{13AA34D6-1632-4E49-88B5-D8A545199ADA}" presName="linNode" presStyleCnt="0"/>
      <dgm:spPr/>
    </dgm:pt>
    <dgm:pt modelId="{CE5DC3B5-508C-45B9-A9DF-A8A03374580A}" type="pres">
      <dgm:prSet presAssocID="{13AA34D6-1632-4E49-88B5-D8A545199ADA}" presName="parentText" presStyleLbl="node1" presStyleIdx="1" presStyleCnt="2" custScaleX="49003" custScaleY="36420" custLinFactNeighborY="-746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F601BF6-5D49-4543-8846-C5FE663FE46F}" type="pres">
      <dgm:prSet presAssocID="{13AA34D6-1632-4E49-88B5-D8A545199ADA}" presName="descendantText" presStyleLbl="alignAccFollowNode1" presStyleIdx="1" presStyleCnt="2" custScaleX="10461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D9482D1C-C449-426A-9B5F-E147A0230A38}" srcId="{13AA34D6-1632-4E49-88B5-D8A545199ADA}" destId="{2FAE1037-1BFE-4953-AA7A-680CEA76256D}" srcOrd="3" destOrd="0" parTransId="{E81DCE21-1A4C-41AB-B93D-AAE2518DEEFA}" sibTransId="{5894B54D-EF27-4C9B-B54A-ADEF59C3F468}"/>
    <dgm:cxn modelId="{478D37EE-6B46-48EC-9BFC-13518D6FE47D}" srcId="{13AA34D6-1632-4E49-88B5-D8A545199ADA}" destId="{6E2A9300-F475-4D80-82ED-C5248E9A795C}" srcOrd="0" destOrd="0" parTransId="{A5F5FB42-A47B-4344-B61E-28DCD74CCBB9}" sibTransId="{D74FB2C4-BAE9-4D9F-9390-9D26488688BE}"/>
    <dgm:cxn modelId="{B70077E0-D696-46C0-B9A5-9E03D4FE95AE}" srcId="{13AA34D6-1632-4E49-88B5-D8A545199ADA}" destId="{5423FCEE-4D50-43A5-906A-17C540EB041E}" srcOrd="4" destOrd="0" parTransId="{BD4CF727-002B-4129-AEDA-476D6213A46D}" sibTransId="{2645213A-A6DF-4D87-91DA-62727A8D9883}"/>
    <dgm:cxn modelId="{6F118654-CADF-4B3E-AF28-8A7DA8FED98C}" type="presOf" srcId="{5423FCEE-4D50-43A5-906A-17C540EB041E}" destId="{AF601BF6-5D49-4543-8846-C5FE663FE46F}" srcOrd="0" destOrd="4" presId="urn:microsoft.com/office/officeart/2005/8/layout/vList5"/>
    <dgm:cxn modelId="{978BE50E-BBCF-434E-80CD-9B75A99D5901}" srcId="{13AA34D6-1632-4E49-88B5-D8A545199ADA}" destId="{E9F42BEF-9F38-4D98-AA92-E96C1D999FF7}" srcOrd="2" destOrd="0" parTransId="{C7B17F1A-F62C-426F-9A91-4BBEB08F6E71}" sibTransId="{A35DE8A1-61D4-4BAF-82F5-6D891BECD9F1}"/>
    <dgm:cxn modelId="{90D079E7-3610-4E16-8A72-FDA6E2D944A2}" srcId="{699D8C35-5691-4E2E-9D97-8627F6D8AB82}" destId="{13AA34D6-1632-4E49-88B5-D8A545199ADA}" srcOrd="1" destOrd="0" parTransId="{1B692FD0-6411-4AB8-AD0A-BF4DCFE3D5EC}" sibTransId="{5309BDDC-259C-4091-A696-D935A7D63662}"/>
    <dgm:cxn modelId="{9053BCEE-D9AD-4EBD-9741-AD7CED89E2EC}" type="presOf" srcId="{13AA34D6-1632-4E49-88B5-D8A545199ADA}" destId="{CE5DC3B5-508C-45B9-A9DF-A8A03374580A}" srcOrd="0" destOrd="0" presId="urn:microsoft.com/office/officeart/2005/8/layout/vList5"/>
    <dgm:cxn modelId="{04591AF2-2712-4535-AB96-A37B1EB797EE}" srcId="{D930891E-AC13-4B67-93EE-F9D1FE0720D3}" destId="{3DE84608-DA8E-43EA-9673-92073A53F2F1}" srcOrd="0" destOrd="0" parTransId="{294F6A46-E3B6-426D-95D2-9DF82B4EA324}" sibTransId="{52D924E2-A634-4EC6-9E8D-3AE84A69B157}"/>
    <dgm:cxn modelId="{AC1ECF6F-9F81-4AB8-86BB-4FF55A72AE34}" type="presOf" srcId="{699D8C35-5691-4E2E-9D97-8627F6D8AB82}" destId="{E422C473-18C1-491D-B98B-AFC049F93255}" srcOrd="0" destOrd="0" presId="urn:microsoft.com/office/officeart/2005/8/layout/vList5"/>
    <dgm:cxn modelId="{61ED9944-BAA4-4C81-8A2A-FD8B63B96A8D}" type="presOf" srcId="{E9F42BEF-9F38-4D98-AA92-E96C1D999FF7}" destId="{AF601BF6-5D49-4543-8846-C5FE663FE46F}" srcOrd="0" destOrd="2" presId="urn:microsoft.com/office/officeart/2005/8/layout/vList5"/>
    <dgm:cxn modelId="{42721B00-0E57-4AA5-96D2-7A386D020A94}" type="presOf" srcId="{3DE84608-DA8E-43EA-9673-92073A53F2F1}" destId="{C43257CD-2CE3-46D4-A4B6-17D9B943B098}" srcOrd="0" destOrd="0" presId="urn:microsoft.com/office/officeart/2005/8/layout/vList5"/>
    <dgm:cxn modelId="{B4FCB787-2313-479C-AAC2-EFEA25ED57A9}" type="presOf" srcId="{6E2A9300-F475-4D80-82ED-C5248E9A795C}" destId="{AF601BF6-5D49-4543-8846-C5FE663FE46F}" srcOrd="0" destOrd="0" presId="urn:microsoft.com/office/officeart/2005/8/layout/vList5"/>
    <dgm:cxn modelId="{E4348D0A-B431-42DF-8AC6-7CC06481E581}" srcId="{13AA34D6-1632-4E49-88B5-D8A545199ADA}" destId="{61D4AB13-A278-45F2-816E-186C33EE4AA1}" srcOrd="1" destOrd="0" parTransId="{69ED1ADF-1A4A-4E8D-932E-C4307D8310DC}" sibTransId="{DDD62A1B-8059-4637-A099-DD09D361A9E6}"/>
    <dgm:cxn modelId="{29B5C2DC-6A4E-4E5E-91AD-7E25127F31C1}" type="presOf" srcId="{61D4AB13-A278-45F2-816E-186C33EE4AA1}" destId="{AF601BF6-5D49-4543-8846-C5FE663FE46F}" srcOrd="0" destOrd="1" presId="urn:microsoft.com/office/officeart/2005/8/layout/vList5"/>
    <dgm:cxn modelId="{D550B3D3-E3F6-4C56-BA75-03DF492F509D}" type="presOf" srcId="{D930891E-AC13-4B67-93EE-F9D1FE0720D3}" destId="{85E13306-C7FF-4EE9-9F7A-2824C81B1F92}" srcOrd="0" destOrd="0" presId="urn:microsoft.com/office/officeart/2005/8/layout/vList5"/>
    <dgm:cxn modelId="{E74996C6-4A0A-4C25-B40D-061D884B6F6D}" srcId="{699D8C35-5691-4E2E-9D97-8627F6D8AB82}" destId="{D930891E-AC13-4B67-93EE-F9D1FE0720D3}" srcOrd="0" destOrd="0" parTransId="{3CB5B7EB-603E-44C5-A732-B52DF3F3343E}" sibTransId="{528094DD-9E49-45AE-83C1-C8DF011268DC}"/>
    <dgm:cxn modelId="{13EF0F48-3042-453C-B1B7-8457491A1023}" type="presOf" srcId="{2FAE1037-1BFE-4953-AA7A-680CEA76256D}" destId="{AF601BF6-5D49-4543-8846-C5FE663FE46F}" srcOrd="0" destOrd="3" presId="urn:microsoft.com/office/officeart/2005/8/layout/vList5"/>
    <dgm:cxn modelId="{F1C83135-B841-4DA8-92B4-18C6F9DE11E1}" type="presParOf" srcId="{E422C473-18C1-491D-B98B-AFC049F93255}" destId="{DBBC505E-382A-4D04-9C4B-F86BC4A842EC}" srcOrd="0" destOrd="0" presId="urn:microsoft.com/office/officeart/2005/8/layout/vList5"/>
    <dgm:cxn modelId="{7087E2F1-FF5A-4B31-AEF8-909A3C78E48F}" type="presParOf" srcId="{DBBC505E-382A-4D04-9C4B-F86BC4A842EC}" destId="{85E13306-C7FF-4EE9-9F7A-2824C81B1F92}" srcOrd="0" destOrd="0" presId="urn:microsoft.com/office/officeart/2005/8/layout/vList5"/>
    <dgm:cxn modelId="{93044A14-CC30-496B-A519-F2F4882E3EDB}" type="presParOf" srcId="{DBBC505E-382A-4D04-9C4B-F86BC4A842EC}" destId="{C43257CD-2CE3-46D4-A4B6-17D9B943B098}" srcOrd="1" destOrd="0" presId="urn:microsoft.com/office/officeart/2005/8/layout/vList5"/>
    <dgm:cxn modelId="{CFD75565-C4A3-4A90-BC1F-309B3BC2FB77}" type="presParOf" srcId="{E422C473-18C1-491D-B98B-AFC049F93255}" destId="{8FC78F53-216E-4A83-B3DD-D087FCFDCF90}" srcOrd="1" destOrd="0" presId="urn:microsoft.com/office/officeart/2005/8/layout/vList5"/>
    <dgm:cxn modelId="{54DEEBB2-D487-40A5-8220-CBF0DBA89EE4}" type="presParOf" srcId="{E422C473-18C1-491D-B98B-AFC049F93255}" destId="{1E376570-9D53-408C-8CDF-6A10A192D1E0}" srcOrd="2" destOrd="0" presId="urn:microsoft.com/office/officeart/2005/8/layout/vList5"/>
    <dgm:cxn modelId="{B757DAAD-AC1C-44B6-B096-A6283A34EC4D}" type="presParOf" srcId="{1E376570-9D53-408C-8CDF-6A10A192D1E0}" destId="{CE5DC3B5-508C-45B9-A9DF-A8A03374580A}" srcOrd="0" destOrd="0" presId="urn:microsoft.com/office/officeart/2005/8/layout/vList5"/>
    <dgm:cxn modelId="{3D188F51-D83E-45BE-8598-1ACF02B131C3}" type="presParOf" srcId="{1E376570-9D53-408C-8CDF-6A10A192D1E0}" destId="{AF601BF6-5D49-4543-8846-C5FE663FE46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43257CD-2CE3-46D4-A4B6-17D9B943B098}">
      <dsp:nvSpPr>
        <dsp:cNvPr id="0" name=""/>
        <dsp:cNvSpPr/>
      </dsp:nvSpPr>
      <dsp:spPr>
        <a:xfrm rot="5400000">
          <a:off x="3197268" y="-1519287"/>
          <a:ext cx="1968500" cy="50110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000" kern="1200" dirty="0" smtClean="0"/>
            <a:t>A sistemática definida pelo laboratório para subcontratação de ensaios permite que ensaios fora de seu escopo de atuação seja subcontratado .</a:t>
          </a:r>
          <a:endParaRPr lang="pt-BR" sz="2000" kern="1200" dirty="0"/>
        </a:p>
      </dsp:txBody>
      <dsp:txXfrm rot="5400000">
        <a:off x="3197268" y="-1519287"/>
        <a:ext cx="1968500" cy="5011044"/>
      </dsp:txXfrm>
    </dsp:sp>
    <dsp:sp modelId="{85E13306-C7FF-4EE9-9F7A-2824C81B1F92}">
      <dsp:nvSpPr>
        <dsp:cNvPr id="0" name=""/>
        <dsp:cNvSpPr/>
      </dsp:nvSpPr>
      <dsp:spPr>
        <a:xfrm>
          <a:off x="471528" y="352426"/>
          <a:ext cx="1219555" cy="1180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600" kern="1200" dirty="0" smtClean="0"/>
            <a:t>4.5.1</a:t>
          </a:r>
          <a:endParaRPr lang="pt-BR" sz="2600" kern="1200" dirty="0"/>
        </a:p>
      </dsp:txBody>
      <dsp:txXfrm>
        <a:off x="471528" y="352426"/>
        <a:ext cx="1219555" cy="1180804"/>
      </dsp:txXfrm>
    </dsp:sp>
    <dsp:sp modelId="{AF601BF6-5D49-4543-8846-C5FE663FE46F}">
      <dsp:nvSpPr>
        <dsp:cNvPr id="0" name=""/>
        <dsp:cNvSpPr/>
      </dsp:nvSpPr>
      <dsp:spPr>
        <a:xfrm rot="5400000">
          <a:off x="3123787" y="686356"/>
          <a:ext cx="1968500" cy="478281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t-BR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t-BR" sz="15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000" i="1" kern="1200" dirty="0" smtClean="0">
              <a:solidFill>
                <a:srgbClr val="FF0000"/>
              </a:solidFill>
            </a:rPr>
            <a:t>O laboratório não mantém um cadastro de subcontratados </a:t>
          </a:r>
          <a:r>
            <a:rPr lang="pt-BR" sz="2000" i="1" kern="1200" dirty="0" smtClean="0"/>
            <a:t>– </a:t>
          </a:r>
          <a:r>
            <a:rPr lang="pt-BR" sz="2000" kern="1200" dirty="0" smtClean="0"/>
            <a:t>(para </a:t>
          </a:r>
          <a:r>
            <a:rPr lang="pt-BR" sz="2000" kern="1200" dirty="0" err="1" smtClean="0"/>
            <a:t>labs</a:t>
          </a:r>
          <a:r>
            <a:rPr lang="pt-BR" sz="2000" kern="1200" dirty="0" smtClean="0"/>
            <a:t> que nunca realizaram subcontratação, mas preveem a subcontratação);</a:t>
          </a:r>
          <a:endParaRPr lang="pt-BR" sz="15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t-BR" sz="2000" kern="1200" dirty="0" smtClean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t-BR" sz="1500" kern="1200" dirty="0"/>
        </a:p>
      </dsp:txBody>
      <dsp:txXfrm rot="5400000">
        <a:off x="3123787" y="686356"/>
        <a:ext cx="1968500" cy="4782818"/>
      </dsp:txXfrm>
    </dsp:sp>
    <dsp:sp modelId="{CE5DC3B5-508C-45B9-A9DF-A8A03374580A}">
      <dsp:nvSpPr>
        <dsp:cNvPr id="0" name=""/>
        <dsp:cNvSpPr/>
      </dsp:nvSpPr>
      <dsp:spPr>
        <a:xfrm>
          <a:off x="456441" y="2611329"/>
          <a:ext cx="1260187" cy="8961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600" kern="1200" dirty="0" smtClean="0"/>
            <a:t>4.5.4</a:t>
          </a:r>
          <a:endParaRPr lang="pt-BR" sz="2600" kern="1200" dirty="0"/>
        </a:p>
      </dsp:txBody>
      <dsp:txXfrm>
        <a:off x="456441" y="2611329"/>
        <a:ext cx="1260187" cy="8961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1DC756-FC4A-45D6-BD2B-6A0458A822AB}" type="datetimeFigureOut">
              <a:rPr lang="pt-BR" smtClean="0"/>
              <a:t>12/11/2015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4E0C4D-E2C0-42F8-8DDD-970D5453AEF9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4"/>
          <p:cNvCxnSpPr>
            <a:cxnSpLocks noChangeShapeType="1"/>
          </p:cNvCxnSpPr>
          <p:nvPr userDrawn="1"/>
        </p:nvCxnSpPr>
        <p:spPr bwMode="auto">
          <a:xfrm>
            <a:off x="0" y="1196975"/>
            <a:ext cx="9144000" cy="0"/>
          </a:xfrm>
          <a:prstGeom prst="line">
            <a:avLst/>
          </a:prstGeom>
          <a:noFill/>
          <a:ln w="28575" algn="ctr">
            <a:solidFill>
              <a:srgbClr val="00206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pic>
        <p:nvPicPr>
          <p:cNvPr id="2050" name="Picture 2" descr="\\Rcontrol01s\pub_dicap\Cursos e Eventos\Cursos\Cursos 2014\11º Workshop com avaliadores em acreditação de laboratórios\identidadewal2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-161136"/>
            <a:ext cx="2781300" cy="164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99683698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, conteúd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4"/>
          <p:cNvCxnSpPr>
            <a:cxnSpLocks noChangeShapeType="1"/>
          </p:cNvCxnSpPr>
          <p:nvPr userDrawn="1"/>
        </p:nvCxnSpPr>
        <p:spPr bwMode="auto">
          <a:xfrm>
            <a:off x="0" y="1196975"/>
            <a:ext cx="9144000" cy="0"/>
          </a:xfrm>
          <a:prstGeom prst="line">
            <a:avLst/>
          </a:prstGeom>
          <a:noFill/>
          <a:ln w="28575" algn="ctr">
            <a:solidFill>
              <a:srgbClr val="002060"/>
            </a:solidFill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xmlns="" val="3960749745"/>
      </p:ext>
    </p:extLst>
  </p:cSld>
  <p:clrMapOvr>
    <a:masterClrMapping/>
  </p:clrMapOvr>
  <p:transition spd="med">
    <p:pull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59223705"/>
      </p:ext>
    </p:extLst>
  </p:cSld>
  <p:clrMapOvr>
    <a:masterClrMapping/>
  </p:clrMapOvr>
  <p:transition spd="med">
    <p:pull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009587002"/>
      </p:ext>
    </p:extLst>
  </p:cSld>
  <p:clrMapOvr>
    <a:masterClrMapping/>
  </p:clrMapOvr>
  <p:transition spd="med">
    <p:pull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374971422"/>
      </p:ext>
    </p:extLst>
  </p:cSld>
  <p:clrMapOvr>
    <a:masterClrMapping/>
  </p:clrMapOvr>
  <p:transition spd="med">
    <p:pull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es-CO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s-CO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s-CO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9C1630E6-7DAE-40F1-A820-EC7DA61829D0}" type="slidenum">
              <a:rPr lang="es-CO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23109287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E0326-C53D-4C55-ADD7-1B1A432E10A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E0326-C53D-4C55-ADD7-1B1A432E10A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E0326-C53D-4C55-ADD7-1B1A432E10A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E0326-C53D-4C55-ADD7-1B1A432E10A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E0326-C53D-4C55-ADD7-1B1A432E10A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E0326-C53D-4C55-ADD7-1B1A432E10A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E0326-C53D-4C55-ADD7-1B1A432E10A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E0326-C53D-4C55-ADD7-1B1A432E10A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E0326-C53D-4C55-ADD7-1B1A432E10A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E0326-C53D-4C55-ADD7-1B1A432E10A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E0326-C53D-4C55-ADD7-1B1A432E10A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microsoft.com/office/2007/relationships/hdphoto" Target="../media/hdphoto1.wdp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2" descr="desenho_campus_inmetro.png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6038"/>
            <a:ext cx="9144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0" descr="Marca_Acreditacao_cor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786314" y="500042"/>
            <a:ext cx="361157" cy="36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6" name="Conector reto 4"/>
          <p:cNvCxnSpPr>
            <a:cxnSpLocks noChangeShapeType="1"/>
          </p:cNvCxnSpPr>
          <p:nvPr userDrawn="1"/>
        </p:nvCxnSpPr>
        <p:spPr bwMode="auto">
          <a:xfrm>
            <a:off x="0" y="1196975"/>
            <a:ext cx="9144000" cy="0"/>
          </a:xfrm>
          <a:prstGeom prst="line">
            <a:avLst/>
          </a:prstGeom>
          <a:noFill/>
          <a:ln w="28575" algn="ctr">
            <a:solidFill>
              <a:srgbClr val="00206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pic>
        <p:nvPicPr>
          <p:cNvPr id="8" name="Picture 1" descr="ASSINATURA-NOVA-INMETRO.png"/>
          <p:cNvPicPr>
            <a:picLocks noChangeAspect="1"/>
          </p:cNvPicPr>
          <p:nvPr userDrawn="1"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357818" y="428604"/>
            <a:ext cx="3436938" cy="53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\\Rcontrol01s\pub_dicap\Cursos e Eventos\Cursos\Cursos 2014\11º Workshop com avaliadores em acreditação de laboratórios\identidadewal2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-161136"/>
            <a:ext cx="2781300" cy="164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 userDrawn="1"/>
        </p:nvSpPr>
        <p:spPr>
          <a:xfrm>
            <a:off x="1331640" y="827420"/>
            <a:ext cx="18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0" dirty="0" smtClean="0">
                <a:solidFill>
                  <a:schemeClr val="bg1"/>
                </a:solidFill>
                <a:latin typeface="+mj-lt"/>
              </a:rPr>
              <a:t>10 a 12/11/15</a:t>
            </a:r>
            <a:endParaRPr lang="pt-BR" sz="1600" b="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515024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ransition spd="med">
    <p:pull dir="ld"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99FFCC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99FF"/>
        </a:buClr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FFCC"/>
        </a:buClr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 smtClean="0"/>
              <a:t>Clique para </a:t>
            </a:r>
            <a:r>
              <a:rPr lang="pt-BR" dirty="0" err="1" smtClean="0"/>
              <a:t>editdelfç~lfjgsld</a:t>
            </a:r>
            <a:r>
              <a:rPr lang="pt-BR" dirty="0" smtClean="0"/>
              <a:t>;</a:t>
            </a:r>
            <a:r>
              <a:rPr lang="pt-BR" dirty="0" err="1" smtClean="0"/>
              <a:t>fjsdfar</a:t>
            </a:r>
            <a:r>
              <a:rPr lang="pt-BR" dirty="0" smtClean="0"/>
              <a:t> o estilo do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err="1" smtClean="0"/>
              <a:t>fokçgbjdfgçdlfg</a:t>
            </a:r>
            <a:endParaRPr lang="pt-BR" dirty="0" smtClean="0"/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E0326-C53D-4C55-ADD7-1B1A432E10A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mailto:lfmarcon@inmetro.gov.br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ctrTitle" idx="4294967295"/>
          </p:nvPr>
        </p:nvSpPr>
        <p:spPr>
          <a:xfrm>
            <a:off x="688032" y="2130425"/>
            <a:ext cx="7772400" cy="1874639"/>
          </a:xfrm>
          <a:prstGeom prst="rect">
            <a:avLst/>
          </a:prstGeom>
        </p:spPr>
        <p:txBody>
          <a:bodyPr/>
          <a:lstStyle/>
          <a:p>
            <a:r>
              <a:rPr lang="pt-BR" sz="3600" b="1" dirty="0" smtClean="0">
                <a:latin typeface="Calibri" pitchFamily="34" charset="0"/>
              </a:rPr>
              <a:t>NIE CGCRE 009 e NIT DICLA 031 (dúvidas dos avaliadores identificadas em pesquisa)</a:t>
            </a:r>
            <a:endParaRPr lang="pt-BR" sz="3600" dirty="0" smtClean="0">
              <a:latin typeface="Calibri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4294967295"/>
          </p:nvPr>
        </p:nvSpPr>
        <p:spPr>
          <a:xfrm>
            <a:off x="1331640" y="4869160"/>
            <a:ext cx="6400800" cy="17526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dirty="0" smtClean="0">
                <a:solidFill>
                  <a:schemeClr val="bg1"/>
                </a:solidFill>
                <a:latin typeface="Calibri" pitchFamily="34" charset="0"/>
              </a:rPr>
              <a:t>Luis Francisco </a:t>
            </a:r>
            <a:r>
              <a:rPr lang="pt-BR" dirty="0" err="1" smtClean="0">
                <a:solidFill>
                  <a:schemeClr val="bg1"/>
                </a:solidFill>
                <a:latin typeface="Calibri" pitchFamily="34" charset="0"/>
              </a:rPr>
              <a:t>Marcon</a:t>
            </a:r>
            <a:r>
              <a:rPr lang="pt-BR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pt-BR" dirty="0" smtClean="0">
                <a:solidFill>
                  <a:schemeClr val="bg1"/>
                </a:solidFill>
                <a:latin typeface="Calibri" pitchFamily="34" charset="0"/>
              </a:rPr>
              <a:t>Ribeiro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sz="2800" dirty="0" smtClean="0">
                <a:solidFill>
                  <a:schemeClr val="bg1"/>
                </a:solidFill>
                <a:latin typeface="Calibri" pitchFamily="34" charset="0"/>
              </a:rPr>
              <a:t>Gestor de </a:t>
            </a:r>
            <a:r>
              <a:rPr lang="pt-BR" sz="2800" dirty="0" err="1" smtClean="0">
                <a:solidFill>
                  <a:schemeClr val="bg1"/>
                </a:solidFill>
                <a:latin typeface="Calibri" pitchFamily="34" charset="0"/>
              </a:rPr>
              <a:t>Acreditação</a:t>
            </a:r>
            <a:endParaRPr lang="pt-BR" sz="2800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sz="2800" dirty="0" err="1" smtClean="0">
                <a:solidFill>
                  <a:schemeClr val="bg1"/>
                </a:solidFill>
                <a:latin typeface="Calibri" pitchFamily="34" charset="0"/>
              </a:rPr>
              <a:t>Cgcre</a:t>
            </a:r>
            <a:r>
              <a:rPr lang="pt-BR" sz="2800" dirty="0" smtClean="0">
                <a:solidFill>
                  <a:schemeClr val="bg1"/>
                </a:solidFill>
                <a:latin typeface="Calibri" pitchFamily="34" charset="0"/>
              </a:rPr>
              <a:t>/</a:t>
            </a:r>
            <a:r>
              <a:rPr lang="pt-BR" sz="2800" dirty="0" err="1" smtClean="0">
                <a:solidFill>
                  <a:schemeClr val="bg1"/>
                </a:solidFill>
                <a:latin typeface="Calibri" pitchFamily="34" charset="0"/>
              </a:rPr>
              <a:t>Dicla</a:t>
            </a:r>
            <a:r>
              <a:rPr lang="pt-BR" sz="2800" dirty="0" smtClean="0">
                <a:solidFill>
                  <a:schemeClr val="bg1"/>
                </a:solidFill>
                <a:latin typeface="Calibri" pitchFamily="34" charset="0"/>
              </a:rPr>
              <a:t>/</a:t>
            </a:r>
            <a:r>
              <a:rPr lang="pt-BR" sz="2800" dirty="0" err="1" smtClean="0">
                <a:solidFill>
                  <a:schemeClr val="bg1"/>
                </a:solidFill>
                <a:latin typeface="Calibri" pitchFamily="34" charset="0"/>
              </a:rPr>
              <a:t>Nualc</a:t>
            </a:r>
            <a:endParaRPr lang="pt-BR" sz="280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467544" y="2781300"/>
            <a:ext cx="8229600" cy="3344863"/>
          </a:xfrm>
          <a:prstGeom prst="rect">
            <a:avLst/>
          </a:prstGeom>
        </p:spPr>
        <p:txBody>
          <a:bodyPr rtlCol="0">
            <a:normAutofit fontScale="70000" lnSpcReduction="20000"/>
          </a:bodyPr>
          <a:lstStyle/>
          <a:p>
            <a:pPr fontAlgn="auto">
              <a:spcAft>
                <a:spcPts val="0"/>
              </a:spcAft>
              <a:buClr>
                <a:schemeClr val="bg1"/>
              </a:buClr>
              <a:buFont typeface="Arial" pitchFamily="34" charset="0"/>
              <a:buChar char="•"/>
              <a:defRPr/>
            </a:pPr>
            <a:r>
              <a:rPr lang="pt-BR" b="1" dirty="0" smtClean="0">
                <a:solidFill>
                  <a:schemeClr val="bg1"/>
                </a:solidFill>
                <a:latin typeface="Calibri" pitchFamily="34" charset="0"/>
              </a:rPr>
              <a:t>Entrevista</a:t>
            </a:r>
            <a:r>
              <a:rPr lang="pt-BR" dirty="0" smtClean="0">
                <a:solidFill>
                  <a:schemeClr val="bg1"/>
                </a:solidFill>
                <a:latin typeface="Calibri" pitchFamily="34" charset="0"/>
              </a:rPr>
              <a:t> por e-mail, via </a:t>
            </a:r>
            <a:r>
              <a:rPr lang="pt-BR" dirty="0" err="1" smtClean="0">
                <a:solidFill>
                  <a:schemeClr val="bg1"/>
                </a:solidFill>
                <a:latin typeface="Calibri" pitchFamily="34" charset="0"/>
              </a:rPr>
              <a:t>Questmanager</a:t>
            </a:r>
            <a:r>
              <a:rPr lang="pt-BR" dirty="0" smtClean="0">
                <a:solidFill>
                  <a:schemeClr val="bg1"/>
                </a:solidFill>
                <a:latin typeface="Calibri" pitchFamily="34" charset="0"/>
              </a:rPr>
              <a:t>, no período de 01/06 a 06/07/2015, direcionada a todos os avaliadores da Dicla.</a:t>
            </a:r>
          </a:p>
          <a:p>
            <a:pPr fontAlgn="auto">
              <a:spcAft>
                <a:spcPts val="0"/>
              </a:spcAft>
              <a:buClr>
                <a:schemeClr val="bg1"/>
              </a:buClr>
              <a:buFont typeface="Arial" pitchFamily="34" charset="0"/>
              <a:buChar char="•"/>
              <a:defRPr/>
            </a:pPr>
            <a:r>
              <a:rPr lang="pt-BR" b="1" dirty="0" smtClean="0">
                <a:solidFill>
                  <a:schemeClr val="bg1"/>
                </a:solidFill>
                <a:latin typeface="Calibri" pitchFamily="34" charset="0"/>
              </a:rPr>
              <a:t>Objetivo</a:t>
            </a:r>
            <a:r>
              <a:rPr lang="pt-BR" dirty="0" smtClean="0">
                <a:solidFill>
                  <a:schemeClr val="bg1"/>
                </a:solidFill>
                <a:latin typeface="Calibri" pitchFamily="34" charset="0"/>
              </a:rPr>
              <a:t>: Identificar os temas de interesse dos avaliadores para abordagem em atividades paralelas ao próximo Workshop de Avaliadores.</a:t>
            </a:r>
          </a:p>
          <a:p>
            <a:pPr fontAlgn="auto">
              <a:spcAft>
                <a:spcPts val="0"/>
              </a:spcAft>
              <a:buClr>
                <a:schemeClr val="bg1"/>
              </a:buClr>
              <a:buFont typeface="Arial" pitchFamily="34" charset="0"/>
              <a:buChar char="•"/>
              <a:defRPr/>
            </a:pPr>
            <a:r>
              <a:rPr lang="pt-BR" dirty="0" smtClean="0">
                <a:solidFill>
                  <a:schemeClr val="bg1"/>
                </a:solidFill>
                <a:latin typeface="Calibri" pitchFamily="34" charset="0"/>
              </a:rPr>
              <a:t> </a:t>
            </a:r>
            <a:r>
              <a:rPr lang="pt-BR" b="1" dirty="0" smtClean="0">
                <a:solidFill>
                  <a:schemeClr val="bg1"/>
                </a:solidFill>
                <a:latin typeface="Calibri" pitchFamily="34" charset="0"/>
              </a:rPr>
              <a:t>Relatório</a:t>
            </a:r>
            <a:r>
              <a:rPr lang="pt-BR" dirty="0" smtClean="0">
                <a:solidFill>
                  <a:schemeClr val="bg1"/>
                </a:solidFill>
                <a:latin typeface="Calibri" pitchFamily="34" charset="0"/>
              </a:rPr>
              <a:t>: “</a:t>
            </a:r>
            <a:r>
              <a:rPr lang="pt-BR" i="1" dirty="0" smtClean="0">
                <a:solidFill>
                  <a:schemeClr val="bg1"/>
                </a:solidFill>
                <a:latin typeface="Calibri" pitchFamily="34" charset="0"/>
              </a:rPr>
              <a:t>Identificação </a:t>
            </a:r>
            <a:r>
              <a:rPr lang="pt-BR" i="1" dirty="0" smtClean="0">
                <a:solidFill>
                  <a:schemeClr val="bg1"/>
                </a:solidFill>
                <a:latin typeface="Calibri" pitchFamily="34" charset="0"/>
              </a:rPr>
              <a:t>de temas para workshops paralelos ao workshop de avaliadores da </a:t>
            </a:r>
            <a:r>
              <a:rPr lang="pt-BR" i="1" dirty="0" err="1" smtClean="0">
                <a:solidFill>
                  <a:schemeClr val="bg1"/>
                </a:solidFill>
                <a:latin typeface="Calibri" pitchFamily="34" charset="0"/>
              </a:rPr>
              <a:t>Dicla</a:t>
            </a:r>
            <a:r>
              <a:rPr lang="pt-BR" i="1" dirty="0" smtClean="0">
                <a:solidFill>
                  <a:schemeClr val="bg1"/>
                </a:solidFill>
                <a:latin typeface="Calibri" pitchFamily="34" charset="0"/>
              </a:rPr>
              <a:t> – 2015</a:t>
            </a:r>
            <a:r>
              <a:rPr lang="pt-BR" dirty="0" smtClean="0">
                <a:solidFill>
                  <a:schemeClr val="bg1"/>
                </a:solidFill>
                <a:latin typeface="Calibri" pitchFamily="34" charset="0"/>
              </a:rPr>
              <a:t>”. Sugestões de temas gerais e específicos.</a:t>
            </a:r>
          </a:p>
          <a:p>
            <a:pPr fontAlgn="auto">
              <a:spcAft>
                <a:spcPts val="0"/>
              </a:spcAft>
              <a:buClr>
                <a:schemeClr val="bg1"/>
              </a:buClr>
              <a:buFont typeface="Arial" pitchFamily="34" charset="0"/>
              <a:buChar char="•"/>
              <a:defRPr/>
            </a:pPr>
            <a:r>
              <a:rPr lang="pt-BR" b="1" dirty="0" smtClean="0">
                <a:solidFill>
                  <a:srgbClr val="FF0000"/>
                </a:solidFill>
                <a:latin typeface="Calibri" pitchFamily="34" charset="0"/>
              </a:rPr>
              <a:t>Esta apresentação</a:t>
            </a:r>
            <a:r>
              <a:rPr lang="pt-BR" dirty="0" smtClean="0">
                <a:solidFill>
                  <a:schemeClr val="bg1"/>
                </a:solidFill>
                <a:latin typeface="Calibri" pitchFamily="34" charset="0"/>
              </a:rPr>
              <a:t>: abordagem de assuntos identificados na Pesquisa com alguma relação às normas </a:t>
            </a:r>
            <a:r>
              <a:rPr lang="pt-BR" b="1" dirty="0" err="1" smtClean="0">
                <a:solidFill>
                  <a:schemeClr val="bg1"/>
                </a:solidFill>
                <a:latin typeface="Calibri" pitchFamily="34" charset="0"/>
              </a:rPr>
              <a:t>NIE-Cgcre</a:t>
            </a:r>
            <a:r>
              <a:rPr lang="pt-BR" b="1" dirty="0" smtClean="0">
                <a:solidFill>
                  <a:schemeClr val="bg1"/>
                </a:solidFill>
                <a:latin typeface="Calibri" pitchFamily="34" charset="0"/>
              </a:rPr>
              <a:t>-009 e </a:t>
            </a:r>
            <a:r>
              <a:rPr lang="pt-BR" b="1" dirty="0" err="1" smtClean="0">
                <a:solidFill>
                  <a:schemeClr val="bg1"/>
                </a:solidFill>
                <a:latin typeface="Calibri" pitchFamily="34" charset="0"/>
              </a:rPr>
              <a:t>NIT-Dicla</a:t>
            </a:r>
            <a:r>
              <a:rPr lang="pt-BR" b="1" dirty="0" smtClean="0">
                <a:solidFill>
                  <a:schemeClr val="bg1"/>
                </a:solidFill>
                <a:latin typeface="Calibri" pitchFamily="34" charset="0"/>
              </a:rPr>
              <a:t>-031</a:t>
            </a:r>
            <a:r>
              <a:rPr lang="pt-BR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 fontAlgn="auto">
              <a:spcAft>
                <a:spcPts val="0"/>
              </a:spcAft>
              <a:buClr>
                <a:schemeClr val="bg1"/>
              </a:buClr>
              <a:buFont typeface="Arial" pitchFamily="34" charset="0"/>
              <a:buChar char="•"/>
              <a:defRPr/>
            </a:pPr>
            <a:endParaRPr lang="pt-BR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074" name="Título 1"/>
          <p:cNvSpPr>
            <a:spLocks noGrp="1"/>
          </p:cNvSpPr>
          <p:nvPr>
            <p:ph type="title" idx="4294967295"/>
          </p:nvPr>
        </p:nvSpPr>
        <p:spPr>
          <a:xfrm>
            <a:off x="467544" y="1484313"/>
            <a:ext cx="8229600" cy="1152525"/>
          </a:xfrm>
          <a:prstGeom prst="rect">
            <a:avLst/>
          </a:prstGeom>
        </p:spPr>
        <p:txBody>
          <a:bodyPr/>
          <a:lstStyle/>
          <a:p>
            <a:r>
              <a:rPr lang="pt-BR" sz="3200" b="1" dirty="0" smtClean="0">
                <a:solidFill>
                  <a:schemeClr val="bg1"/>
                </a:solidFill>
                <a:latin typeface="Calibri" pitchFamily="34" charset="0"/>
              </a:rPr>
              <a:t>Pesquisa realizada</a:t>
            </a:r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395536" y="2205038"/>
            <a:ext cx="8229600" cy="27361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t-BR" sz="2800" b="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“</a:t>
            </a:r>
            <a:r>
              <a:rPr lang="pt-BR" sz="2800" b="0" i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Acho muito importante abordar a </a:t>
            </a:r>
            <a:r>
              <a:rPr lang="pt-BR" sz="2800" b="0" i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NIE-Cgcre</a:t>
            </a:r>
            <a:r>
              <a:rPr lang="pt-BR" sz="2800" b="0" i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-009, na questão da utilização do acrônimo </a:t>
            </a:r>
            <a:r>
              <a:rPr lang="pt-BR" sz="2800" b="0" i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Cgcre</a:t>
            </a:r>
            <a:r>
              <a:rPr lang="pt-BR" sz="2800" b="0" i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/Inmetro, no uso da palavra Inmetro, e nos documentos que os </a:t>
            </a:r>
            <a:r>
              <a:rPr lang="pt-BR" sz="2800" b="0" i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OAC’s</a:t>
            </a:r>
            <a:r>
              <a:rPr lang="pt-BR" sz="2800" b="0" i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podem utilizar o símbolo da </a:t>
            </a:r>
            <a:r>
              <a:rPr lang="pt-BR" sz="2800" b="0" i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Acreditação</a:t>
            </a:r>
            <a:r>
              <a:rPr lang="pt-BR" sz="2800" b="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”.</a:t>
            </a:r>
            <a:br>
              <a:rPr lang="pt-BR" sz="2800" b="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r>
              <a:rPr lang="pt-BR" sz="2800" b="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pt-BR" sz="2800" b="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r>
              <a:rPr lang="pt-BR" sz="2800" b="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“</a:t>
            </a:r>
            <a:r>
              <a:rPr lang="pt-BR" sz="2800" b="0" i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Uso da logo marca de </a:t>
            </a:r>
            <a:r>
              <a:rPr lang="pt-BR" sz="2800" b="0" i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acreditação</a:t>
            </a:r>
            <a:r>
              <a:rPr lang="pt-BR" sz="2800" b="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”.</a:t>
            </a:r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549275"/>
            <a:ext cx="8229600" cy="3240088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sz="2400" b="1" dirty="0" err="1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NIE-Cgcre</a:t>
            </a:r>
            <a:r>
              <a:rPr lang="pt-BR" sz="24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-009 Rev.17 (Out/2015)</a:t>
            </a:r>
            <a:endParaRPr lang="pt-BR" sz="2400" dirty="0" smtClean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 DEFINIÇÕES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sz="2400" b="1" dirty="0" smtClean="0"/>
              <a:t>8.1 Marca da </a:t>
            </a:r>
            <a:r>
              <a:rPr lang="pt-BR" sz="2400" b="1" dirty="0" err="1" smtClean="0"/>
              <a:t>Acreditação</a:t>
            </a:r>
            <a:endParaRPr lang="pt-BR" sz="2400" b="1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sz="2400" dirty="0" smtClean="0"/>
              <a:t>Marca usada pela </a:t>
            </a:r>
            <a:r>
              <a:rPr lang="pt-BR" sz="2400" dirty="0" err="1" smtClean="0"/>
              <a:t>Cgcre</a:t>
            </a:r>
            <a:r>
              <a:rPr lang="pt-BR" sz="2400" dirty="0" smtClean="0"/>
              <a:t> para ser identificada.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sz="2400" b="1" dirty="0" smtClean="0"/>
              <a:t>8.2 Símbolo de </a:t>
            </a:r>
            <a:r>
              <a:rPr lang="pt-BR" sz="2400" b="1" dirty="0" err="1" smtClean="0"/>
              <a:t>Acreditação</a:t>
            </a:r>
            <a:endParaRPr lang="pt-BR" sz="2400" b="1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sz="2400" dirty="0" smtClean="0"/>
              <a:t>Símbolo emitido pela Cgcre e autorizado para utilização pelo OAC, de maneira a indicar sua condição de acreditado.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ANEXO – MARCA DA CGCRE E SÍMBOLO DA ACREDITAÇÃO</a:t>
            </a:r>
          </a:p>
        </p:txBody>
      </p:sp>
      <p:sp>
        <p:nvSpPr>
          <p:cNvPr id="5123" name="Título 3"/>
          <p:cNvSpPr>
            <a:spLocks noGrp="1"/>
          </p:cNvSpPr>
          <p:nvPr>
            <p:ph type="title"/>
          </p:nvPr>
        </p:nvSpPr>
        <p:spPr>
          <a:xfrm>
            <a:off x="457200" y="6237288"/>
            <a:ext cx="8229600" cy="620712"/>
          </a:xfrm>
        </p:spPr>
        <p:txBody>
          <a:bodyPr/>
          <a:lstStyle/>
          <a:p>
            <a:r>
              <a:rPr lang="pt-BR" sz="1600" dirty="0" smtClean="0">
                <a:solidFill>
                  <a:schemeClr val="bg1">
                    <a:lumMod val="50000"/>
                  </a:schemeClr>
                </a:solidFill>
              </a:rPr>
              <a:t>Acrônimo Cgcre/Inmetro; Inmetro; uso do símbolo de </a:t>
            </a:r>
            <a:r>
              <a:rPr lang="pt-BR" sz="1600" dirty="0" err="1" smtClean="0">
                <a:solidFill>
                  <a:schemeClr val="bg1">
                    <a:lumMod val="50000"/>
                  </a:schemeClr>
                </a:solidFill>
              </a:rPr>
              <a:t>acreditação</a:t>
            </a:r>
            <a:r>
              <a:rPr lang="pt-BR" sz="1600" dirty="0" smtClean="0">
                <a:solidFill>
                  <a:schemeClr val="bg1">
                    <a:lumMod val="50000"/>
                  </a:schemeClr>
                </a:solidFill>
              </a:rPr>
              <a:t> em documentos do OAC. </a:t>
            </a:r>
          </a:p>
        </p:txBody>
      </p:sp>
      <p:grpSp>
        <p:nvGrpSpPr>
          <p:cNvPr id="8" name="Grupo 7"/>
          <p:cNvGrpSpPr/>
          <p:nvPr/>
        </p:nvGrpSpPr>
        <p:grpSpPr>
          <a:xfrm>
            <a:off x="457200" y="3654280"/>
            <a:ext cx="8085138" cy="2386878"/>
            <a:chOff x="457200" y="3654280"/>
            <a:chExt cx="8085138" cy="2386878"/>
          </a:xfrm>
        </p:grpSpPr>
        <p:sp>
          <p:nvSpPr>
            <p:cNvPr id="10" name="Espaço Reservado para Conteúdo 2"/>
            <p:cNvSpPr txBox="1">
              <a:spLocks/>
            </p:cNvSpPr>
            <p:nvPr/>
          </p:nvSpPr>
          <p:spPr>
            <a:xfrm>
              <a:off x="457200" y="3654280"/>
              <a:ext cx="4043363" cy="2376487"/>
            </a:xfrm>
            <a:prstGeom prst="rect">
              <a:avLst/>
            </a:prstGeom>
          </p:spPr>
          <p:txBody>
            <a:bodyPr/>
            <a:lstStyle/>
            <a:p>
              <a:pPr marL="342900" indent="-342900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pt-BR" sz="2400" dirty="0">
                  <a:latin typeface="+mn-lt"/>
                  <a:cs typeface="+mn-cs"/>
                </a:rPr>
                <a:t>Marca da </a:t>
              </a:r>
              <a:r>
                <a:rPr lang="pt-BR" sz="2400" dirty="0" err="1">
                  <a:latin typeface="+mn-lt"/>
                  <a:cs typeface="+mn-cs"/>
                </a:rPr>
                <a:t>Cgcre</a:t>
              </a:r>
              <a:endParaRPr lang="pt-BR" sz="2400" dirty="0">
                <a:latin typeface="+mn-lt"/>
                <a:cs typeface="+mn-cs"/>
              </a:endParaRPr>
            </a:p>
            <a:p>
              <a:pPr marL="342900" indent="-342900" fontAlgn="auto">
                <a:spcBef>
                  <a:spcPct val="20000"/>
                </a:spcBef>
                <a:spcAft>
                  <a:spcPts val="0"/>
                </a:spcAft>
                <a:defRPr/>
              </a:pPr>
              <a:endParaRPr lang="pt-BR" sz="2400" b="1" dirty="0">
                <a:latin typeface="+mn-lt"/>
                <a:cs typeface="+mn-cs"/>
              </a:endParaRPr>
            </a:p>
            <a:p>
              <a:pPr marL="342900" indent="-342900" fontAlgn="auto">
                <a:spcBef>
                  <a:spcPct val="20000"/>
                </a:spcBef>
                <a:spcAft>
                  <a:spcPts val="0"/>
                </a:spcAft>
                <a:defRPr/>
              </a:pPr>
              <a:endParaRPr lang="pt-BR" sz="2400" b="1" dirty="0">
                <a:latin typeface="+mn-lt"/>
                <a:cs typeface="+mn-cs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400" dirty="0">
                  <a:latin typeface="+mn-lt"/>
                  <a:cs typeface="+mn-cs"/>
                </a:rPr>
                <a:t> 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400" dirty="0">
                  <a:latin typeface="+mn-lt"/>
                  <a:cs typeface="+mn-cs"/>
                </a:rPr>
                <a:t>A marca também poderá ser impressa na cor preta.</a:t>
              </a:r>
              <a:endParaRPr lang="pt-BR" sz="2400" b="1" dirty="0">
                <a:latin typeface="+mn-lt"/>
                <a:cs typeface="+mn-cs"/>
              </a:endParaRPr>
            </a:p>
          </p:txBody>
        </p:sp>
        <p:pic>
          <p:nvPicPr>
            <p:cNvPr id="5125" name="Imagem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835150" y="4167908"/>
              <a:ext cx="1152525" cy="1098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Espaço Reservado para Conteúdo 2"/>
            <p:cNvSpPr txBox="1">
              <a:spLocks/>
            </p:cNvSpPr>
            <p:nvPr/>
          </p:nvSpPr>
          <p:spPr>
            <a:xfrm>
              <a:off x="4500563" y="3664671"/>
              <a:ext cx="4041775" cy="2376487"/>
            </a:xfrm>
            <a:prstGeom prst="rect">
              <a:avLst/>
            </a:prstGeom>
          </p:spPr>
          <p:txBody>
            <a:bodyPr/>
            <a:lstStyle/>
            <a:p>
              <a:pPr marL="342900" indent="-342900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pt-BR" sz="2400" dirty="0">
                  <a:latin typeface="+mn-lt"/>
                  <a:cs typeface="+mn-cs"/>
                </a:rPr>
                <a:t>Símbolo da </a:t>
              </a:r>
              <a:r>
                <a:rPr lang="pt-BR" sz="2400" dirty="0" err="1">
                  <a:latin typeface="+mn-lt"/>
                  <a:cs typeface="+mn-cs"/>
                </a:rPr>
                <a:t>acreditação</a:t>
              </a:r>
              <a:endParaRPr lang="pt-BR" sz="2400" dirty="0">
                <a:latin typeface="+mn-lt"/>
                <a:cs typeface="+mn-cs"/>
              </a:endParaRPr>
            </a:p>
            <a:p>
              <a:pPr marL="342900" indent="-342900" fontAlgn="auto">
                <a:spcBef>
                  <a:spcPct val="20000"/>
                </a:spcBef>
                <a:spcAft>
                  <a:spcPts val="0"/>
                </a:spcAft>
                <a:defRPr/>
              </a:pPr>
              <a:endParaRPr lang="pt-BR" sz="2400" b="1" dirty="0">
                <a:latin typeface="+mn-lt"/>
                <a:cs typeface="+mn-cs"/>
              </a:endParaRPr>
            </a:p>
            <a:p>
              <a:pPr marL="342900" indent="-342900" fontAlgn="auto">
                <a:spcBef>
                  <a:spcPct val="20000"/>
                </a:spcBef>
                <a:spcAft>
                  <a:spcPts val="0"/>
                </a:spcAft>
                <a:defRPr/>
              </a:pPr>
              <a:endParaRPr lang="pt-BR" sz="2400" b="1" dirty="0">
                <a:latin typeface="+mn-lt"/>
                <a:cs typeface="+mn-cs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400" dirty="0">
                  <a:latin typeface="+mn-lt"/>
                  <a:cs typeface="+mn-cs"/>
                </a:rPr>
                <a:t> 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400" dirty="0">
                  <a:latin typeface="+mn-lt"/>
                  <a:cs typeface="+mn-cs"/>
                </a:rPr>
                <a:t>O símbolo também poderá ser impresso na cor preta.</a:t>
              </a:r>
              <a:endParaRPr lang="pt-BR" sz="2400" b="1" dirty="0">
                <a:latin typeface="+mn-lt"/>
                <a:cs typeface="+mn-cs"/>
              </a:endParaRPr>
            </a:p>
          </p:txBody>
        </p:sp>
        <p:pic>
          <p:nvPicPr>
            <p:cNvPr id="5127" name="Imagem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932363" y="4096471"/>
              <a:ext cx="3043237" cy="1255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E0326-C53D-4C55-ADD7-1B1A432E10A6}" type="slidenum">
              <a:rPr lang="pt-BR" smtClean="0"/>
              <a:pPr/>
              <a:t>4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549275"/>
            <a:ext cx="8229600" cy="2447925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Versões anteriores da </a:t>
            </a:r>
            <a:r>
              <a:rPr lang="pt-B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NIE-Cgcre</a:t>
            </a:r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-009 tinham na sua redação</a:t>
            </a:r>
            <a:r>
              <a:rPr lang="pt-BR" sz="2400" b="1" dirty="0" smtClean="0"/>
              <a:t>:</a:t>
            </a:r>
            <a:endParaRPr lang="pt-BR" sz="2400" dirty="0" smtClean="0"/>
          </a:p>
          <a:p>
            <a:r>
              <a:rPr lang="pt-BR" sz="2400" dirty="0" smtClean="0"/>
              <a:t>Prazo de substituição do acrônimo Cgcre/Inmetro para os OAC acreditados</a:t>
            </a:r>
          </a:p>
          <a:p>
            <a:pPr lvl="1"/>
            <a:r>
              <a:rPr lang="pt-BR" sz="2000" dirty="0" smtClean="0"/>
              <a:t>Os OAC acreditados pela Cgcre deverão substituir o acrônimo Cgcre/Inmetro para Cgcre</a:t>
            </a:r>
          </a:p>
          <a:p>
            <a:pPr lvl="1"/>
            <a:r>
              <a:rPr lang="pt-BR" sz="2000" dirty="0" smtClean="0"/>
              <a:t>até maio de 2015.</a:t>
            </a:r>
          </a:p>
        </p:txBody>
      </p:sp>
      <p:sp>
        <p:nvSpPr>
          <p:cNvPr id="6147" name="Título 3"/>
          <p:cNvSpPr>
            <a:spLocks noGrp="1"/>
          </p:cNvSpPr>
          <p:nvPr>
            <p:ph type="title"/>
          </p:nvPr>
        </p:nvSpPr>
        <p:spPr>
          <a:xfrm>
            <a:off x="457200" y="6237288"/>
            <a:ext cx="8229600" cy="620712"/>
          </a:xfrm>
        </p:spPr>
        <p:txBody>
          <a:bodyPr/>
          <a:lstStyle/>
          <a:p>
            <a:r>
              <a:rPr lang="pt-BR" sz="1600" dirty="0" smtClean="0">
                <a:solidFill>
                  <a:schemeClr val="bg1">
                    <a:lumMod val="50000"/>
                  </a:schemeClr>
                </a:solidFill>
              </a:rPr>
              <a:t>Acrônimo Cgcre/Inmetro; Inmetro; uso do símbolo de </a:t>
            </a:r>
            <a:r>
              <a:rPr lang="pt-BR" sz="1600" dirty="0" err="1" smtClean="0">
                <a:solidFill>
                  <a:schemeClr val="bg1">
                    <a:lumMod val="50000"/>
                  </a:schemeClr>
                </a:solidFill>
              </a:rPr>
              <a:t>acreditação</a:t>
            </a:r>
            <a:r>
              <a:rPr lang="pt-BR" sz="1600" dirty="0" smtClean="0">
                <a:solidFill>
                  <a:schemeClr val="bg1">
                    <a:lumMod val="50000"/>
                  </a:schemeClr>
                </a:solidFill>
              </a:rPr>
              <a:t> em documentos do OAC. </a:t>
            </a:r>
          </a:p>
        </p:txBody>
      </p:sp>
      <p:sp>
        <p:nvSpPr>
          <p:cNvPr id="8" name="Espaço Reservado para Conteúdo 2"/>
          <p:cNvSpPr txBox="1">
            <a:spLocks/>
          </p:cNvSpPr>
          <p:nvPr/>
        </p:nvSpPr>
        <p:spPr>
          <a:xfrm>
            <a:off x="457200" y="3141663"/>
            <a:ext cx="8229600" cy="3095625"/>
          </a:xfrm>
          <a:prstGeom prst="rect">
            <a:avLst/>
          </a:prstGeom>
        </p:spPr>
        <p:txBody>
          <a:bodyPr/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sz="24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Versão atual da </a:t>
            </a:r>
            <a:r>
              <a:rPr lang="pt-BR" sz="2400" b="1" dirty="0" err="1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NIE-Cgcre</a:t>
            </a:r>
            <a:r>
              <a:rPr lang="pt-BR" sz="24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-009 – Revisão 17 (Out/2015)</a:t>
            </a:r>
            <a:endParaRPr lang="pt-BR" sz="2400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latin typeface="+mn-lt"/>
                <a:cs typeface="+mn-cs"/>
              </a:rPr>
              <a:t>11 REGRAS PARA USO DA MARCA, DAS MARCAS COMBINADAS, DO SÍMBOLO E DA REFERÊNCIA À ACREDITAÇÃO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latin typeface="+mn-lt"/>
                <a:cs typeface="+mn-cs"/>
              </a:rPr>
              <a:t>11.1 Regras Gerais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latin typeface="+mn-lt"/>
                <a:cs typeface="+mn-cs"/>
              </a:rPr>
              <a:t>11.1.2.1 </a:t>
            </a:r>
            <a:r>
              <a:rPr lang="pt-BR" sz="2400" dirty="0">
                <a:latin typeface="+mn-lt"/>
                <a:cs typeface="+mn-cs"/>
              </a:rPr>
              <a:t>Em qualquer menção a condição de acreditado, para qualquer finalidade, o OAC somente poderá utilizar as expressões “Coordenação Geral de </a:t>
            </a:r>
            <a:r>
              <a:rPr lang="pt-BR" sz="2400" dirty="0" err="1">
                <a:latin typeface="+mn-lt"/>
                <a:cs typeface="+mn-cs"/>
              </a:rPr>
              <a:t>Acreditação</a:t>
            </a:r>
            <a:r>
              <a:rPr lang="pt-BR" sz="2400" dirty="0">
                <a:latin typeface="+mn-lt"/>
                <a:cs typeface="+mn-cs"/>
              </a:rPr>
              <a:t> do Inmetro” ou a sigla “</a:t>
            </a:r>
            <a:r>
              <a:rPr lang="pt-BR" sz="2400" dirty="0" err="1">
                <a:latin typeface="+mn-lt"/>
                <a:cs typeface="+mn-cs"/>
              </a:rPr>
              <a:t>Cgcre</a:t>
            </a:r>
            <a:r>
              <a:rPr lang="pt-BR" sz="2400" dirty="0">
                <a:latin typeface="+mn-lt"/>
                <a:cs typeface="+mn-cs"/>
              </a:rPr>
              <a:t>”.</a:t>
            </a:r>
            <a:endParaRPr lang="pt-BR" sz="2000" dirty="0">
              <a:latin typeface="+mn-lt"/>
              <a:cs typeface="+mn-cs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E0326-C53D-4C55-ADD7-1B1A432E10A6}" type="slidenum">
              <a:rPr lang="pt-BR" smtClean="0"/>
              <a:pPr/>
              <a:t>5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ítulo 3"/>
          <p:cNvSpPr>
            <a:spLocks noGrp="1"/>
          </p:cNvSpPr>
          <p:nvPr>
            <p:ph type="title"/>
          </p:nvPr>
        </p:nvSpPr>
        <p:spPr>
          <a:xfrm>
            <a:off x="457200" y="6237288"/>
            <a:ext cx="8229600" cy="620712"/>
          </a:xfrm>
        </p:spPr>
        <p:txBody>
          <a:bodyPr/>
          <a:lstStyle/>
          <a:p>
            <a:r>
              <a:rPr lang="pt-BR" sz="1600" dirty="0" smtClean="0">
                <a:solidFill>
                  <a:schemeClr val="bg1">
                    <a:lumMod val="50000"/>
                  </a:schemeClr>
                </a:solidFill>
              </a:rPr>
              <a:t>Acrônimo Cgcre/Inmetro; Inmetro; uso do símbolo de </a:t>
            </a:r>
            <a:r>
              <a:rPr lang="pt-BR" sz="1600" dirty="0" err="1" smtClean="0">
                <a:solidFill>
                  <a:schemeClr val="bg1">
                    <a:lumMod val="50000"/>
                  </a:schemeClr>
                </a:solidFill>
              </a:rPr>
              <a:t>acreditação</a:t>
            </a:r>
            <a:r>
              <a:rPr lang="pt-BR" sz="1600" dirty="0" smtClean="0">
                <a:solidFill>
                  <a:schemeClr val="bg1">
                    <a:lumMod val="50000"/>
                  </a:schemeClr>
                </a:solidFill>
              </a:rPr>
              <a:t> em documentos do OAC. </a:t>
            </a:r>
          </a:p>
        </p:txBody>
      </p:sp>
      <p:sp>
        <p:nvSpPr>
          <p:cNvPr id="8" name="Espaço Reservado para Conteúdo 2"/>
          <p:cNvSpPr txBox="1">
            <a:spLocks/>
          </p:cNvSpPr>
          <p:nvPr/>
        </p:nvSpPr>
        <p:spPr>
          <a:xfrm>
            <a:off x="457200" y="476250"/>
            <a:ext cx="8229600" cy="5761038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600" b="1" dirty="0" err="1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NIE-Cgcre</a:t>
            </a:r>
            <a:r>
              <a:rPr lang="pt-BR" sz="26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-009 – Revisão 17 (Out/2015)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11.4 </a:t>
            </a:r>
            <a:r>
              <a:rPr lang="pt-BR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Em Certificados, Relatórios e Laudos de Laboratórios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600" b="1" dirty="0">
                <a:latin typeface="+mn-lt"/>
                <a:cs typeface="+mn-cs"/>
              </a:rPr>
              <a:t>11.4.1</a:t>
            </a:r>
            <a:r>
              <a:rPr lang="pt-BR" sz="2600" dirty="0">
                <a:latin typeface="+mn-lt"/>
                <a:cs typeface="+mn-cs"/>
              </a:rPr>
              <a:t> É obrigatória a utilização do símbolo da </a:t>
            </a:r>
            <a:r>
              <a:rPr lang="pt-BR" sz="2600" dirty="0" err="1">
                <a:latin typeface="+mn-lt"/>
                <a:cs typeface="+mn-cs"/>
              </a:rPr>
              <a:t>acreditação</a:t>
            </a:r>
            <a:r>
              <a:rPr lang="pt-BR" sz="2600" dirty="0">
                <a:latin typeface="+mn-lt"/>
                <a:cs typeface="+mn-cs"/>
              </a:rPr>
              <a:t> em certificados emitidos pelos OAC acreditados caso estes façam referência à </a:t>
            </a:r>
            <a:r>
              <a:rPr lang="pt-BR" sz="2600" dirty="0" err="1">
                <a:latin typeface="+mn-lt"/>
                <a:cs typeface="+mn-cs"/>
              </a:rPr>
              <a:t>acreditação</a:t>
            </a:r>
            <a:r>
              <a:rPr lang="pt-BR" sz="2600" dirty="0">
                <a:latin typeface="+mn-lt"/>
                <a:cs typeface="+mn-cs"/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600" b="1" dirty="0">
                <a:latin typeface="+mn-lt"/>
                <a:cs typeface="+mn-cs"/>
              </a:rPr>
              <a:t>11.4.2</a:t>
            </a:r>
            <a:r>
              <a:rPr lang="pt-BR" sz="2600" dirty="0">
                <a:latin typeface="+mn-lt"/>
                <a:cs typeface="+mn-cs"/>
              </a:rPr>
              <a:t> O símbolo da </a:t>
            </a:r>
            <a:r>
              <a:rPr lang="pt-BR" sz="2600" dirty="0" err="1">
                <a:latin typeface="+mn-lt"/>
                <a:cs typeface="+mn-cs"/>
              </a:rPr>
              <a:t>acreditação</a:t>
            </a:r>
            <a:r>
              <a:rPr lang="pt-BR" sz="2600" dirty="0">
                <a:latin typeface="+mn-lt"/>
                <a:cs typeface="+mn-cs"/>
              </a:rPr>
              <a:t> deve ser colocado na primeira página do relatório, ou do certificado. Quando o relatório ou o certificado contiver mais de uma folha, o laboratório pode inserir as seguintes frases a partir da segunda folha, em vez do símbolo de </a:t>
            </a:r>
            <a:r>
              <a:rPr lang="pt-BR" sz="2600" dirty="0" err="1">
                <a:latin typeface="+mn-lt"/>
                <a:cs typeface="+mn-cs"/>
              </a:rPr>
              <a:t>acreditação</a:t>
            </a:r>
            <a:r>
              <a:rPr lang="pt-BR" sz="2600" dirty="0">
                <a:latin typeface="+mn-lt"/>
                <a:cs typeface="+mn-cs"/>
              </a:rPr>
              <a:t>: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lphaLcParenR"/>
              <a:defRPr/>
            </a:pPr>
            <a:r>
              <a:rPr lang="pt-BR" sz="2600" dirty="0">
                <a:latin typeface="+mn-lt"/>
                <a:cs typeface="+mn-cs"/>
              </a:rPr>
              <a:t>para laboratório de ensaio independente: “Laboratório de Ensaio acreditado pela </a:t>
            </a:r>
            <a:r>
              <a:rPr lang="pt-BR" sz="2600" b="1" dirty="0" err="1">
                <a:solidFill>
                  <a:srgbClr val="FF0000"/>
                </a:solidFill>
                <a:latin typeface="+mn-lt"/>
                <a:cs typeface="+mn-cs"/>
              </a:rPr>
              <a:t>Cgcre</a:t>
            </a:r>
            <a:r>
              <a:rPr lang="pt-BR" sz="2600" dirty="0">
                <a:latin typeface="+mn-lt"/>
                <a:cs typeface="+mn-cs"/>
              </a:rPr>
              <a:t> de acordo com a ABNT NBR ISO/IEC 17025, sob o número CRL XXX”;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600" dirty="0">
                <a:latin typeface="+mn-lt"/>
                <a:cs typeface="+mn-cs"/>
              </a:rPr>
              <a:t>(...)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E0326-C53D-4C55-ADD7-1B1A432E10A6}" type="slidenum">
              <a:rPr lang="pt-BR" smtClean="0"/>
              <a:pPr/>
              <a:t>6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ítulo 3"/>
          <p:cNvSpPr>
            <a:spLocks noGrp="1"/>
          </p:cNvSpPr>
          <p:nvPr>
            <p:ph type="title"/>
          </p:nvPr>
        </p:nvSpPr>
        <p:spPr>
          <a:xfrm>
            <a:off x="457200" y="6237288"/>
            <a:ext cx="8229600" cy="620712"/>
          </a:xfrm>
        </p:spPr>
        <p:txBody>
          <a:bodyPr/>
          <a:lstStyle/>
          <a:p>
            <a:r>
              <a:rPr lang="pt-BR" sz="1600" dirty="0" smtClean="0">
                <a:solidFill>
                  <a:schemeClr val="bg1">
                    <a:lumMod val="50000"/>
                  </a:schemeClr>
                </a:solidFill>
              </a:rPr>
              <a:t>Acrônimo Cgcre/Inmetro; Inmetro; uso do símbolo de </a:t>
            </a:r>
            <a:r>
              <a:rPr lang="pt-BR" sz="1600" dirty="0" err="1" smtClean="0">
                <a:solidFill>
                  <a:schemeClr val="bg1">
                    <a:lumMod val="50000"/>
                  </a:schemeClr>
                </a:solidFill>
              </a:rPr>
              <a:t>acreditação</a:t>
            </a:r>
            <a:r>
              <a:rPr lang="pt-BR" sz="1600" dirty="0" smtClean="0">
                <a:solidFill>
                  <a:schemeClr val="bg1">
                    <a:lumMod val="50000"/>
                  </a:schemeClr>
                </a:solidFill>
              </a:rPr>
              <a:t> em documentos do OAC. </a:t>
            </a:r>
          </a:p>
        </p:txBody>
      </p:sp>
      <p:sp>
        <p:nvSpPr>
          <p:cNvPr id="8" name="Espaço Reservado para Conteúdo 2"/>
          <p:cNvSpPr txBox="1">
            <a:spLocks/>
          </p:cNvSpPr>
          <p:nvPr/>
        </p:nvSpPr>
        <p:spPr>
          <a:xfrm>
            <a:off x="457200" y="476250"/>
            <a:ext cx="8229600" cy="5761038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latin typeface="+mn-lt"/>
                <a:cs typeface="+mn-cs"/>
              </a:rPr>
              <a:t>11.1 Regras Gerais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latin typeface="+mn-lt"/>
                <a:cs typeface="+mn-cs"/>
              </a:rPr>
              <a:t>11.1.4</a:t>
            </a:r>
            <a:r>
              <a:rPr lang="pt-BR" sz="2400" dirty="0">
                <a:latin typeface="+mn-lt"/>
                <a:cs typeface="+mn-cs"/>
              </a:rPr>
              <a:t> O símbolo da </a:t>
            </a:r>
            <a:r>
              <a:rPr lang="pt-BR" sz="2400" dirty="0" err="1">
                <a:latin typeface="+mn-lt"/>
                <a:cs typeface="+mn-cs"/>
              </a:rPr>
              <a:t>acreditação</a:t>
            </a:r>
            <a:r>
              <a:rPr lang="pt-BR" sz="2400" dirty="0">
                <a:latin typeface="+mn-lt"/>
                <a:cs typeface="+mn-cs"/>
              </a:rPr>
              <a:t>, de uso exclusivo dos OAC acreditados, só pode ser utilizado em: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/>
              <a:buChar char=""/>
              <a:defRPr/>
            </a:pPr>
            <a:r>
              <a:rPr lang="pt-BR" sz="2000" dirty="0">
                <a:solidFill>
                  <a:srgbClr val="FF0000"/>
                </a:solidFill>
                <a:latin typeface="+mn-lt"/>
                <a:ea typeface="Calibri"/>
                <a:cs typeface="Times New Roman"/>
              </a:rPr>
              <a:t>certificados de calibração, relatórios de ensaio e laudos de exames;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/>
              <a:buChar char=""/>
              <a:defRPr/>
            </a:pPr>
            <a:r>
              <a:rPr lang="pt-BR" sz="2000" dirty="0">
                <a:solidFill>
                  <a:srgbClr val="FF0000"/>
                </a:solidFill>
                <a:latin typeface="+mn-lt"/>
                <a:ea typeface="Calibri"/>
                <a:cs typeface="Times New Roman"/>
              </a:rPr>
              <a:t>certificados de materiais de referência ou outros documentos para materiais de referência não certificados (ex.: declarações, relatórios de análise etc.);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/>
              <a:buChar char=""/>
              <a:defRPr/>
            </a:pPr>
            <a:r>
              <a:rPr lang="pt-BR" sz="2000" dirty="0">
                <a:solidFill>
                  <a:srgbClr val="FF0000"/>
                </a:solidFill>
                <a:latin typeface="+mn-lt"/>
                <a:ea typeface="Calibri"/>
                <a:cs typeface="Times New Roman"/>
              </a:rPr>
              <a:t>relatórios e declarações de participação em ensaios de proficiência;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/>
              <a:buChar char=""/>
              <a:defRPr/>
            </a:pPr>
            <a:r>
              <a:rPr lang="pt-BR" sz="2000" dirty="0">
                <a:latin typeface="+mn-lt"/>
                <a:ea typeface="Calibri"/>
                <a:cs typeface="Times New Roman"/>
              </a:rPr>
              <a:t>(...)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/>
              <a:buChar char=""/>
              <a:defRPr/>
            </a:pPr>
            <a:r>
              <a:rPr lang="pt-BR" sz="2000" dirty="0">
                <a:latin typeface="+mn-lt"/>
                <a:ea typeface="Calibri"/>
                <a:cs typeface="Times New Roman"/>
              </a:rPr>
              <a:t>etiquetas de calibração;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/>
              <a:buChar char=""/>
              <a:defRPr/>
            </a:pPr>
            <a:r>
              <a:rPr lang="pt-BR" sz="2000" dirty="0">
                <a:latin typeface="+mn-lt"/>
                <a:ea typeface="Calibri"/>
                <a:cs typeface="Times New Roman"/>
              </a:rPr>
              <a:t>orçamentos, material publicitário (como por exemplo, propagandas em jornais e revistas, vídeos, trifólios, banners, cartazes, faixas etc.), formulários, registros e cartas;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/>
              <a:buChar char=""/>
              <a:defRPr/>
            </a:pPr>
            <a:r>
              <a:rPr lang="pt-BR" sz="2000" dirty="0">
                <a:latin typeface="+mn-lt"/>
                <a:ea typeface="Calibri"/>
                <a:cs typeface="Times New Roman"/>
              </a:rPr>
              <a:t>muros e fachadas dos OAC acreditados;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/>
              <a:buChar char=""/>
              <a:defRPr/>
            </a:pPr>
            <a:r>
              <a:rPr lang="pt-BR" sz="2000" dirty="0">
                <a:latin typeface="+mn-lt"/>
                <a:ea typeface="Calibri"/>
                <a:cs typeface="Times New Roman"/>
              </a:rPr>
              <a:t>veículos dos OAC acreditados;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/>
              <a:buChar char=""/>
              <a:defRPr/>
            </a:pPr>
            <a:r>
              <a:rPr lang="pt-BR" sz="2000" dirty="0">
                <a:latin typeface="+mn-lt"/>
                <a:ea typeface="Calibri"/>
                <a:cs typeface="Times New Roman"/>
              </a:rPr>
              <a:t>uniformes de trabalho e vestimentas utilizadas em feiras e eventos pelos OAC acreditados; e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/>
              <a:buChar char=""/>
              <a:defRPr/>
            </a:pPr>
            <a:r>
              <a:rPr lang="pt-BR" sz="2000" dirty="0">
                <a:latin typeface="+mn-lt"/>
                <a:ea typeface="Calibri"/>
                <a:cs typeface="Times New Roman"/>
              </a:rPr>
              <a:t>cartões de visita dos acreditados.</a:t>
            </a:r>
          </a:p>
        </p:txBody>
      </p:sp>
      <p:sp>
        <p:nvSpPr>
          <p:cNvPr id="5" name="Retângulo 4"/>
          <p:cNvSpPr/>
          <p:nvPr/>
        </p:nvSpPr>
        <p:spPr>
          <a:xfrm>
            <a:off x="4067175" y="4365625"/>
            <a:ext cx="4889500" cy="2016125"/>
          </a:xfrm>
          <a:prstGeom prst="rect">
            <a:avLst/>
          </a:prstGeom>
          <a:solidFill>
            <a:srgbClr val="FFCC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chemeClr val="tx1"/>
                </a:solidFill>
              </a:rPr>
              <a:t>11.1.5</a:t>
            </a:r>
            <a:r>
              <a:rPr lang="pt-BR" sz="2400" dirty="0">
                <a:solidFill>
                  <a:schemeClr val="tx1"/>
                </a:solidFill>
              </a:rPr>
              <a:t> A utilização do símbolo da </a:t>
            </a:r>
            <a:r>
              <a:rPr lang="pt-BR" sz="2400" dirty="0" err="1">
                <a:solidFill>
                  <a:schemeClr val="tx1"/>
                </a:solidFill>
              </a:rPr>
              <a:t>acreditação</a:t>
            </a:r>
            <a:r>
              <a:rPr lang="pt-BR" sz="2400" dirty="0">
                <a:solidFill>
                  <a:schemeClr val="tx1"/>
                </a:solidFill>
              </a:rPr>
              <a:t> é </a:t>
            </a:r>
            <a:r>
              <a:rPr lang="pt-BR" sz="2400" b="1" dirty="0">
                <a:solidFill>
                  <a:schemeClr val="tx1"/>
                </a:solidFill>
              </a:rPr>
              <a:t>obrigatória</a:t>
            </a:r>
            <a:r>
              <a:rPr lang="pt-BR" sz="2400" dirty="0">
                <a:solidFill>
                  <a:schemeClr val="tx1"/>
                </a:solidFill>
              </a:rPr>
              <a:t> nos </a:t>
            </a:r>
            <a:r>
              <a:rPr lang="pt-BR" sz="2400" b="1" dirty="0">
                <a:solidFill>
                  <a:srgbClr val="FF0000"/>
                </a:solidFill>
              </a:rPr>
              <a:t>documentos</a:t>
            </a:r>
            <a:r>
              <a:rPr lang="pt-BR" sz="2400" dirty="0">
                <a:solidFill>
                  <a:schemeClr val="tx1"/>
                </a:solidFill>
              </a:rPr>
              <a:t> listados em 11.1.4 emitidos pelos OAC acreditados, caso estes façam referência à </a:t>
            </a:r>
            <a:r>
              <a:rPr lang="pt-BR" sz="2400" dirty="0" err="1">
                <a:solidFill>
                  <a:schemeClr val="tx1"/>
                </a:solidFill>
              </a:rPr>
              <a:t>acreditação</a:t>
            </a:r>
            <a:r>
              <a:rPr lang="pt-BR" sz="24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E0326-C53D-4C55-ADD7-1B1A432E10A6}" type="slidenum">
              <a:rPr lang="pt-BR" smtClean="0"/>
              <a:pPr/>
              <a:t>7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ítulo 3"/>
          <p:cNvSpPr>
            <a:spLocks noGrp="1"/>
          </p:cNvSpPr>
          <p:nvPr>
            <p:ph type="title" idx="4294967295"/>
          </p:nvPr>
        </p:nvSpPr>
        <p:spPr>
          <a:xfrm>
            <a:off x="446856" y="6237288"/>
            <a:ext cx="8229600" cy="620712"/>
          </a:xfrm>
          <a:prstGeom prst="rect">
            <a:avLst/>
          </a:prstGeom>
        </p:spPr>
        <p:txBody>
          <a:bodyPr anchor="ctr"/>
          <a:lstStyle/>
          <a:p>
            <a:r>
              <a:rPr lang="pt-BR" sz="1600" b="0" dirty="0" smtClean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Calibri" pitchFamily="34" charset="0"/>
                <a:cs typeface="Calibri" pitchFamily="34" charset="0"/>
              </a:rPr>
              <a:t>Acrônimo Cgcre/Inmetro; Inmetro; uso do símbolo de </a:t>
            </a:r>
            <a:r>
              <a:rPr lang="pt-BR" sz="1600" b="0" dirty="0" err="1" smtClean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Calibri" pitchFamily="34" charset="0"/>
                <a:cs typeface="Calibri" pitchFamily="34" charset="0"/>
              </a:rPr>
              <a:t>acreditação</a:t>
            </a:r>
            <a:r>
              <a:rPr lang="pt-BR" sz="1600" b="0" dirty="0" smtClean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Calibri" pitchFamily="34" charset="0"/>
                <a:cs typeface="Calibri" pitchFamily="34" charset="0"/>
              </a:rPr>
              <a:t> em documentos do OAC.</a:t>
            </a:r>
          </a:p>
        </p:txBody>
      </p:sp>
      <p:sp>
        <p:nvSpPr>
          <p:cNvPr id="8" name="Espaço Reservado para Conteúdo 2"/>
          <p:cNvSpPr txBox="1">
            <a:spLocks/>
          </p:cNvSpPr>
          <p:nvPr/>
        </p:nvSpPr>
        <p:spPr>
          <a:xfrm>
            <a:off x="457200" y="476250"/>
            <a:ext cx="8229600" cy="5761038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6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6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12 REGRAS GERAIS PARA A REFERÊNCIA À ACREDITAÇÃO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6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6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12.1</a:t>
            </a:r>
            <a:r>
              <a:rPr lang="pt-BR" sz="2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O OAC acreditado </a:t>
            </a:r>
            <a:r>
              <a:rPr lang="pt-BR" sz="2600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pode</a:t>
            </a:r>
            <a:r>
              <a:rPr lang="pt-BR" sz="2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fazer referência à sua condição de acreditado </a:t>
            </a:r>
            <a:r>
              <a:rPr lang="pt-BR" sz="26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sem a utilização do Símbolo de </a:t>
            </a:r>
            <a:r>
              <a:rPr lang="pt-BR" sz="2600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Acreditação</a:t>
            </a:r>
            <a:r>
              <a:rPr lang="pt-BR" sz="26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BR" sz="2600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em material publicitário impresso, de áudio, como por exemplo, carros de som e peças publicitárias audiovisuais. </a:t>
            </a:r>
            <a:r>
              <a:rPr lang="pt-BR" sz="2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Esta referência deve ser feita da seguinte forma:</a:t>
            </a:r>
          </a:p>
          <a:p>
            <a:pPr marL="354013" indent="-354013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pt-BR" sz="2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[nome do OAC] acreditado pela </a:t>
            </a:r>
            <a:r>
              <a:rPr lang="pt-BR" sz="2600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Cgcre</a:t>
            </a:r>
            <a:r>
              <a:rPr lang="pt-BR" sz="2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para [texto contido na parte superior do símbolo] sob número XXX; ou</a:t>
            </a:r>
          </a:p>
          <a:p>
            <a:pPr marL="354013" indent="-354013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pt-BR" sz="2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[nome do OAC] acreditado pela </a:t>
            </a:r>
            <a:r>
              <a:rPr lang="pt-BR" sz="26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Coordenação Geral de </a:t>
            </a:r>
            <a:r>
              <a:rPr lang="pt-BR" sz="2600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Acreditação</a:t>
            </a:r>
            <a:r>
              <a:rPr lang="pt-BR" sz="26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do Inmetro</a:t>
            </a:r>
            <a:r>
              <a:rPr lang="pt-BR" sz="2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para [texto contido na parte superior do símbolo] sob número XXX.</a:t>
            </a:r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446856" y="2060575"/>
            <a:ext cx="8229600" cy="309661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t-BR" sz="3200" b="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“</a:t>
            </a:r>
            <a:r>
              <a:rPr lang="pt-BR" sz="3200" b="0" i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Não conformidades em certificados de calibração/relatórios de ensaios emitidos pelo laboratório sem o símbolo de </a:t>
            </a:r>
            <a:r>
              <a:rPr lang="pt-BR" sz="3200" b="0" i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acreditação</a:t>
            </a:r>
            <a:r>
              <a:rPr lang="pt-BR" sz="3200" b="0" i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para serviços que constam no escopo acreditado do laboratório (NIT-DICLA-031 </a:t>
            </a:r>
            <a:r>
              <a:rPr lang="pt-BR" sz="3200" b="0" i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rev</a:t>
            </a:r>
            <a:r>
              <a:rPr lang="pt-BR" sz="3200" b="0" i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14, item 9.2.1.d). Como proceder?</a:t>
            </a:r>
            <a:r>
              <a:rPr lang="pt-BR" sz="3200" b="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”</a:t>
            </a:r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ítulo 3"/>
          <p:cNvSpPr>
            <a:spLocks noGrp="1"/>
          </p:cNvSpPr>
          <p:nvPr>
            <p:ph type="title"/>
          </p:nvPr>
        </p:nvSpPr>
        <p:spPr>
          <a:xfrm>
            <a:off x="457200" y="6237288"/>
            <a:ext cx="8229600" cy="620712"/>
          </a:xfrm>
        </p:spPr>
        <p:txBody>
          <a:bodyPr/>
          <a:lstStyle/>
          <a:p>
            <a:r>
              <a:rPr lang="pt-BR" sz="1600" dirty="0" smtClean="0">
                <a:solidFill>
                  <a:schemeClr val="bg1">
                    <a:lumMod val="50000"/>
                  </a:schemeClr>
                </a:solidFill>
              </a:rPr>
              <a:t>Certificados de Calibração/Relatórios de ensaios emitidos sem o símbolo de </a:t>
            </a:r>
            <a:r>
              <a:rPr lang="pt-BR" sz="1600" dirty="0" err="1" smtClean="0">
                <a:solidFill>
                  <a:schemeClr val="bg1">
                    <a:lumMod val="50000"/>
                  </a:schemeClr>
                </a:solidFill>
              </a:rPr>
              <a:t>acreditação</a:t>
            </a:r>
            <a:r>
              <a:rPr lang="pt-BR" sz="1600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</a:p>
        </p:txBody>
      </p:sp>
      <p:sp>
        <p:nvSpPr>
          <p:cNvPr id="8" name="Espaço Reservado para Conteúdo 2"/>
          <p:cNvSpPr txBox="1">
            <a:spLocks/>
          </p:cNvSpPr>
          <p:nvPr/>
        </p:nvSpPr>
        <p:spPr>
          <a:xfrm>
            <a:off x="457200" y="476250"/>
            <a:ext cx="8229600" cy="38163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pt-BR" sz="2400" b="1" dirty="0" err="1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NIE-Cgcre</a:t>
            </a:r>
            <a:r>
              <a:rPr lang="pt-BR" sz="24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-009 – Revisão 17 (Out/2015)</a:t>
            </a:r>
            <a:endParaRPr lang="pt-BR" sz="2400" b="1" dirty="0" smtClean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 smtClean="0">
                <a:latin typeface="+mn-lt"/>
                <a:cs typeface="+mn-cs"/>
              </a:rPr>
              <a:t>11.1 </a:t>
            </a:r>
            <a:r>
              <a:rPr lang="pt-BR" sz="2400" b="1" dirty="0">
                <a:latin typeface="+mn-lt"/>
                <a:cs typeface="+mn-cs"/>
              </a:rPr>
              <a:t>Regras Gerais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latin typeface="+mn-lt"/>
                <a:cs typeface="+mn-cs"/>
              </a:rPr>
              <a:t>11.1.4</a:t>
            </a:r>
            <a:r>
              <a:rPr lang="pt-BR" sz="2400" dirty="0">
                <a:latin typeface="+mn-lt"/>
                <a:cs typeface="+mn-cs"/>
              </a:rPr>
              <a:t> O símbolo da </a:t>
            </a:r>
            <a:r>
              <a:rPr lang="pt-BR" sz="2400" dirty="0" err="1">
                <a:latin typeface="+mn-lt"/>
                <a:cs typeface="+mn-cs"/>
              </a:rPr>
              <a:t>acreditação</a:t>
            </a:r>
            <a:r>
              <a:rPr lang="pt-BR" sz="2400" dirty="0">
                <a:latin typeface="+mn-lt"/>
                <a:cs typeface="+mn-cs"/>
              </a:rPr>
              <a:t>, de uso exclusivo dos OAC acreditados, só </a:t>
            </a:r>
            <a:r>
              <a:rPr lang="pt-BR" sz="2400" b="1" dirty="0">
                <a:solidFill>
                  <a:srgbClr val="FF0000"/>
                </a:solidFill>
                <a:latin typeface="+mn-lt"/>
                <a:cs typeface="+mn-cs"/>
              </a:rPr>
              <a:t>pode</a:t>
            </a:r>
            <a:r>
              <a:rPr lang="pt-BR" sz="2400" dirty="0">
                <a:latin typeface="+mn-lt"/>
                <a:cs typeface="+mn-cs"/>
              </a:rPr>
              <a:t> ser utilizado em: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/>
              <a:buChar char=""/>
              <a:defRPr/>
            </a:pPr>
            <a:r>
              <a:rPr lang="pt-BR" sz="2400" dirty="0">
                <a:latin typeface="+mn-lt"/>
                <a:ea typeface="Calibri"/>
                <a:cs typeface="Times New Roman"/>
              </a:rPr>
              <a:t>certificados de calibração, relatórios de ensaio e laudos de exames;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/>
              <a:buChar char=""/>
              <a:defRPr/>
            </a:pPr>
            <a:r>
              <a:rPr lang="pt-BR" sz="2400" dirty="0">
                <a:latin typeface="+mn-lt"/>
                <a:ea typeface="Calibri"/>
                <a:cs typeface="Times New Roman"/>
              </a:rPr>
              <a:t>certificados de materiais de referência ou outros documentos para materiais de referência não certificados (ex.: declarações, relatórios de análise etc.);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/>
              <a:buChar char=""/>
              <a:defRPr/>
            </a:pPr>
            <a:r>
              <a:rPr lang="pt-BR" sz="2400" dirty="0">
                <a:latin typeface="+mn-lt"/>
                <a:ea typeface="Calibri"/>
                <a:cs typeface="Times New Roman"/>
              </a:rPr>
              <a:t>relatórios e declarações de participação em ensaios de proficiência;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/>
              <a:buChar char=""/>
              <a:defRPr/>
            </a:pPr>
            <a:r>
              <a:rPr lang="pt-BR" sz="2400" dirty="0">
                <a:latin typeface="+mn-lt"/>
                <a:ea typeface="Calibri"/>
                <a:cs typeface="Times New Roman"/>
              </a:rPr>
              <a:t>(...)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400" dirty="0">
              <a:latin typeface="+mn-lt"/>
              <a:ea typeface="Calibri"/>
              <a:cs typeface="Times New Roman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2555776" y="4292724"/>
            <a:ext cx="6038949" cy="1800572"/>
          </a:xfrm>
          <a:prstGeom prst="rect">
            <a:avLst/>
          </a:prstGeom>
          <a:solidFill>
            <a:srgbClr val="FFCC99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chemeClr val="tx1"/>
                </a:solidFill>
              </a:rPr>
              <a:t>11.1.5</a:t>
            </a:r>
            <a:r>
              <a:rPr lang="pt-BR" sz="2400" dirty="0">
                <a:solidFill>
                  <a:schemeClr val="tx1"/>
                </a:solidFill>
              </a:rPr>
              <a:t> A utilização do símbolo da </a:t>
            </a:r>
            <a:r>
              <a:rPr lang="pt-BR" sz="2400" dirty="0" err="1">
                <a:solidFill>
                  <a:schemeClr val="tx1"/>
                </a:solidFill>
              </a:rPr>
              <a:t>acreditação</a:t>
            </a:r>
            <a:r>
              <a:rPr lang="pt-BR" sz="2400" dirty="0">
                <a:solidFill>
                  <a:schemeClr val="tx1"/>
                </a:solidFill>
              </a:rPr>
              <a:t> é </a:t>
            </a:r>
            <a:r>
              <a:rPr lang="pt-BR" sz="2400" b="1" dirty="0">
                <a:solidFill>
                  <a:srgbClr val="FF0000"/>
                </a:solidFill>
              </a:rPr>
              <a:t>obrigatória</a:t>
            </a:r>
            <a:r>
              <a:rPr lang="pt-BR" sz="2400" dirty="0">
                <a:solidFill>
                  <a:schemeClr val="tx1"/>
                </a:solidFill>
              </a:rPr>
              <a:t> nos documentos listados em 11.1.4 emitidos pelos OAC acreditados, </a:t>
            </a:r>
            <a:r>
              <a:rPr lang="pt-BR" sz="2400" b="1" dirty="0">
                <a:solidFill>
                  <a:srgbClr val="FF0000"/>
                </a:solidFill>
              </a:rPr>
              <a:t>caso estes façam referência à </a:t>
            </a:r>
            <a:r>
              <a:rPr lang="pt-BR" sz="2400" b="1" dirty="0" err="1">
                <a:solidFill>
                  <a:srgbClr val="FF0000"/>
                </a:solidFill>
              </a:rPr>
              <a:t>acreditação</a:t>
            </a:r>
            <a:r>
              <a:rPr lang="pt-BR" sz="24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E0326-C53D-4C55-ADD7-1B1A432E10A6}" type="slidenum">
              <a:rPr lang="pt-BR" smtClean="0"/>
              <a:pPr/>
              <a:t>10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ítulo 3"/>
          <p:cNvSpPr>
            <a:spLocks noGrp="1"/>
          </p:cNvSpPr>
          <p:nvPr>
            <p:ph type="title"/>
          </p:nvPr>
        </p:nvSpPr>
        <p:spPr>
          <a:xfrm>
            <a:off x="457200" y="6237288"/>
            <a:ext cx="8229600" cy="620712"/>
          </a:xfrm>
        </p:spPr>
        <p:txBody>
          <a:bodyPr/>
          <a:lstStyle/>
          <a:p>
            <a:r>
              <a:rPr lang="pt-BR" sz="1600" dirty="0" smtClean="0">
                <a:solidFill>
                  <a:schemeClr val="bg1">
                    <a:lumMod val="50000"/>
                  </a:schemeClr>
                </a:solidFill>
              </a:rPr>
              <a:t>Certificados de Calibração/Relatórios de ensaios emitidos sem o símbolo de </a:t>
            </a:r>
            <a:r>
              <a:rPr lang="pt-BR" sz="1600" dirty="0" err="1" smtClean="0">
                <a:solidFill>
                  <a:schemeClr val="bg1">
                    <a:lumMod val="50000"/>
                  </a:schemeClr>
                </a:solidFill>
              </a:rPr>
              <a:t>acreditação</a:t>
            </a:r>
            <a:r>
              <a:rPr lang="pt-BR" sz="1600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</a:p>
        </p:txBody>
      </p:sp>
      <p:sp>
        <p:nvSpPr>
          <p:cNvPr id="12291" name="Espaço Reservado para Conteúdo 2"/>
          <p:cNvSpPr txBox="1">
            <a:spLocks/>
          </p:cNvSpPr>
          <p:nvPr/>
        </p:nvSpPr>
        <p:spPr bwMode="auto">
          <a:xfrm>
            <a:off x="457200" y="476250"/>
            <a:ext cx="8229600" cy="5473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ts val="600"/>
              </a:spcBef>
            </a:pP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11.4 Em Certificados, Relatórios e Laudos de Laboratórios</a:t>
            </a:r>
          </a:p>
          <a:p>
            <a:endParaRPr lang="pt-BR" dirty="0">
              <a:latin typeface="Calibri" pitchFamily="34" charset="0"/>
            </a:endParaRPr>
          </a:p>
          <a:p>
            <a:endParaRPr lang="pt-BR" dirty="0">
              <a:latin typeface="Calibri" pitchFamily="34" charset="0"/>
            </a:endParaRPr>
          </a:p>
          <a:p>
            <a:r>
              <a:rPr lang="pt-BR" sz="2800" b="1" dirty="0">
                <a:latin typeface="Calibri" pitchFamily="34" charset="0"/>
              </a:rPr>
              <a:t>11.4.7</a:t>
            </a:r>
            <a:r>
              <a:rPr lang="pt-BR" sz="2800" dirty="0">
                <a:latin typeface="Calibri" pitchFamily="34" charset="0"/>
              </a:rPr>
              <a:t> O certificado, relatório ou laudo emitido pelo laboratório </a:t>
            </a:r>
            <a:r>
              <a:rPr lang="pt-BR" sz="2800" b="1" dirty="0">
                <a:latin typeface="Calibri" pitchFamily="34" charset="0"/>
              </a:rPr>
              <a:t>que não contenha o símbolo da </a:t>
            </a:r>
            <a:r>
              <a:rPr lang="pt-BR" sz="2800" b="1" dirty="0" err="1">
                <a:latin typeface="Calibri" pitchFamily="34" charset="0"/>
              </a:rPr>
              <a:t>acreditação</a:t>
            </a:r>
            <a:r>
              <a:rPr lang="pt-BR" sz="2800" b="1" dirty="0">
                <a:latin typeface="Calibri" pitchFamily="34" charset="0"/>
              </a:rPr>
              <a:t> </a:t>
            </a:r>
            <a:r>
              <a:rPr lang="pt-BR" sz="2800" dirty="0">
                <a:latin typeface="Calibri" pitchFamily="34" charset="0"/>
              </a:rPr>
              <a:t>não pode ser utilizado ou interpretado como tendo sido emitido na condição de acreditado. O laboratório </a:t>
            </a:r>
            <a:r>
              <a:rPr lang="pt-BR" sz="2800" b="1" dirty="0">
                <a:solidFill>
                  <a:srgbClr val="FF0000"/>
                </a:solidFill>
                <a:latin typeface="Calibri" pitchFamily="34" charset="0"/>
              </a:rPr>
              <a:t>deve dar à Cgcre e a seus representantes acesso</a:t>
            </a:r>
            <a:r>
              <a:rPr lang="pt-BR" sz="2800" dirty="0">
                <a:latin typeface="Calibri" pitchFamily="34" charset="0"/>
              </a:rPr>
              <a:t> a esses certificados, relatórios e laudos, bem como aos registros correspondentes, a fim de possibilitar a </a:t>
            </a:r>
            <a:r>
              <a:rPr lang="pt-BR" sz="2800" b="1" dirty="0">
                <a:solidFill>
                  <a:srgbClr val="FF0000"/>
                </a:solidFill>
                <a:latin typeface="Calibri" pitchFamily="34" charset="0"/>
              </a:rPr>
              <a:t>verificação do atendimento aos requisitos </a:t>
            </a:r>
            <a:r>
              <a:rPr lang="pt-BR" sz="2800" dirty="0">
                <a:latin typeface="Calibri" pitchFamily="34" charset="0"/>
              </a:rPr>
              <a:t>deste documento e da norma </a:t>
            </a:r>
            <a:r>
              <a:rPr lang="pt-BR" sz="2800" dirty="0" err="1">
                <a:latin typeface="Calibri" pitchFamily="34" charset="0"/>
              </a:rPr>
              <a:t>NIT-Dicla</a:t>
            </a:r>
            <a:r>
              <a:rPr lang="pt-BR" sz="2800" dirty="0">
                <a:latin typeface="Calibri" pitchFamily="34" charset="0"/>
              </a:rPr>
              <a:t>-031.</a:t>
            </a:r>
            <a:endParaRPr lang="pt-BR" sz="28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E0326-C53D-4C55-ADD7-1B1A432E10A6}" type="slidenum">
              <a:rPr lang="pt-BR" smtClean="0"/>
              <a:pPr/>
              <a:t>11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ítulo 3"/>
          <p:cNvSpPr>
            <a:spLocks noGrp="1"/>
          </p:cNvSpPr>
          <p:nvPr>
            <p:ph type="title"/>
          </p:nvPr>
        </p:nvSpPr>
        <p:spPr>
          <a:xfrm>
            <a:off x="457200" y="6237288"/>
            <a:ext cx="8229600" cy="620712"/>
          </a:xfrm>
        </p:spPr>
        <p:txBody>
          <a:bodyPr/>
          <a:lstStyle/>
          <a:p>
            <a:r>
              <a:rPr lang="pt-BR" sz="1600" dirty="0" smtClean="0">
                <a:solidFill>
                  <a:schemeClr val="bg1">
                    <a:lumMod val="50000"/>
                  </a:schemeClr>
                </a:solidFill>
              </a:rPr>
              <a:t>Certificados de Calibração/Relatórios de ensaios emitidos sem o símbolo de </a:t>
            </a:r>
            <a:r>
              <a:rPr lang="pt-BR" sz="1600" dirty="0" err="1" smtClean="0">
                <a:solidFill>
                  <a:schemeClr val="bg1">
                    <a:lumMod val="50000"/>
                  </a:schemeClr>
                </a:solidFill>
              </a:rPr>
              <a:t>acreditação</a:t>
            </a:r>
            <a:r>
              <a:rPr lang="pt-BR" sz="1600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</a:p>
        </p:txBody>
      </p:sp>
      <p:sp>
        <p:nvSpPr>
          <p:cNvPr id="8" name="Espaço Reservado para Conteúdo 2"/>
          <p:cNvSpPr txBox="1">
            <a:spLocks/>
          </p:cNvSpPr>
          <p:nvPr/>
        </p:nvSpPr>
        <p:spPr>
          <a:xfrm>
            <a:off x="457200" y="476250"/>
            <a:ext cx="8229600" cy="583247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Na </a:t>
            </a:r>
            <a:r>
              <a:rPr lang="pt-BR" sz="2400" b="1" dirty="0" err="1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NIT-Dicla</a:t>
            </a:r>
            <a:r>
              <a:rPr lang="pt-BR" sz="24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-031 - Revisão 14</a:t>
            </a:r>
            <a:r>
              <a:rPr lang="pt-BR" sz="24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(Abr/2015)</a:t>
            </a:r>
            <a:endParaRPr lang="pt-BR" sz="2400" b="1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9.2 Cooperação com a </a:t>
            </a:r>
            <a:r>
              <a:rPr lang="pt-B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Cgcre</a:t>
            </a:r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latin typeface="+mn-lt"/>
                <a:cs typeface="+mn-cs"/>
              </a:rPr>
              <a:t>9.2.1</a:t>
            </a:r>
            <a:r>
              <a:rPr lang="pt-BR" sz="2400" dirty="0">
                <a:latin typeface="+mn-lt"/>
                <a:cs typeface="+mn-cs"/>
              </a:rPr>
              <a:t> O OAC deve garantir à </a:t>
            </a:r>
            <a:r>
              <a:rPr lang="pt-BR" sz="2400" dirty="0" err="1">
                <a:latin typeface="+mn-lt"/>
                <a:cs typeface="+mn-cs"/>
              </a:rPr>
              <a:t>Cgcre</a:t>
            </a:r>
            <a:r>
              <a:rPr lang="pt-BR" sz="2400" dirty="0">
                <a:latin typeface="+mn-lt"/>
                <a:cs typeface="+mn-cs"/>
              </a:rPr>
              <a:t> e aos seus representantes as condições necessárias para monitorar a conformidade a este regulamento e aos requisitos de </a:t>
            </a:r>
            <a:r>
              <a:rPr lang="pt-BR" sz="2400" dirty="0" err="1">
                <a:latin typeface="+mn-lt"/>
                <a:cs typeface="+mn-cs"/>
              </a:rPr>
              <a:t>acreditação</a:t>
            </a:r>
            <a:r>
              <a:rPr lang="pt-BR" sz="2400" dirty="0">
                <a:latin typeface="+mn-lt"/>
                <a:cs typeface="+mn-cs"/>
              </a:rPr>
              <a:t>. Esta cooperação inclui: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>
                <a:latin typeface="+mn-lt"/>
                <a:cs typeface="+mn-cs"/>
              </a:rPr>
              <a:t>(...)</a:t>
            </a:r>
          </a:p>
          <a:p>
            <a:pPr marL="269875" indent="-2698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>
                <a:latin typeface="+mn-lt"/>
                <a:cs typeface="+mn-cs"/>
              </a:rPr>
              <a:t>d) permissão à Cgcre e a seus representantes de acesso e exame de todos os documentos e registros </a:t>
            </a:r>
            <a:r>
              <a:rPr lang="pt-BR" sz="2400" dirty="0" smtClean="0">
                <a:latin typeface="+mn-lt"/>
                <a:cs typeface="+mn-cs"/>
              </a:rPr>
              <a:t>(...). </a:t>
            </a:r>
            <a:r>
              <a:rPr lang="pt-BR" sz="2400" dirty="0">
                <a:latin typeface="+mn-lt"/>
                <a:cs typeface="+mn-cs"/>
              </a:rPr>
              <a:t>Essa permissão inclui acesso a quaisquer informações e registros necessários para confirmar que o OAC possui </a:t>
            </a:r>
            <a:r>
              <a:rPr lang="pt-BR" sz="2400" b="1" dirty="0">
                <a:solidFill>
                  <a:srgbClr val="FF0000"/>
                </a:solidFill>
                <a:latin typeface="+mn-lt"/>
                <a:cs typeface="+mn-cs"/>
              </a:rPr>
              <a:t>capacidade de realizar os serviços de seu escopo de </a:t>
            </a:r>
            <a:r>
              <a:rPr lang="pt-BR" sz="2400" b="1" dirty="0" err="1">
                <a:solidFill>
                  <a:srgbClr val="FF0000"/>
                </a:solidFill>
                <a:latin typeface="+mn-lt"/>
                <a:cs typeface="+mn-cs"/>
              </a:rPr>
              <a:t>acreditação</a:t>
            </a:r>
            <a:r>
              <a:rPr lang="pt-BR" sz="2400" b="1" dirty="0">
                <a:solidFill>
                  <a:srgbClr val="FF0000"/>
                </a:solidFill>
                <a:latin typeface="+mn-lt"/>
                <a:cs typeface="+mn-cs"/>
              </a:rPr>
              <a:t> e emitir relatórios, certificados, laudos e declarações em conformidade com tais requisitos</a:t>
            </a:r>
            <a:r>
              <a:rPr lang="pt-BR" sz="2400" dirty="0">
                <a:latin typeface="+mn-lt"/>
                <a:cs typeface="+mn-cs"/>
              </a:rPr>
              <a:t>, ainda que o OAC </a:t>
            </a:r>
            <a:r>
              <a:rPr lang="pt-BR" sz="2400" b="1" dirty="0">
                <a:solidFill>
                  <a:srgbClr val="FF0000"/>
                </a:solidFill>
                <a:latin typeface="+mn-lt"/>
                <a:cs typeface="+mn-cs"/>
              </a:rPr>
              <a:t>não</a:t>
            </a:r>
            <a:r>
              <a:rPr lang="pt-BR" sz="2400" b="1" dirty="0">
                <a:latin typeface="+mn-lt"/>
                <a:cs typeface="+mn-cs"/>
              </a:rPr>
              <a:t> </a:t>
            </a:r>
            <a:r>
              <a:rPr lang="pt-BR" sz="2400" b="1" dirty="0">
                <a:solidFill>
                  <a:srgbClr val="FF0000"/>
                </a:solidFill>
                <a:latin typeface="+mn-lt"/>
                <a:cs typeface="+mn-cs"/>
              </a:rPr>
              <a:t>tenha emitido</a:t>
            </a:r>
            <a:r>
              <a:rPr lang="pt-BR" sz="2400" dirty="0">
                <a:solidFill>
                  <a:srgbClr val="FF0000"/>
                </a:solidFill>
                <a:latin typeface="+mn-lt"/>
                <a:cs typeface="+mn-cs"/>
              </a:rPr>
              <a:t> </a:t>
            </a:r>
            <a:r>
              <a:rPr lang="pt-BR" sz="2400" dirty="0">
                <a:latin typeface="+mn-lt"/>
                <a:cs typeface="+mn-cs"/>
              </a:rPr>
              <a:t>relatórios, certificados, laudos ou declarações </a:t>
            </a:r>
            <a:r>
              <a:rPr lang="pt-BR" sz="2400" b="1" dirty="0">
                <a:solidFill>
                  <a:srgbClr val="FF0000"/>
                </a:solidFill>
                <a:latin typeface="+mn-lt"/>
                <a:cs typeface="+mn-cs"/>
              </a:rPr>
              <a:t>utilizando o símbolo da </a:t>
            </a:r>
            <a:r>
              <a:rPr lang="pt-BR" sz="2400" b="1" dirty="0" err="1">
                <a:solidFill>
                  <a:srgbClr val="FF0000"/>
                </a:solidFill>
                <a:latin typeface="+mn-lt"/>
                <a:cs typeface="+mn-cs"/>
              </a:rPr>
              <a:t>acreditação</a:t>
            </a:r>
            <a:r>
              <a:rPr lang="pt-BR" sz="2400" dirty="0">
                <a:latin typeface="+mn-lt"/>
                <a:cs typeface="+mn-cs"/>
              </a:rPr>
              <a:t>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E0326-C53D-4C55-ADD7-1B1A432E10A6}" type="slidenum">
              <a:rPr lang="pt-BR" smtClean="0"/>
              <a:pPr/>
              <a:t>12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ítulo 3"/>
          <p:cNvSpPr>
            <a:spLocks noGrp="1"/>
          </p:cNvSpPr>
          <p:nvPr>
            <p:ph type="title"/>
          </p:nvPr>
        </p:nvSpPr>
        <p:spPr>
          <a:xfrm>
            <a:off x="457200" y="6237288"/>
            <a:ext cx="8229600" cy="620712"/>
          </a:xfrm>
        </p:spPr>
        <p:txBody>
          <a:bodyPr/>
          <a:lstStyle/>
          <a:p>
            <a:r>
              <a:rPr lang="pt-BR" sz="1600" dirty="0" smtClean="0">
                <a:solidFill>
                  <a:schemeClr val="bg1">
                    <a:lumMod val="50000"/>
                  </a:schemeClr>
                </a:solidFill>
              </a:rPr>
              <a:t>Certificados de Calibração/Relatórios de ensaios emitidos sem o símbolo de </a:t>
            </a:r>
            <a:r>
              <a:rPr lang="pt-BR" sz="1600" dirty="0" err="1" smtClean="0">
                <a:solidFill>
                  <a:schemeClr val="bg1">
                    <a:lumMod val="50000"/>
                  </a:schemeClr>
                </a:solidFill>
              </a:rPr>
              <a:t>acreditação</a:t>
            </a:r>
            <a:r>
              <a:rPr lang="pt-BR" sz="1600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</a:p>
        </p:txBody>
      </p:sp>
      <p:sp>
        <p:nvSpPr>
          <p:cNvPr id="8" name="Espaço Reservado para Conteúdo 2"/>
          <p:cNvSpPr txBox="1">
            <a:spLocks/>
          </p:cNvSpPr>
          <p:nvPr/>
        </p:nvSpPr>
        <p:spPr>
          <a:xfrm>
            <a:off x="457200" y="476250"/>
            <a:ext cx="8229600" cy="23050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>
                <a:latin typeface="+mn-lt"/>
                <a:cs typeface="+mn-cs"/>
              </a:rPr>
              <a:t>“</a:t>
            </a:r>
            <a:r>
              <a:rPr lang="pt-BR" sz="2800" i="1" dirty="0">
                <a:latin typeface="+mn-lt"/>
                <a:cs typeface="+mn-cs"/>
              </a:rPr>
              <a:t>Não conformidades em certificados de calibração/relatórios de ensaios emitidos pelo laboratório sem o símbolo de </a:t>
            </a:r>
            <a:r>
              <a:rPr lang="pt-BR" sz="2800" i="1" dirty="0" err="1">
                <a:latin typeface="+mn-lt"/>
                <a:cs typeface="+mn-cs"/>
              </a:rPr>
              <a:t>acreditação</a:t>
            </a:r>
            <a:r>
              <a:rPr lang="pt-BR" sz="2800" i="1" dirty="0">
                <a:latin typeface="+mn-lt"/>
                <a:cs typeface="+mn-cs"/>
              </a:rPr>
              <a:t> para serviços que constam no escopo acreditado do laboratório (NIT-DICLA-031 </a:t>
            </a:r>
            <a:r>
              <a:rPr lang="pt-BR" sz="2800" i="1" dirty="0" err="1">
                <a:latin typeface="+mn-lt"/>
                <a:cs typeface="+mn-cs"/>
              </a:rPr>
              <a:t>rev</a:t>
            </a:r>
            <a:r>
              <a:rPr lang="pt-BR" sz="2800" i="1" dirty="0">
                <a:latin typeface="+mn-lt"/>
                <a:cs typeface="+mn-cs"/>
              </a:rPr>
              <a:t> 14, item 9.2.1.d). Como proceder?</a:t>
            </a:r>
            <a:r>
              <a:rPr lang="pt-BR" sz="2800" dirty="0">
                <a:latin typeface="+mn-lt"/>
                <a:cs typeface="+mn-cs"/>
              </a:rPr>
              <a:t>”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600" dirty="0">
              <a:latin typeface="+mn-lt"/>
              <a:cs typeface="+mn-cs"/>
            </a:endParaRPr>
          </a:p>
        </p:txBody>
      </p:sp>
      <p:sp>
        <p:nvSpPr>
          <p:cNvPr id="14340" name="Espaço Reservado para Conteúdo 2"/>
          <p:cNvSpPr txBox="1">
            <a:spLocks/>
          </p:cNvSpPr>
          <p:nvPr/>
        </p:nvSpPr>
        <p:spPr bwMode="auto">
          <a:xfrm>
            <a:off x="457200" y="3141663"/>
            <a:ext cx="8229600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pt-BR" sz="2800" dirty="0">
                <a:latin typeface="Calibri" pitchFamily="34" charset="0"/>
              </a:rPr>
              <a:t>Se for evidenciado que o OAC não possui capacidade de emitir relatórios, certificados, laudos e declarações em conformidade com os requisitos da </a:t>
            </a:r>
            <a:r>
              <a:rPr lang="pt-BR" sz="2800" dirty="0" err="1">
                <a:latin typeface="Calibri" pitchFamily="34" charset="0"/>
              </a:rPr>
              <a:t>acreditação</a:t>
            </a:r>
            <a:r>
              <a:rPr lang="pt-BR" sz="2800" dirty="0">
                <a:latin typeface="Calibri" pitchFamily="34" charset="0"/>
              </a:rPr>
              <a:t> (mesmo não tendo utilizado o símbolo de </a:t>
            </a:r>
            <a:r>
              <a:rPr lang="pt-BR" sz="2800" dirty="0" err="1">
                <a:latin typeface="Calibri" pitchFamily="34" charset="0"/>
              </a:rPr>
              <a:t>acreditação</a:t>
            </a:r>
            <a:r>
              <a:rPr lang="pt-BR" sz="2800" dirty="0">
                <a:latin typeface="Calibri" pitchFamily="34" charset="0"/>
              </a:rPr>
              <a:t>) deve-se registrar a não conformidade relacionando-a ao requisito aplicável do item 5.10 da NBR ISO/IEC 17025:2005.</a:t>
            </a:r>
          </a:p>
          <a:p>
            <a:endParaRPr lang="pt-BR" sz="1600" dirty="0">
              <a:latin typeface="Calibri" pitchFamily="34" charset="0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E0326-C53D-4C55-ADD7-1B1A432E10A6}" type="slidenum">
              <a:rPr lang="pt-BR" smtClean="0"/>
              <a:pPr/>
              <a:t>13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446856" y="2852738"/>
            <a:ext cx="8229600" cy="165638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t-BR" sz="3200" b="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“</a:t>
            </a:r>
            <a:r>
              <a:rPr lang="pt-BR" sz="3200" b="0" i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Uso do símbolo da </a:t>
            </a:r>
            <a:r>
              <a:rPr lang="pt-BR" sz="3200" b="0" i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acreditação</a:t>
            </a:r>
            <a:r>
              <a:rPr lang="pt-BR" sz="3200" b="0" i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- orçamentos e expressão dos resultados (avaliação da conformidade e opinião e interpretação)</a:t>
            </a:r>
            <a:r>
              <a:rPr lang="pt-BR" sz="3200" b="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”.</a:t>
            </a:r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3"/>
          <p:cNvSpPr>
            <a:spLocks noGrp="1"/>
          </p:cNvSpPr>
          <p:nvPr>
            <p:ph type="title"/>
          </p:nvPr>
        </p:nvSpPr>
        <p:spPr>
          <a:xfrm>
            <a:off x="457200" y="6237288"/>
            <a:ext cx="8229600" cy="620712"/>
          </a:xfrm>
        </p:spPr>
        <p:txBody>
          <a:bodyPr/>
          <a:lstStyle/>
          <a:p>
            <a:r>
              <a:rPr lang="pt-BR" sz="1600" dirty="0" smtClean="0">
                <a:solidFill>
                  <a:schemeClr val="bg1">
                    <a:lumMod val="50000"/>
                  </a:schemeClr>
                </a:solidFill>
              </a:rPr>
              <a:t>Orçamentos; Expressão dos resultados (avaliação de conformidade, opinião e interpretação).</a:t>
            </a:r>
          </a:p>
        </p:txBody>
      </p:sp>
      <p:sp>
        <p:nvSpPr>
          <p:cNvPr id="8" name="Espaço Reservado para Conteúdo 2"/>
          <p:cNvSpPr txBox="1">
            <a:spLocks/>
          </p:cNvSpPr>
          <p:nvPr/>
        </p:nvSpPr>
        <p:spPr>
          <a:xfrm>
            <a:off x="457200" y="476250"/>
            <a:ext cx="8229600" cy="5761038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 err="1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NIE-Cgcre</a:t>
            </a:r>
            <a:r>
              <a:rPr lang="pt-BR" sz="24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-009 – Revisão 17 (Out/2015)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11.13 </a:t>
            </a: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Orçamentos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latin typeface="+mn-lt"/>
                <a:cs typeface="+mn-cs"/>
              </a:rPr>
              <a:t>11.13.1</a:t>
            </a:r>
            <a:r>
              <a:rPr lang="pt-BR" sz="2400" dirty="0">
                <a:latin typeface="+mn-lt"/>
                <a:cs typeface="+mn-cs"/>
              </a:rPr>
              <a:t> Os orçamentos que contenham o símbolo da </a:t>
            </a:r>
            <a:r>
              <a:rPr lang="pt-BR" sz="2400" dirty="0" err="1">
                <a:latin typeface="+mn-lt"/>
                <a:cs typeface="+mn-cs"/>
              </a:rPr>
              <a:t>acreditação</a:t>
            </a:r>
            <a:r>
              <a:rPr lang="pt-BR" sz="2400" dirty="0">
                <a:latin typeface="+mn-lt"/>
                <a:cs typeface="+mn-cs"/>
              </a:rPr>
              <a:t> </a:t>
            </a:r>
            <a:r>
              <a:rPr lang="pt-BR" sz="2400" b="1" dirty="0">
                <a:solidFill>
                  <a:srgbClr val="FF0000"/>
                </a:solidFill>
                <a:latin typeface="+mn-lt"/>
                <a:cs typeface="+mn-cs"/>
              </a:rPr>
              <a:t>ou</a:t>
            </a:r>
            <a:r>
              <a:rPr lang="pt-BR" sz="2400" dirty="0">
                <a:latin typeface="+mn-lt"/>
                <a:cs typeface="+mn-cs"/>
              </a:rPr>
              <a:t> referência à </a:t>
            </a:r>
            <a:r>
              <a:rPr lang="pt-BR" sz="2400" dirty="0" err="1">
                <a:latin typeface="+mn-lt"/>
                <a:cs typeface="+mn-cs"/>
              </a:rPr>
              <a:t>acreditação</a:t>
            </a:r>
            <a:r>
              <a:rPr lang="pt-BR" sz="2400" dirty="0">
                <a:latin typeface="+mn-lt"/>
                <a:cs typeface="+mn-cs"/>
              </a:rPr>
              <a:t> e que relacionarem serviços não acreditados </a:t>
            </a:r>
            <a:r>
              <a:rPr lang="pt-BR" sz="2400" b="1" dirty="0">
                <a:solidFill>
                  <a:srgbClr val="FF0000"/>
                </a:solidFill>
                <a:latin typeface="+mn-lt"/>
                <a:cs typeface="+mn-cs"/>
              </a:rPr>
              <a:t>devem distinguir claramente os que são e os que não são acreditados</a:t>
            </a:r>
            <a:r>
              <a:rPr lang="pt-BR" sz="2400" dirty="0">
                <a:latin typeface="+mn-lt"/>
                <a:cs typeface="+mn-cs"/>
              </a:rPr>
              <a:t>. Devem especificar também para quais serviços serão emitidos certificados ou relatórios com o símbolo da </a:t>
            </a:r>
            <a:r>
              <a:rPr lang="pt-BR" sz="2400" dirty="0" err="1">
                <a:latin typeface="+mn-lt"/>
                <a:cs typeface="+mn-cs"/>
              </a:rPr>
              <a:t>acreditação</a:t>
            </a:r>
            <a:r>
              <a:rPr lang="pt-BR" sz="2400" dirty="0">
                <a:latin typeface="+mn-lt"/>
                <a:cs typeface="+mn-cs"/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latin typeface="+mn-lt"/>
                <a:cs typeface="+mn-cs"/>
              </a:rPr>
              <a:t>11.13.2</a:t>
            </a:r>
            <a:r>
              <a:rPr lang="pt-BR" sz="2400" dirty="0">
                <a:latin typeface="+mn-lt"/>
                <a:cs typeface="+mn-cs"/>
              </a:rPr>
              <a:t> Quando o orçamento relacionar exclusivamente serviços não acreditados, </a:t>
            </a:r>
            <a:r>
              <a:rPr lang="pt-BR" sz="2400" b="1" dirty="0">
                <a:solidFill>
                  <a:srgbClr val="FF0000"/>
                </a:solidFill>
                <a:latin typeface="+mn-lt"/>
                <a:cs typeface="+mn-cs"/>
              </a:rPr>
              <a:t>não pode </a:t>
            </a:r>
            <a:r>
              <a:rPr lang="pt-BR" sz="2400" dirty="0">
                <a:latin typeface="+mn-lt"/>
                <a:cs typeface="+mn-cs"/>
              </a:rPr>
              <a:t>ser utilizado o símbolo da </a:t>
            </a:r>
            <a:r>
              <a:rPr lang="pt-BR" sz="2400" dirty="0" err="1">
                <a:latin typeface="+mn-lt"/>
                <a:cs typeface="+mn-cs"/>
              </a:rPr>
              <a:t>acreditação</a:t>
            </a:r>
            <a:r>
              <a:rPr lang="pt-BR" sz="2400" dirty="0">
                <a:latin typeface="+mn-lt"/>
                <a:cs typeface="+mn-cs"/>
              </a:rPr>
              <a:t> ou ser feita referência à </a:t>
            </a:r>
            <a:r>
              <a:rPr lang="pt-BR" sz="2400" dirty="0" err="1">
                <a:latin typeface="+mn-lt"/>
                <a:cs typeface="+mn-cs"/>
              </a:rPr>
              <a:t>acreditação</a:t>
            </a:r>
            <a:r>
              <a:rPr lang="pt-BR" sz="2400" dirty="0">
                <a:latin typeface="+mn-lt"/>
                <a:cs typeface="+mn-cs"/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latin typeface="+mn-lt"/>
                <a:cs typeface="+mn-cs"/>
              </a:rPr>
              <a:t>11.13.3</a:t>
            </a:r>
            <a:r>
              <a:rPr lang="pt-BR" sz="2400" dirty="0">
                <a:latin typeface="+mn-lt"/>
                <a:cs typeface="+mn-cs"/>
              </a:rPr>
              <a:t> Quando o orçamento, proposta ou contrato definir que serão prestados serviços acreditados, os relatórios e certificados emitidos </a:t>
            </a:r>
            <a:r>
              <a:rPr lang="pt-BR" sz="2400" b="1" dirty="0">
                <a:solidFill>
                  <a:srgbClr val="FF0000"/>
                </a:solidFill>
                <a:latin typeface="+mn-lt"/>
                <a:cs typeface="+mn-cs"/>
              </a:rPr>
              <a:t>devem</a:t>
            </a:r>
            <a:r>
              <a:rPr lang="pt-BR" sz="2400" dirty="0">
                <a:latin typeface="+mn-lt"/>
                <a:cs typeface="+mn-cs"/>
              </a:rPr>
              <a:t> conter o símbolo da </a:t>
            </a:r>
            <a:r>
              <a:rPr lang="pt-BR" sz="2400" dirty="0" err="1">
                <a:latin typeface="+mn-lt"/>
                <a:cs typeface="+mn-cs"/>
              </a:rPr>
              <a:t>acreditação</a:t>
            </a:r>
            <a:r>
              <a:rPr lang="pt-BR" sz="2400" dirty="0">
                <a:latin typeface="+mn-lt"/>
                <a:cs typeface="+mn-cs"/>
              </a:rPr>
              <a:t>.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400" dirty="0">
              <a:latin typeface="+mn-lt"/>
              <a:cs typeface="+mn-cs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E0326-C53D-4C55-ADD7-1B1A432E10A6}" type="slidenum">
              <a:rPr lang="pt-BR" smtClean="0"/>
              <a:pPr/>
              <a:t>15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ítulo 3"/>
          <p:cNvSpPr>
            <a:spLocks noGrp="1"/>
          </p:cNvSpPr>
          <p:nvPr>
            <p:ph type="title"/>
          </p:nvPr>
        </p:nvSpPr>
        <p:spPr>
          <a:xfrm>
            <a:off x="457200" y="6237288"/>
            <a:ext cx="8229600" cy="620712"/>
          </a:xfrm>
        </p:spPr>
        <p:txBody>
          <a:bodyPr/>
          <a:lstStyle/>
          <a:p>
            <a:r>
              <a:rPr lang="pt-BR" sz="1600" dirty="0" smtClean="0">
                <a:solidFill>
                  <a:schemeClr val="bg1">
                    <a:lumMod val="50000"/>
                  </a:schemeClr>
                </a:solidFill>
              </a:rPr>
              <a:t>Orçamentos; Expressão dos resultados (avaliação de conformidade, opinião e interpretação).</a:t>
            </a:r>
          </a:p>
        </p:txBody>
      </p:sp>
      <p:sp>
        <p:nvSpPr>
          <p:cNvPr id="17411" name="Espaço Reservado para Conteúdo 2"/>
          <p:cNvSpPr txBox="1">
            <a:spLocks/>
          </p:cNvSpPr>
          <p:nvPr/>
        </p:nvSpPr>
        <p:spPr bwMode="auto">
          <a:xfrm>
            <a:off x="457200" y="476250"/>
            <a:ext cx="8229600" cy="576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11.4 Em Certificados, Relatórios e Laudos de Laboratórios</a:t>
            </a:r>
          </a:p>
          <a:p>
            <a:r>
              <a:rPr lang="pt-BR" sz="3200" dirty="0">
                <a:latin typeface="Calibri" pitchFamily="34" charset="0"/>
              </a:rPr>
              <a:t> </a:t>
            </a:r>
          </a:p>
          <a:p>
            <a:r>
              <a:rPr lang="pt-BR" sz="3200" b="1" dirty="0">
                <a:latin typeface="Calibri" pitchFamily="34" charset="0"/>
              </a:rPr>
              <a:t>11.4.9</a:t>
            </a:r>
            <a:r>
              <a:rPr lang="pt-BR" sz="3200" dirty="0">
                <a:latin typeface="Calibri" pitchFamily="34" charset="0"/>
              </a:rPr>
              <a:t> Caso sejam incluídas </a:t>
            </a:r>
            <a:r>
              <a:rPr lang="pt-BR" sz="3200" b="1" dirty="0">
                <a:solidFill>
                  <a:srgbClr val="FF0000"/>
                </a:solidFill>
                <a:latin typeface="Calibri" pitchFamily="34" charset="0"/>
              </a:rPr>
              <a:t>opiniões e interpretações </a:t>
            </a:r>
            <a:r>
              <a:rPr lang="pt-BR" sz="3200" dirty="0">
                <a:latin typeface="Calibri" pitchFamily="34" charset="0"/>
              </a:rPr>
              <a:t>no certificado, relatório ou laudo, com base nos resultados dos serviços realizados, o laboratório deve </a:t>
            </a:r>
            <a:r>
              <a:rPr lang="pt-BR" sz="3200" b="1" dirty="0">
                <a:latin typeface="Calibri" pitchFamily="34" charset="0"/>
              </a:rPr>
              <a:t>colocá-las após todos os resultados</a:t>
            </a:r>
            <a:r>
              <a:rPr lang="pt-BR" sz="3200" dirty="0">
                <a:latin typeface="Calibri" pitchFamily="34" charset="0"/>
              </a:rPr>
              <a:t>, </a:t>
            </a:r>
            <a:r>
              <a:rPr lang="pt-BR" sz="3200" b="1" dirty="0">
                <a:latin typeface="Calibri" pitchFamily="34" charset="0"/>
              </a:rPr>
              <a:t>precedidas da frase</a:t>
            </a:r>
            <a:r>
              <a:rPr lang="pt-BR" sz="3200" dirty="0">
                <a:latin typeface="Calibri" pitchFamily="34" charset="0"/>
              </a:rPr>
              <a:t>: “As opiniões e interpretações expressas abaixo não fazem parte do escopo da </a:t>
            </a:r>
            <a:r>
              <a:rPr lang="pt-BR" sz="3200" dirty="0" err="1">
                <a:latin typeface="Calibri" pitchFamily="34" charset="0"/>
              </a:rPr>
              <a:t>acreditação</a:t>
            </a:r>
            <a:r>
              <a:rPr lang="pt-BR" sz="3200" dirty="0">
                <a:latin typeface="Calibri" pitchFamily="34" charset="0"/>
              </a:rPr>
              <a:t> deste laboratório”.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E0326-C53D-4C55-ADD7-1B1A432E10A6}" type="slidenum">
              <a:rPr lang="pt-BR" smtClean="0"/>
              <a:pPr/>
              <a:t>16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446856" y="2564904"/>
            <a:ext cx="8229600" cy="25924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t-BR" sz="3200" b="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“</a:t>
            </a:r>
            <a:r>
              <a:rPr lang="pt-BR" b="0" i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Esclarecimento sobre atualização de escopo durante a reavaliação. Quando é permitido? Existe um conflito entre as diretrizes do NIT-DICLA-012 (7.6.) e NIT-DICLA-031 (9.3.1.12) sobre o assunto”.</a:t>
            </a:r>
            <a:endParaRPr lang="pt-BR" sz="3200" b="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3"/>
          <p:cNvSpPr>
            <a:spLocks noGrp="1"/>
          </p:cNvSpPr>
          <p:nvPr>
            <p:ph type="title"/>
          </p:nvPr>
        </p:nvSpPr>
        <p:spPr>
          <a:xfrm>
            <a:off x="457200" y="6237288"/>
            <a:ext cx="8229600" cy="620712"/>
          </a:xfrm>
        </p:spPr>
        <p:txBody>
          <a:bodyPr/>
          <a:lstStyle/>
          <a:p>
            <a:r>
              <a:rPr lang="pt-BR" sz="1600" dirty="0" smtClean="0">
                <a:solidFill>
                  <a:schemeClr val="bg1">
                    <a:lumMod val="50000"/>
                  </a:schemeClr>
                </a:solidFill>
              </a:rPr>
              <a:t>Atualização de escopo durante a reavaliação; conflito </a:t>
            </a:r>
            <a:r>
              <a:rPr lang="pt-BR" sz="1600" dirty="0" err="1" smtClean="0">
                <a:solidFill>
                  <a:schemeClr val="bg1">
                    <a:lumMod val="50000"/>
                  </a:schemeClr>
                </a:solidFill>
              </a:rPr>
              <a:t>NIT-Dicla</a:t>
            </a:r>
            <a:r>
              <a:rPr lang="pt-BR" sz="1600" dirty="0" smtClean="0">
                <a:solidFill>
                  <a:schemeClr val="bg1">
                    <a:lumMod val="50000"/>
                  </a:schemeClr>
                </a:solidFill>
              </a:rPr>
              <a:t>-012 e </a:t>
            </a:r>
            <a:r>
              <a:rPr lang="pt-BR" sz="1600" dirty="0" err="1" smtClean="0">
                <a:solidFill>
                  <a:schemeClr val="bg1">
                    <a:lumMod val="50000"/>
                  </a:schemeClr>
                </a:solidFill>
              </a:rPr>
              <a:t>NIT-Dicla</a:t>
            </a:r>
            <a:r>
              <a:rPr lang="pt-BR" sz="1600" dirty="0" smtClean="0">
                <a:solidFill>
                  <a:schemeClr val="bg1">
                    <a:lumMod val="50000"/>
                  </a:schemeClr>
                </a:solidFill>
              </a:rPr>
              <a:t>-031.</a:t>
            </a:r>
          </a:p>
        </p:txBody>
      </p:sp>
      <p:sp>
        <p:nvSpPr>
          <p:cNvPr id="8" name="Espaço Reservado para Conteúdo 2"/>
          <p:cNvSpPr txBox="1">
            <a:spLocks/>
          </p:cNvSpPr>
          <p:nvPr/>
        </p:nvSpPr>
        <p:spPr>
          <a:xfrm>
            <a:off x="457200" y="476250"/>
            <a:ext cx="8229600" cy="5833070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000" b="1" dirty="0" err="1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NIT-Dicla</a:t>
            </a:r>
            <a:r>
              <a:rPr lang="pt-BR" sz="20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-031 </a:t>
            </a:r>
            <a:r>
              <a:rPr lang="pt-BR" sz="20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– Revisão </a:t>
            </a:r>
            <a:r>
              <a:rPr lang="pt-BR" sz="20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14 (Abr/2015</a:t>
            </a:r>
            <a:r>
              <a:rPr lang="pt-BR" sz="20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)</a:t>
            </a:r>
          </a:p>
          <a:p>
            <a:endParaRPr lang="pt-BR" b="1" dirty="0" smtClean="0"/>
          </a:p>
          <a:p>
            <a:pPr>
              <a:tabLst>
                <a:tab pos="6462713" algn="l"/>
              </a:tabLst>
            </a:pPr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9.3 Notificação de Mudanças na </a:t>
            </a:r>
            <a:r>
              <a:rPr lang="pt-B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Acreditação</a:t>
            </a:r>
            <a:endParaRPr lang="pt-B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tabLst>
                <a:tab pos="6369050" algn="l"/>
              </a:tabLst>
            </a:pPr>
            <a:r>
              <a:rPr lang="pt-BR" b="1" dirty="0" smtClean="0"/>
              <a:t>9.3.1</a:t>
            </a:r>
            <a:r>
              <a:rPr lang="pt-BR" dirty="0" smtClean="0"/>
              <a:t> O OAC deve informar </a:t>
            </a:r>
            <a:r>
              <a:rPr lang="pt-BR" b="1" dirty="0" smtClean="0">
                <a:solidFill>
                  <a:srgbClr val="FF0000"/>
                </a:solidFill>
              </a:rPr>
              <a:t>imediatamente</a:t>
            </a:r>
            <a:r>
              <a:rPr lang="pt-BR" dirty="0" smtClean="0"/>
              <a:t> a Cgcre, por meio de (...)</a:t>
            </a:r>
          </a:p>
          <a:p>
            <a:pPr>
              <a:tabLst>
                <a:tab pos="6369050" algn="l"/>
              </a:tabLst>
            </a:pPr>
            <a:r>
              <a:rPr lang="pt-BR" dirty="0" smtClean="0"/>
              <a:t>ao gestor de </a:t>
            </a:r>
            <a:r>
              <a:rPr lang="pt-BR" dirty="0" err="1" smtClean="0"/>
              <a:t>acreditação</a:t>
            </a:r>
            <a:r>
              <a:rPr lang="pt-BR" dirty="0" smtClean="0"/>
              <a:t> (GA), quando ocorrerem as mudanças abaixo relacionadas:</a:t>
            </a:r>
          </a:p>
          <a:p>
            <a:pPr>
              <a:tabLst>
                <a:tab pos="6369050" algn="l"/>
              </a:tabLst>
            </a:pPr>
            <a:r>
              <a:rPr lang="pt-BR" dirty="0" smtClean="0"/>
              <a:t>(...)</a:t>
            </a:r>
          </a:p>
          <a:p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9.3.1.12 Solicitação de atualização do escopo da </a:t>
            </a:r>
            <a:r>
              <a:rPr lang="pt-B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acreditação</a:t>
            </a:r>
            <a:endParaRPr lang="pt-B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BR" dirty="0" smtClean="0"/>
              <a:t>Além da apresentação dos documentos previstos em </a:t>
            </a:r>
            <a:r>
              <a:rPr lang="pt-BR" b="1" dirty="0" smtClean="0"/>
              <a:t>9.3.2</a:t>
            </a:r>
            <a:r>
              <a:rPr lang="pt-BR" dirty="0" smtClean="0"/>
              <a:t>, o laboratório deve:</a:t>
            </a:r>
          </a:p>
          <a:p>
            <a:pPr marL="176213" lvl="0" indent="-176213">
              <a:buFont typeface="Arial" pitchFamily="34" charset="0"/>
              <a:buChar char="•"/>
            </a:pPr>
            <a:r>
              <a:rPr lang="pt-BR" dirty="0" smtClean="0"/>
              <a:t>Na </a:t>
            </a:r>
            <a:r>
              <a:rPr lang="pt-BR" b="1" dirty="0" smtClean="0">
                <a:solidFill>
                  <a:srgbClr val="FF0000"/>
                </a:solidFill>
              </a:rPr>
              <a:t>solicitação de atualização de versão de norma ou procedimento já contido no escopo de </a:t>
            </a:r>
            <a:r>
              <a:rPr lang="pt-BR" b="1" dirty="0" err="1" smtClean="0">
                <a:solidFill>
                  <a:srgbClr val="FF0000"/>
                </a:solidFill>
              </a:rPr>
              <a:t>acreditação</a:t>
            </a:r>
            <a:r>
              <a:rPr lang="pt-BR" dirty="0" smtClean="0"/>
              <a:t>, apresentar tanto a versão atual como a versão anterior da norma ou procedimento, bem como explicação detalhada sobre a alteração.</a:t>
            </a:r>
          </a:p>
          <a:p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Nota</a:t>
            </a:r>
            <a:r>
              <a:rPr lang="pt-BR" dirty="0" smtClean="0"/>
              <a:t>: A atualização de versões de procedimentos nas quais tenham sido feitas apenas alterações que não afetem os métodos de ensaio ou exame, (...) </a:t>
            </a:r>
            <a:r>
              <a:rPr lang="pt-BR" b="1" dirty="0" smtClean="0">
                <a:solidFill>
                  <a:srgbClr val="FF0000"/>
                </a:solidFill>
              </a:rPr>
              <a:t>não necessita precisa ser informada ao GA</a:t>
            </a:r>
            <a:r>
              <a:rPr lang="pt-BR" dirty="0" smtClean="0"/>
              <a:t> </a:t>
            </a:r>
            <a:r>
              <a:rPr lang="pt-BR" b="1" dirty="0" smtClean="0">
                <a:solidFill>
                  <a:srgbClr val="FF0000"/>
                </a:solidFill>
              </a:rPr>
              <a:t>imediatamente</a:t>
            </a:r>
            <a:r>
              <a:rPr lang="pt-BR" dirty="0" smtClean="0"/>
              <a:t>, podendo ser efetuada </a:t>
            </a:r>
            <a:r>
              <a:rPr lang="pt-BR" b="1" dirty="0" smtClean="0">
                <a:solidFill>
                  <a:srgbClr val="FF0000"/>
                </a:solidFill>
              </a:rPr>
              <a:t>durante a avaliação</a:t>
            </a:r>
            <a:r>
              <a:rPr lang="pt-BR" dirty="0" smtClean="0"/>
              <a:t>.</a:t>
            </a:r>
          </a:p>
          <a:p>
            <a:pPr marL="176213" indent="-176213">
              <a:buFont typeface="Arial" pitchFamily="34" charset="0"/>
              <a:buChar char="•"/>
            </a:pPr>
            <a:r>
              <a:rPr lang="pt-BR" dirty="0" smtClean="0"/>
              <a:t>Em caso de necessidade da manutenção no escopo de </a:t>
            </a:r>
            <a:r>
              <a:rPr lang="pt-BR" b="1" dirty="0" smtClean="0">
                <a:solidFill>
                  <a:srgbClr val="FF0000"/>
                </a:solidFill>
              </a:rPr>
              <a:t>versões desatualizadas de normas técnicas</a:t>
            </a:r>
            <a:r>
              <a:rPr lang="pt-BR" dirty="0" smtClean="0"/>
              <a:t>, (...). </a:t>
            </a:r>
            <a:r>
              <a:rPr lang="pt-BR" b="1" dirty="0" smtClean="0"/>
              <a:t>A utilização dessas versões só pode ocorrer com autorização da Cgcre</a:t>
            </a:r>
            <a:r>
              <a:rPr lang="pt-BR" dirty="0" smtClean="0"/>
              <a:t>.</a:t>
            </a:r>
          </a:p>
          <a:p>
            <a:pPr marL="176213" indent="-176213">
              <a:buFont typeface="Arial" pitchFamily="34" charset="0"/>
              <a:buChar char="•"/>
            </a:pPr>
            <a:r>
              <a:rPr lang="pt-BR" dirty="0" smtClean="0"/>
              <a:t>Na </a:t>
            </a:r>
            <a:r>
              <a:rPr lang="pt-BR" b="1" dirty="0" smtClean="0">
                <a:solidFill>
                  <a:srgbClr val="FF0000"/>
                </a:solidFill>
              </a:rPr>
              <a:t>inclusão no escopo de normas consideradas equivalentes</a:t>
            </a:r>
            <a:r>
              <a:rPr lang="pt-BR" dirty="0" smtClean="0"/>
              <a:t> aquelas já contidas no escopo de </a:t>
            </a:r>
            <a:r>
              <a:rPr lang="pt-BR" dirty="0" err="1" smtClean="0"/>
              <a:t>acreditação</a:t>
            </a:r>
            <a:r>
              <a:rPr lang="pt-BR" dirty="0" smtClean="0"/>
              <a:t> (...), apresentar tanto a norma a ser incluída como aquela para a qual está acreditado, bem como explicação detalhada sobre as razões técnicas para considerar as normas equivalentes.</a:t>
            </a:r>
            <a:endParaRPr lang="pt-BR" dirty="0"/>
          </a:p>
        </p:txBody>
      </p:sp>
      <p:sp>
        <p:nvSpPr>
          <p:cNvPr id="4" name="Texto explicativo retangular 3"/>
          <p:cNvSpPr/>
          <p:nvPr/>
        </p:nvSpPr>
        <p:spPr>
          <a:xfrm>
            <a:off x="7092280" y="1268760"/>
            <a:ext cx="1872208" cy="1224136"/>
          </a:xfrm>
          <a:prstGeom prst="wedgeRectCallout">
            <a:avLst>
              <a:gd name="adj1" fmla="val -109265"/>
              <a:gd name="adj2" fmla="val 57860"/>
            </a:avLst>
          </a:prstGeom>
          <a:solidFill>
            <a:srgbClr val="FFCC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7092281" y="1283042"/>
            <a:ext cx="187220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</a:rPr>
              <a:t>Descrição detalhada da mudança</a:t>
            </a:r>
            <a:endParaRPr kumimoji="0" lang="pt-BR" sz="1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</a:rPr>
              <a:t>Proposta de Escopo</a:t>
            </a:r>
            <a:endParaRPr kumimoji="0" lang="pt-BR" sz="1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</a:rPr>
              <a:t>Normas e Proc. técnicos</a:t>
            </a:r>
            <a:endParaRPr kumimoji="0" lang="pt-BR" sz="1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Memórias de cálculo (faixas, CMC ou LQ)</a:t>
            </a:r>
            <a:endParaRPr kumimoji="0" lang="pt-BR" sz="1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E0326-C53D-4C55-ADD7-1B1A432E10A6}" type="slidenum">
              <a:rPr lang="pt-BR" smtClean="0"/>
              <a:pPr/>
              <a:t>18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3"/>
          <p:cNvSpPr>
            <a:spLocks noGrp="1"/>
          </p:cNvSpPr>
          <p:nvPr>
            <p:ph type="title"/>
          </p:nvPr>
        </p:nvSpPr>
        <p:spPr>
          <a:xfrm>
            <a:off x="457200" y="6237288"/>
            <a:ext cx="8229600" cy="620712"/>
          </a:xfrm>
        </p:spPr>
        <p:txBody>
          <a:bodyPr/>
          <a:lstStyle/>
          <a:p>
            <a:r>
              <a:rPr lang="pt-BR" sz="1600" dirty="0" smtClean="0">
                <a:solidFill>
                  <a:schemeClr val="bg1">
                    <a:lumMod val="50000"/>
                  </a:schemeClr>
                </a:solidFill>
              </a:rPr>
              <a:t>Atualização de escopo durante a reavaliação; conflito </a:t>
            </a:r>
            <a:r>
              <a:rPr lang="pt-BR" sz="1600" dirty="0" err="1" smtClean="0">
                <a:solidFill>
                  <a:schemeClr val="bg1">
                    <a:lumMod val="50000"/>
                  </a:schemeClr>
                </a:solidFill>
              </a:rPr>
              <a:t>NIT-Dicla</a:t>
            </a:r>
            <a:r>
              <a:rPr lang="pt-BR" sz="1600" dirty="0" smtClean="0">
                <a:solidFill>
                  <a:schemeClr val="bg1">
                    <a:lumMod val="50000"/>
                  </a:schemeClr>
                </a:solidFill>
              </a:rPr>
              <a:t>-012 e </a:t>
            </a:r>
            <a:r>
              <a:rPr lang="pt-BR" sz="1600" dirty="0" err="1" smtClean="0">
                <a:solidFill>
                  <a:schemeClr val="bg1">
                    <a:lumMod val="50000"/>
                  </a:schemeClr>
                </a:solidFill>
              </a:rPr>
              <a:t>NIT-Dicla</a:t>
            </a:r>
            <a:r>
              <a:rPr lang="pt-BR" sz="1600" dirty="0" smtClean="0">
                <a:solidFill>
                  <a:schemeClr val="bg1">
                    <a:lumMod val="50000"/>
                  </a:schemeClr>
                </a:solidFill>
              </a:rPr>
              <a:t>-031.</a:t>
            </a:r>
          </a:p>
        </p:txBody>
      </p:sp>
      <p:sp>
        <p:nvSpPr>
          <p:cNvPr id="8" name="Espaço Reservado para Conteúdo 2"/>
          <p:cNvSpPr txBox="1">
            <a:spLocks/>
          </p:cNvSpPr>
          <p:nvPr/>
        </p:nvSpPr>
        <p:spPr>
          <a:xfrm>
            <a:off x="457200" y="476250"/>
            <a:ext cx="8229600" cy="5833070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0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item 7.6 </a:t>
            </a:r>
            <a:r>
              <a:rPr lang="pt-BR" sz="2000" b="1" dirty="0" err="1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NIT-Dicla</a:t>
            </a:r>
            <a:r>
              <a:rPr lang="pt-BR" sz="20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-012 (Rev.16) e no item 8.1 da </a:t>
            </a:r>
            <a:r>
              <a:rPr lang="pt-BR" sz="2000" b="1" dirty="0" err="1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NIT-Dicla</a:t>
            </a:r>
            <a:r>
              <a:rPr lang="pt-BR" sz="20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-016 (Rev.07)</a:t>
            </a:r>
            <a:endParaRPr lang="pt-BR" sz="2000" b="1" dirty="0" smtClean="0"/>
          </a:p>
          <a:p>
            <a:endParaRPr lang="pt-BR" sz="2000" dirty="0" smtClean="0"/>
          </a:p>
          <a:p>
            <a:r>
              <a:rPr lang="pt-BR" sz="2000" dirty="0" smtClean="0"/>
              <a:t>O escopo de laboratórios de calibração (ou ensaios ou PEP) é elaborado em três momentos:</a:t>
            </a:r>
          </a:p>
          <a:p>
            <a:pPr marL="269875" lvl="0" indent="-269875">
              <a:spcBef>
                <a:spcPts val="1200"/>
              </a:spcBef>
              <a:buFont typeface="Wingdings" pitchFamily="2" charset="2"/>
              <a:buChar char="Ø"/>
            </a:pPr>
            <a:r>
              <a:rPr lang="pt-BR" sz="2000" dirty="0" smtClean="0"/>
              <a:t>Solicitação da </a:t>
            </a:r>
            <a:r>
              <a:rPr lang="pt-BR" sz="2000" dirty="0" err="1" smtClean="0"/>
              <a:t>Acreditação</a:t>
            </a:r>
            <a:r>
              <a:rPr lang="pt-BR" sz="2000" dirty="0" smtClean="0"/>
              <a:t>: ...</a:t>
            </a:r>
          </a:p>
          <a:p>
            <a:pPr marL="269875" indent="-269875">
              <a:spcBef>
                <a:spcPts val="1200"/>
              </a:spcBef>
              <a:buFont typeface="Wingdings" pitchFamily="2" charset="2"/>
              <a:buChar char="Ø"/>
            </a:pPr>
            <a:r>
              <a:rPr lang="pt-B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Visita de Avaliação</a:t>
            </a:r>
            <a:r>
              <a:rPr lang="pt-BR" sz="2000" dirty="0" smtClean="0"/>
              <a:t>: Representantes do laboratório e os avaliadores/especialistas devem </a:t>
            </a:r>
            <a:r>
              <a:rPr lang="pt-BR" sz="2000" b="1" dirty="0" smtClean="0"/>
              <a:t>analisar e revisar </a:t>
            </a:r>
            <a:r>
              <a:rPr lang="pt-BR" sz="2000" dirty="0" smtClean="0"/>
              <a:t>os serviços a serem acreditados (inicial), incluídos (extensão) e/ou </a:t>
            </a:r>
            <a:r>
              <a:rPr lang="pt-BR" sz="2000" b="1" dirty="0" smtClean="0"/>
              <a:t>atualizados</a:t>
            </a:r>
            <a:r>
              <a:rPr lang="pt-BR" sz="2000" dirty="0" smtClean="0"/>
              <a:t>, (...). Após consenso, o avaliador líder </a:t>
            </a:r>
            <a:r>
              <a:rPr lang="pt-BR" sz="2000" b="1" dirty="0" smtClean="0">
                <a:solidFill>
                  <a:srgbClr val="000000"/>
                </a:solidFill>
              </a:rPr>
              <a:t>anexa a proposta de escopo estabelecida ao Relatório de Avaliação (RAV)</a:t>
            </a:r>
            <a:r>
              <a:rPr lang="pt-BR" sz="2000" dirty="0" smtClean="0"/>
              <a:t>.</a:t>
            </a:r>
          </a:p>
          <a:p>
            <a:pPr marL="633413" lvl="1" indent="-176213">
              <a:buFont typeface="Arial" pitchFamily="34" charset="0"/>
              <a:buChar char="•"/>
            </a:pPr>
            <a:r>
              <a:rPr lang="pt-BR" sz="2000" dirty="0" smtClean="0"/>
              <a:t>Para </a:t>
            </a:r>
            <a:r>
              <a:rPr lang="pt-BR" sz="2000" b="1" dirty="0" smtClean="0"/>
              <a:t>laboratórios acreditados </a:t>
            </a:r>
            <a:r>
              <a:rPr lang="pt-BR" sz="2000" dirty="0" smtClean="0"/>
              <a:t>que necessitam alterar o escopo decorrente de (...) deve-se emitir </a:t>
            </a:r>
            <a:r>
              <a:rPr lang="pt-BR" sz="2000" b="1" dirty="0" smtClean="0"/>
              <a:t>um </a:t>
            </a:r>
            <a:r>
              <a:rPr lang="pt-BR" sz="2000" b="1" dirty="0" err="1" smtClean="0"/>
              <a:t>FOR-Cgcre</a:t>
            </a:r>
            <a:r>
              <a:rPr lang="pt-BR" sz="2000" b="1" dirty="0" smtClean="0"/>
              <a:t>-011 (</a:t>
            </a:r>
            <a:r>
              <a:rPr lang="pt-BR" sz="2000" b="1" dirty="0" err="1" smtClean="0"/>
              <a:t>FOR-Cgcre</a:t>
            </a:r>
            <a:r>
              <a:rPr lang="pt-BR" sz="2000" b="1" dirty="0" smtClean="0"/>
              <a:t>-012 ou </a:t>
            </a:r>
            <a:r>
              <a:rPr lang="pt-BR" sz="2000" b="1" dirty="0" err="1" smtClean="0"/>
              <a:t>FOR-Cgcre</a:t>
            </a:r>
            <a:r>
              <a:rPr lang="pt-BR" sz="2000" b="1" dirty="0" smtClean="0"/>
              <a:t>-014) para cada situação de alteração do escopo</a:t>
            </a:r>
            <a:r>
              <a:rPr lang="pt-BR" sz="2000" dirty="0" smtClean="0"/>
              <a:t>.</a:t>
            </a:r>
          </a:p>
          <a:p>
            <a:pPr marL="633413" lvl="1" indent="-176213">
              <a:buFont typeface="Arial" pitchFamily="34" charset="0"/>
              <a:buChar char="•"/>
            </a:pPr>
            <a:r>
              <a:rPr lang="pt-BR" sz="2000" b="1" dirty="0" smtClean="0"/>
              <a:t>Alterações de escopo </a:t>
            </a:r>
            <a:r>
              <a:rPr lang="pt-BR" sz="2000" b="1" dirty="0" smtClean="0">
                <a:solidFill>
                  <a:srgbClr val="FF0000"/>
                </a:solidFill>
              </a:rPr>
              <a:t>posteriores à visita de avaliação </a:t>
            </a:r>
            <a:r>
              <a:rPr lang="pt-BR" sz="2000" dirty="0" smtClean="0"/>
              <a:t>devem ser acordadas com o laboratório e com a equipe de avaliação e podem ser encaminhadas por e-mail (</a:t>
            </a:r>
            <a:r>
              <a:rPr lang="pt-BR" sz="2000" dirty="0" err="1" smtClean="0"/>
              <a:t>FOR-Cgcre</a:t>
            </a:r>
            <a:r>
              <a:rPr lang="pt-BR" sz="2000" dirty="0" smtClean="0"/>
              <a:t>-011, </a:t>
            </a:r>
            <a:r>
              <a:rPr lang="pt-BR" sz="2000" dirty="0" err="1" smtClean="0"/>
              <a:t>FOR-Cgcre</a:t>
            </a:r>
            <a:r>
              <a:rPr lang="pt-BR" sz="2000" dirty="0" smtClean="0"/>
              <a:t>-012, ...).</a:t>
            </a:r>
          </a:p>
          <a:p>
            <a:pPr marL="269875" indent="-269875">
              <a:spcBef>
                <a:spcPts val="1200"/>
              </a:spcBef>
              <a:buFont typeface="Wingdings" pitchFamily="2" charset="2"/>
              <a:buChar char="Ø"/>
            </a:pPr>
            <a:r>
              <a:rPr lang="pt-BR" sz="2000" dirty="0" smtClean="0"/>
              <a:t>Concessão da </a:t>
            </a:r>
            <a:r>
              <a:rPr lang="pt-BR" sz="2000" dirty="0" err="1" smtClean="0"/>
              <a:t>Acreditação</a:t>
            </a:r>
            <a:r>
              <a:rPr lang="pt-BR" sz="2000" dirty="0" smtClean="0"/>
              <a:t> Inicial, Extensão e/ou Atualização do Escopo: ....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E0326-C53D-4C55-ADD7-1B1A432E10A6}" type="slidenum">
              <a:rPr lang="pt-BR" smtClean="0"/>
              <a:pPr/>
              <a:t>19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446856" y="2564904"/>
            <a:ext cx="8229600" cy="14401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t-BR" sz="4000" b="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“</a:t>
            </a:r>
            <a:r>
              <a:rPr lang="pt-BR" sz="4000" b="0" i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 </a:t>
            </a:r>
            <a:r>
              <a:rPr lang="pt-BR" sz="4000" b="0" i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NIT-Dicla</a:t>
            </a:r>
            <a:r>
              <a:rPr lang="pt-BR" sz="4000" b="0" i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-031, na parte de advertências e sanções</a:t>
            </a:r>
            <a:r>
              <a:rPr lang="pt-BR" sz="4000" b="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”</a:t>
            </a:r>
            <a:r>
              <a:rPr lang="pt-BR" sz="4000" b="0" i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.</a:t>
            </a:r>
            <a:endParaRPr lang="pt-BR" sz="4000" b="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3"/>
          <p:cNvSpPr>
            <a:spLocks noGrp="1"/>
          </p:cNvSpPr>
          <p:nvPr>
            <p:ph type="title"/>
          </p:nvPr>
        </p:nvSpPr>
        <p:spPr>
          <a:xfrm>
            <a:off x="457200" y="6237288"/>
            <a:ext cx="8229600" cy="620712"/>
          </a:xfrm>
        </p:spPr>
        <p:txBody>
          <a:bodyPr/>
          <a:lstStyle/>
          <a:p>
            <a:r>
              <a:rPr lang="pt-BR" sz="1600" dirty="0" err="1" smtClean="0">
                <a:solidFill>
                  <a:schemeClr val="bg1">
                    <a:lumMod val="50000"/>
                  </a:schemeClr>
                </a:solidFill>
              </a:rPr>
              <a:t>NIT-Dicla</a:t>
            </a:r>
            <a:r>
              <a:rPr lang="pt-BR" sz="1600" dirty="0" smtClean="0">
                <a:solidFill>
                  <a:schemeClr val="bg1">
                    <a:lumMod val="50000"/>
                  </a:schemeClr>
                </a:solidFill>
              </a:rPr>
              <a:t>-031; advertências e sanções.</a:t>
            </a:r>
          </a:p>
        </p:txBody>
      </p:sp>
      <p:sp>
        <p:nvSpPr>
          <p:cNvPr id="8" name="Espaço Reservado para Conteúdo 2"/>
          <p:cNvSpPr txBox="1">
            <a:spLocks/>
          </p:cNvSpPr>
          <p:nvPr/>
        </p:nvSpPr>
        <p:spPr>
          <a:xfrm>
            <a:off x="457200" y="476250"/>
            <a:ext cx="8229600" cy="5833070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 err="1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NIT-Dicla</a:t>
            </a:r>
            <a:r>
              <a:rPr lang="pt-BR" sz="24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-031 </a:t>
            </a:r>
            <a:r>
              <a:rPr lang="pt-BR" sz="24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– Revisão </a:t>
            </a:r>
            <a:r>
              <a:rPr lang="pt-BR" sz="24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14 (Abr/2015</a:t>
            </a:r>
            <a:r>
              <a:rPr lang="pt-BR" sz="24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)</a:t>
            </a:r>
          </a:p>
          <a:p>
            <a:endParaRPr lang="pt-BR" sz="2000" b="1" dirty="0" smtClean="0"/>
          </a:p>
          <a:p>
            <a:r>
              <a:rPr lang="pt-BR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ADVERTÊNCIAS E SANÇÕES APLICÁVEIS AOS OAC</a:t>
            </a:r>
          </a:p>
          <a:p>
            <a:endParaRPr lang="pt-BR" sz="2200" b="1" dirty="0" smtClean="0"/>
          </a:p>
          <a:p>
            <a:r>
              <a:rPr lang="pt-BR" sz="2200" b="1" dirty="0" smtClean="0"/>
              <a:t>10.1</a:t>
            </a:r>
            <a:r>
              <a:rPr lang="pt-BR" sz="2200" dirty="0" smtClean="0"/>
              <a:t> As sanções que podem ser aplicadas aos OAC são:</a:t>
            </a:r>
          </a:p>
          <a:p>
            <a:r>
              <a:rPr lang="pt-BR" sz="2200" dirty="0" smtClean="0"/>
              <a:t>a) </a:t>
            </a:r>
            <a:r>
              <a:rPr lang="pt-BR" sz="2200" b="1" dirty="0" smtClean="0"/>
              <a:t>Redução do intervalo </a:t>
            </a:r>
            <a:r>
              <a:rPr lang="pt-BR" sz="2200" dirty="0" smtClean="0"/>
              <a:t>entre as avaliações ou reavaliações;</a:t>
            </a:r>
          </a:p>
          <a:p>
            <a:r>
              <a:rPr lang="pt-BR" sz="2200" dirty="0" smtClean="0"/>
              <a:t>b) </a:t>
            </a:r>
            <a:r>
              <a:rPr lang="pt-BR" sz="2200" b="1" dirty="0" smtClean="0"/>
              <a:t>Redução de escopo</a:t>
            </a:r>
            <a:r>
              <a:rPr lang="pt-BR" sz="2200" dirty="0" smtClean="0"/>
              <a:t>;</a:t>
            </a:r>
          </a:p>
          <a:p>
            <a:r>
              <a:rPr lang="pt-BR" sz="2200" dirty="0" smtClean="0"/>
              <a:t>c) </a:t>
            </a:r>
            <a:r>
              <a:rPr lang="pt-BR" sz="2200" b="1" dirty="0" smtClean="0"/>
              <a:t>Suspensão</a:t>
            </a:r>
            <a:r>
              <a:rPr lang="pt-BR" sz="2200" dirty="0" smtClean="0"/>
              <a:t> parcial ou total da </a:t>
            </a:r>
            <a:r>
              <a:rPr lang="pt-BR" sz="2200" dirty="0" err="1" smtClean="0"/>
              <a:t>acreditação</a:t>
            </a:r>
            <a:r>
              <a:rPr lang="pt-BR" sz="2200" dirty="0" smtClean="0"/>
              <a:t> até o atendimento das condições estabelecidas pela Cgcre;</a:t>
            </a:r>
          </a:p>
          <a:p>
            <a:r>
              <a:rPr lang="pt-BR" sz="2200" dirty="0" smtClean="0"/>
              <a:t>d) </a:t>
            </a:r>
            <a:r>
              <a:rPr lang="pt-BR" sz="2200" b="1" dirty="0" smtClean="0"/>
              <a:t>Suspensão</a:t>
            </a:r>
            <a:r>
              <a:rPr lang="pt-BR" sz="2200" dirty="0" smtClean="0"/>
              <a:t> parcial ou total da </a:t>
            </a:r>
            <a:r>
              <a:rPr lang="pt-BR" sz="2200" dirty="0" err="1" smtClean="0"/>
              <a:t>acreditação</a:t>
            </a:r>
            <a:r>
              <a:rPr lang="pt-BR" sz="2200" dirty="0" smtClean="0"/>
              <a:t> por tempo determinado;</a:t>
            </a:r>
          </a:p>
          <a:p>
            <a:r>
              <a:rPr lang="pt-BR" sz="2200" dirty="0" smtClean="0"/>
              <a:t>e) Medida Cautelar de </a:t>
            </a:r>
            <a:r>
              <a:rPr lang="pt-BR" sz="2200" b="1" dirty="0" smtClean="0"/>
              <a:t>Suspensão</a:t>
            </a:r>
            <a:r>
              <a:rPr lang="pt-BR" sz="2200" dirty="0" smtClean="0"/>
              <a:t>;</a:t>
            </a:r>
          </a:p>
          <a:p>
            <a:r>
              <a:rPr lang="pt-BR" sz="2200" dirty="0" smtClean="0"/>
              <a:t>f) </a:t>
            </a:r>
            <a:r>
              <a:rPr lang="pt-BR" sz="2200" b="1" dirty="0" smtClean="0"/>
              <a:t>Interrupção do processo </a:t>
            </a:r>
            <a:r>
              <a:rPr lang="pt-BR" sz="2200" dirty="0" smtClean="0"/>
              <a:t>de </a:t>
            </a:r>
            <a:r>
              <a:rPr lang="pt-BR" sz="2200" dirty="0" err="1" smtClean="0"/>
              <a:t>acreditação</a:t>
            </a:r>
            <a:r>
              <a:rPr lang="pt-BR" sz="2200" dirty="0" smtClean="0"/>
              <a:t> ou extensão;</a:t>
            </a:r>
          </a:p>
          <a:p>
            <a:r>
              <a:rPr lang="pt-BR" sz="2200" dirty="0" smtClean="0"/>
              <a:t>g) </a:t>
            </a:r>
            <a:r>
              <a:rPr lang="pt-BR" sz="2200" b="1" dirty="0" smtClean="0"/>
              <a:t>Arquivamento</a:t>
            </a:r>
            <a:r>
              <a:rPr lang="pt-BR" sz="2200" dirty="0" smtClean="0"/>
              <a:t> de solicitação de </a:t>
            </a:r>
            <a:r>
              <a:rPr lang="pt-BR" sz="2200" dirty="0" err="1" smtClean="0"/>
              <a:t>acreditação</a:t>
            </a:r>
            <a:r>
              <a:rPr lang="pt-BR" sz="2200" dirty="0" smtClean="0"/>
              <a:t> ou extensão (equivalente à não concessão da </a:t>
            </a:r>
            <a:r>
              <a:rPr lang="pt-BR" sz="2200" dirty="0" err="1" smtClean="0"/>
              <a:t>acreditação</a:t>
            </a:r>
            <a:r>
              <a:rPr lang="pt-BR" sz="2200" dirty="0" smtClean="0"/>
              <a:t> ou extensão);</a:t>
            </a:r>
          </a:p>
          <a:p>
            <a:r>
              <a:rPr lang="pt-BR" sz="2200" dirty="0" smtClean="0"/>
              <a:t>h) </a:t>
            </a:r>
            <a:r>
              <a:rPr lang="pt-BR" sz="2200" b="1" dirty="0" smtClean="0"/>
              <a:t>Cancelamento</a:t>
            </a:r>
            <a:r>
              <a:rPr lang="pt-BR" sz="2200" dirty="0" smtClean="0"/>
              <a:t> da </a:t>
            </a:r>
            <a:r>
              <a:rPr lang="pt-BR" sz="2200" dirty="0" err="1" smtClean="0"/>
              <a:t>acreditação</a:t>
            </a:r>
            <a:r>
              <a:rPr lang="pt-BR" sz="2200" dirty="0" smtClean="0"/>
              <a:t>.</a:t>
            </a:r>
          </a:p>
          <a:p>
            <a:pPr marL="717550" indent="-717550"/>
            <a:r>
              <a:rPr lang="pt-BR" sz="2200" b="1" dirty="0" smtClean="0"/>
              <a:t>Nota</a:t>
            </a:r>
            <a:r>
              <a:rPr lang="pt-BR" sz="2200" dirty="0" smtClean="0"/>
              <a:t>: As definições referentes às sanções constam no DOQ-CGCRE-020.</a:t>
            </a:r>
            <a:endParaRPr lang="pt-BR" sz="22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E0326-C53D-4C55-ADD7-1B1A432E10A6}" type="slidenum">
              <a:rPr lang="pt-BR" smtClean="0"/>
              <a:pPr/>
              <a:t>21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3"/>
          <p:cNvSpPr>
            <a:spLocks noGrp="1"/>
          </p:cNvSpPr>
          <p:nvPr>
            <p:ph type="title"/>
          </p:nvPr>
        </p:nvSpPr>
        <p:spPr>
          <a:xfrm>
            <a:off x="457200" y="6237288"/>
            <a:ext cx="8229600" cy="620712"/>
          </a:xfrm>
        </p:spPr>
        <p:txBody>
          <a:bodyPr/>
          <a:lstStyle/>
          <a:p>
            <a:r>
              <a:rPr lang="pt-BR" sz="1600" dirty="0" err="1" smtClean="0">
                <a:solidFill>
                  <a:schemeClr val="bg1">
                    <a:lumMod val="50000"/>
                  </a:schemeClr>
                </a:solidFill>
              </a:rPr>
              <a:t>NIT-Dicla</a:t>
            </a:r>
            <a:r>
              <a:rPr lang="pt-BR" sz="1600" dirty="0" smtClean="0">
                <a:solidFill>
                  <a:schemeClr val="bg1">
                    <a:lumMod val="50000"/>
                  </a:schemeClr>
                </a:solidFill>
              </a:rPr>
              <a:t>-031; advertências e sanções.</a:t>
            </a:r>
          </a:p>
        </p:txBody>
      </p:sp>
      <p:sp>
        <p:nvSpPr>
          <p:cNvPr id="8" name="Espaço Reservado para Conteúdo 2"/>
          <p:cNvSpPr txBox="1">
            <a:spLocks/>
          </p:cNvSpPr>
          <p:nvPr/>
        </p:nvSpPr>
        <p:spPr>
          <a:xfrm>
            <a:off x="457200" y="476250"/>
            <a:ext cx="8229600" cy="1656606"/>
          </a:xfrm>
          <a:prstGeom prst="rect">
            <a:avLst/>
          </a:prstGeom>
        </p:spPr>
        <p:txBody>
          <a:bodyPr/>
          <a:lstStyle/>
          <a:p>
            <a:r>
              <a:rPr lang="pt-BR" sz="2000" b="1" dirty="0" smtClean="0"/>
              <a:t>10.4</a:t>
            </a:r>
            <a:r>
              <a:rPr lang="pt-BR" sz="2000" dirty="0" smtClean="0"/>
              <a:t> Durante o processo de avaliação para </a:t>
            </a:r>
            <a:r>
              <a:rPr lang="pt-BR" sz="2000" b="1" dirty="0" smtClean="0"/>
              <a:t>concessão da </a:t>
            </a:r>
            <a:r>
              <a:rPr lang="pt-BR" sz="2000" b="1" dirty="0" err="1" smtClean="0"/>
              <a:t>acreditação</a:t>
            </a:r>
            <a:r>
              <a:rPr lang="pt-BR" sz="2000" b="1" dirty="0" smtClean="0"/>
              <a:t> </a:t>
            </a:r>
            <a:r>
              <a:rPr lang="pt-BR" sz="2000" dirty="0" smtClean="0"/>
              <a:t>ou para </a:t>
            </a:r>
            <a:r>
              <a:rPr lang="pt-BR" sz="2000" b="1" dirty="0" smtClean="0"/>
              <a:t>extensão da </a:t>
            </a:r>
            <a:r>
              <a:rPr lang="pt-BR" sz="2000" b="1" dirty="0" err="1" smtClean="0"/>
              <a:t>acreditação</a:t>
            </a:r>
            <a:r>
              <a:rPr lang="pt-BR" sz="2000" dirty="0" smtClean="0"/>
              <a:t>, a Cgcre pode advertir o OAC ou aplicar-lhe sanções, conforme detalhado no </a:t>
            </a:r>
            <a:r>
              <a:rPr lang="pt-BR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Anexo 1</a:t>
            </a:r>
            <a:r>
              <a:rPr lang="pt-BR" sz="2000" dirty="0" smtClean="0"/>
              <a:t>.</a:t>
            </a:r>
          </a:p>
          <a:p>
            <a:r>
              <a:rPr lang="pt-BR" sz="2000" dirty="0" smtClean="0"/>
              <a:t> </a:t>
            </a:r>
            <a:r>
              <a:rPr lang="pt-BR" sz="2000" b="1" dirty="0" smtClean="0"/>
              <a:t>10.5</a:t>
            </a:r>
            <a:r>
              <a:rPr lang="pt-BR" sz="2000" dirty="0" smtClean="0"/>
              <a:t> </a:t>
            </a:r>
            <a:r>
              <a:rPr lang="pt-BR" sz="2000" b="1" dirty="0" smtClean="0"/>
              <a:t>Após a concessão da </a:t>
            </a:r>
            <a:r>
              <a:rPr lang="pt-BR" sz="2000" b="1" dirty="0" err="1" smtClean="0"/>
              <a:t>acreditação</a:t>
            </a:r>
            <a:r>
              <a:rPr lang="pt-BR" sz="2000" dirty="0" smtClean="0"/>
              <a:t>, a Cgcre pode advertir o OAC ou aplicar-lhe sanções, conforme detalhado no </a:t>
            </a:r>
            <a:r>
              <a:rPr lang="pt-BR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Anexo 2</a:t>
            </a:r>
            <a:r>
              <a:rPr lang="pt-BR" sz="2000" dirty="0" smtClean="0"/>
              <a:t>.</a:t>
            </a:r>
            <a:endParaRPr lang="pt-BR" sz="2000" dirty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2259012"/>
            <a:ext cx="4928082" cy="3906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E0326-C53D-4C55-ADD7-1B1A432E10A6}" type="slidenum">
              <a:rPr lang="pt-BR" smtClean="0"/>
              <a:pPr/>
              <a:t>22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3"/>
          <p:cNvSpPr>
            <a:spLocks noGrp="1"/>
          </p:cNvSpPr>
          <p:nvPr>
            <p:ph type="title"/>
          </p:nvPr>
        </p:nvSpPr>
        <p:spPr>
          <a:xfrm>
            <a:off x="457200" y="6237288"/>
            <a:ext cx="8229600" cy="620712"/>
          </a:xfrm>
        </p:spPr>
        <p:txBody>
          <a:bodyPr/>
          <a:lstStyle/>
          <a:p>
            <a:r>
              <a:rPr lang="pt-BR" sz="1600" dirty="0" err="1" smtClean="0">
                <a:solidFill>
                  <a:schemeClr val="bg1">
                    <a:lumMod val="50000"/>
                  </a:schemeClr>
                </a:solidFill>
              </a:rPr>
              <a:t>NIT-Dicla</a:t>
            </a:r>
            <a:r>
              <a:rPr lang="pt-BR" sz="1600" dirty="0" smtClean="0">
                <a:solidFill>
                  <a:schemeClr val="bg1">
                    <a:lumMod val="50000"/>
                  </a:schemeClr>
                </a:solidFill>
              </a:rPr>
              <a:t>-031; advertências e sanções.</a:t>
            </a:r>
          </a:p>
        </p:txBody>
      </p:sp>
      <p:sp>
        <p:nvSpPr>
          <p:cNvPr id="8" name="Espaço Reservado para Conteúdo 2"/>
          <p:cNvSpPr txBox="1">
            <a:spLocks/>
          </p:cNvSpPr>
          <p:nvPr/>
        </p:nvSpPr>
        <p:spPr>
          <a:xfrm>
            <a:off x="457200" y="476250"/>
            <a:ext cx="8229600" cy="2304678"/>
          </a:xfrm>
          <a:prstGeom prst="rect">
            <a:avLst/>
          </a:prstGeom>
        </p:spPr>
        <p:txBody>
          <a:bodyPr/>
          <a:lstStyle/>
          <a:p>
            <a:r>
              <a:rPr lang="pt-BR" b="1" dirty="0" smtClean="0"/>
              <a:t>10.9 </a:t>
            </a:r>
            <a:r>
              <a:rPr lang="pt-BR" dirty="0" smtClean="0"/>
              <a:t>Como parte do processo de aplicação da sanção, a Cgcre, com exceção no caso de Medida Cautelar de Suspensão, instaura </a:t>
            </a:r>
            <a:r>
              <a:rPr lang="pt-BR" b="1" dirty="0" smtClean="0">
                <a:solidFill>
                  <a:srgbClr val="FF0000"/>
                </a:solidFill>
              </a:rPr>
              <a:t>processo administrativo</a:t>
            </a:r>
            <a:r>
              <a:rPr lang="pt-BR" dirty="0" smtClean="0"/>
              <a:t>, quando pertinente, e </a:t>
            </a:r>
            <a:r>
              <a:rPr lang="pt-BR" b="1" dirty="0" smtClean="0">
                <a:solidFill>
                  <a:srgbClr val="FF0000"/>
                </a:solidFill>
              </a:rPr>
              <a:t>notifica o OAC </a:t>
            </a:r>
            <a:r>
              <a:rPr lang="pt-BR" dirty="0" smtClean="0"/>
              <a:t>sobre a sanção a ser aplicada, sendo </a:t>
            </a:r>
            <a:r>
              <a:rPr lang="pt-BR" b="1" dirty="0" smtClean="0">
                <a:solidFill>
                  <a:srgbClr val="FF0000"/>
                </a:solidFill>
              </a:rPr>
              <a:t>concedido um prazo </a:t>
            </a:r>
            <a:r>
              <a:rPr lang="pt-BR" dirty="0" smtClean="0"/>
              <a:t>para que o OAC exerça seu direito de ampla defesa e do contraditório. Durante este prazo, (...).</a:t>
            </a:r>
          </a:p>
          <a:p>
            <a:r>
              <a:rPr lang="pt-BR" b="1" dirty="0" smtClean="0"/>
              <a:t>10.9.1 a 10.9.8 </a:t>
            </a:r>
            <a:r>
              <a:rPr lang="pt-BR" dirty="0" smtClean="0"/>
              <a:t>abordagem de diferentes casos e suas particularidades</a:t>
            </a:r>
          </a:p>
          <a:p>
            <a:r>
              <a:rPr lang="pt-BR" b="1" dirty="0" smtClean="0"/>
              <a:t>Nota 1</a:t>
            </a:r>
            <a:r>
              <a:rPr lang="pt-BR" dirty="0" smtClean="0"/>
              <a:t>:  Para os casos de </a:t>
            </a:r>
            <a:r>
              <a:rPr lang="pt-BR" b="1" dirty="0" smtClean="0">
                <a:solidFill>
                  <a:srgbClr val="FF0000"/>
                </a:solidFill>
              </a:rPr>
              <a:t>aplicação de advertência</a:t>
            </a:r>
            <a:r>
              <a:rPr lang="pt-BR" dirty="0" smtClean="0"/>
              <a:t>, não se instaurará processo administrativo e nem haverá prévia notificação ao OAC, haja vista tratar-se de ato meramente educativo, sem caráter punitivo.</a:t>
            </a:r>
            <a:endParaRPr lang="pt-BR" dirty="0"/>
          </a:p>
        </p:txBody>
      </p:sp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2" cstate="print"/>
          <a:srcRect l="1487" t="1325" r="1732" b="16713"/>
          <a:stretch>
            <a:fillRect/>
          </a:stretch>
        </p:blipFill>
        <p:spPr bwMode="auto">
          <a:xfrm>
            <a:off x="908163" y="2780928"/>
            <a:ext cx="7336245" cy="3528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E0326-C53D-4C55-ADD7-1B1A432E10A6}" type="slidenum">
              <a:rPr lang="pt-BR" smtClean="0"/>
              <a:pPr/>
              <a:t>23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688032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Subcontratação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200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ea typeface="+mj-ea"/>
                <a:cs typeface="+mj-cs"/>
              </a:rPr>
              <a:t>(Problemas identificados nos processos)</a:t>
            </a:r>
            <a:endParaRPr kumimoji="0" lang="pt-BR" sz="32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1373832" y="3886200"/>
            <a:ext cx="6400800" cy="98296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marL="342900" marR="0" lvl="0" indent="-342900" algn="ctr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99FFCC"/>
              </a:buClr>
              <a:buSzTx/>
              <a:buFont typeface="Arial" pitchFamily="34" charset="0"/>
              <a:buNone/>
              <a:tabLst/>
              <a:defRPr/>
            </a:pPr>
            <a:r>
              <a:rPr lang="pt-BR" sz="2400" b="1" kern="0" noProof="0" dirty="0" smtClean="0">
                <a:solidFill>
                  <a:schemeClr val="bg1"/>
                </a:solidFill>
                <a:latin typeface="Calibri" pitchFamily="34" charset="0"/>
              </a:rPr>
              <a:t>Elaborado por: Patricia Camargo</a:t>
            </a:r>
          </a:p>
          <a:p>
            <a:pPr marL="342900" marR="0" lvl="0" indent="-342900" algn="ctr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99FFCC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pt-BR" sz="2400" b="1" i="0" u="none" strike="noStrike" kern="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Apresentação:</a:t>
            </a:r>
            <a:r>
              <a:rPr kumimoji="0" lang="pt-BR" sz="2400" b="1" i="0" u="none" strike="noStrike" kern="0" cap="none" spc="0" normalizeH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r>
              <a:rPr kumimoji="0" lang="pt-BR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Luis Francisco Marcon Ribeiro</a:t>
            </a:r>
            <a:endParaRPr kumimoji="0" lang="pt-BR" sz="24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Conteúdo 2"/>
          <p:cNvSpPr txBox="1">
            <a:spLocks/>
          </p:cNvSpPr>
          <p:nvPr/>
        </p:nvSpPr>
        <p:spPr>
          <a:xfrm>
            <a:off x="457200" y="476250"/>
            <a:ext cx="8229600" cy="792510"/>
          </a:xfrm>
          <a:prstGeom prst="rect">
            <a:avLst/>
          </a:prstGeom>
        </p:spPr>
        <p:txBody>
          <a:bodyPr/>
          <a:lstStyle/>
          <a:p>
            <a:endParaRPr lang="pt-BR" sz="2200" dirty="0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algn="l">
              <a:spcBef>
                <a:spcPts val="0"/>
              </a:spcBef>
              <a:defRPr/>
            </a:pPr>
            <a:r>
              <a:rPr kumimoji="0" lang="pt-BR" sz="4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/>
            </a:r>
            <a:br>
              <a:rPr kumimoji="0" lang="pt-BR" sz="4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br>
            <a:r>
              <a:rPr lang="pt-BR" sz="4000" kern="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Esclarecimentos </a:t>
            </a:r>
            <a:r>
              <a:rPr lang="pt-BR" sz="4000" kern="0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DOQ-Cgcre</a:t>
            </a:r>
            <a:r>
              <a:rPr lang="pt-BR" sz="4000" kern="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-020</a:t>
            </a:r>
            <a:endParaRPr kumimoji="0" lang="pt-BR" sz="400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7" name="Espaço Reservado para Conteúdo 2"/>
          <p:cNvSpPr>
            <a:spLocks noGrp="1"/>
          </p:cNvSpPr>
          <p:nvPr>
            <p:ph idx="1"/>
          </p:nvPr>
        </p:nvSpPr>
        <p:spPr>
          <a:xfrm>
            <a:off x="539551" y="1489954"/>
            <a:ext cx="8064897" cy="4819366"/>
          </a:xfrm>
        </p:spPr>
        <p:txBody>
          <a:bodyPr>
            <a:noAutofit/>
          </a:bodyPr>
          <a:lstStyle/>
          <a:p>
            <a:pPr marL="457200" indent="-457200" algn="just">
              <a:buClr>
                <a:schemeClr val="accent3"/>
              </a:buClr>
              <a:buSzPct val="95000"/>
              <a:buNone/>
            </a:pPr>
            <a:r>
              <a:rPr lang="pt-BR" b="1" dirty="0" smtClean="0"/>
              <a:t>8.82 Subcontratação por laboratórios</a:t>
            </a:r>
            <a:endParaRPr lang="pt-BR" sz="2400" b="1" dirty="0" smtClean="0"/>
          </a:p>
          <a:p>
            <a:pPr marL="0" lvl="0" indent="0" algn="just">
              <a:buNone/>
            </a:pPr>
            <a:r>
              <a:rPr lang="pt-BR" dirty="0" smtClean="0">
                <a:solidFill>
                  <a:schemeClr val="accent1">
                    <a:lumMod val="75000"/>
                  </a:schemeClr>
                </a:solidFill>
              </a:rPr>
              <a:t>DEFINIÇÃO</a:t>
            </a:r>
          </a:p>
          <a:p>
            <a:pPr marL="0" lvl="0" indent="0" algn="just">
              <a:buNone/>
            </a:pPr>
            <a:r>
              <a:rPr lang="pt-BR" sz="3000" dirty="0" smtClean="0"/>
              <a:t>Contratação, </a:t>
            </a:r>
            <a:r>
              <a:rPr lang="pt-BR" sz="3000" dirty="0" smtClean="0">
                <a:solidFill>
                  <a:srgbClr val="FF0000"/>
                </a:solidFill>
              </a:rPr>
              <a:t>temporária ou permanente</a:t>
            </a:r>
            <a:r>
              <a:rPr lang="pt-BR" sz="3000" dirty="0" smtClean="0"/>
              <a:t>, de outro laboratório para a realização de </a:t>
            </a:r>
            <a:r>
              <a:rPr lang="pt-BR" sz="3000" dirty="0" smtClean="0">
                <a:solidFill>
                  <a:srgbClr val="FF0000"/>
                </a:solidFill>
              </a:rPr>
              <a:t>parte dos serviços </a:t>
            </a:r>
            <a:r>
              <a:rPr lang="pt-BR" sz="3000" dirty="0" smtClean="0"/>
              <a:t>de calibração, ensaio ou exame visando à inclusão dos resultados do subcontratado em certificado de calibração, relatório de ensaio ou laudo de exame do contratante que contenha o símbolo da </a:t>
            </a:r>
            <a:r>
              <a:rPr lang="pt-BR" sz="3000" dirty="0" err="1" smtClean="0"/>
              <a:t>acreditação</a:t>
            </a:r>
            <a:r>
              <a:rPr lang="pt-BR" sz="3000" dirty="0" smtClean="0"/>
              <a:t>. </a:t>
            </a:r>
            <a:endParaRPr lang="pt-BR" sz="3000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E0326-C53D-4C55-ADD7-1B1A432E10A6}" type="slidenum">
              <a:rPr lang="pt-BR" smtClean="0"/>
              <a:pPr/>
              <a:t>25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Conteúdo 2"/>
          <p:cNvSpPr txBox="1">
            <a:spLocks/>
          </p:cNvSpPr>
          <p:nvPr/>
        </p:nvSpPr>
        <p:spPr>
          <a:xfrm>
            <a:off x="457200" y="476250"/>
            <a:ext cx="8229600" cy="792510"/>
          </a:xfrm>
          <a:prstGeom prst="rect">
            <a:avLst/>
          </a:prstGeom>
        </p:spPr>
        <p:txBody>
          <a:bodyPr/>
          <a:lstStyle/>
          <a:p>
            <a:endParaRPr lang="pt-BR" sz="2200" dirty="0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  <a:defRPr/>
            </a:pPr>
            <a:r>
              <a:rPr lang="pt-BR" sz="4000" kern="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Esclarecimentos </a:t>
            </a:r>
            <a:r>
              <a:rPr lang="pt-BR" sz="4000" kern="0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DOQ-Cgcre</a:t>
            </a:r>
            <a:r>
              <a:rPr lang="pt-BR" sz="4000" kern="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-020</a:t>
            </a:r>
            <a:endParaRPr kumimoji="0" lang="pt-BR" sz="400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7" name="Espaço Reservado para Conteúdo 2"/>
          <p:cNvSpPr>
            <a:spLocks noGrp="1"/>
          </p:cNvSpPr>
          <p:nvPr>
            <p:ph idx="1"/>
          </p:nvPr>
        </p:nvSpPr>
        <p:spPr>
          <a:xfrm>
            <a:off x="539552" y="1124744"/>
            <a:ext cx="8064897" cy="5472608"/>
          </a:xfrm>
        </p:spPr>
        <p:txBody>
          <a:bodyPr>
            <a:noAutofit/>
          </a:bodyPr>
          <a:lstStyle/>
          <a:p>
            <a:pPr marL="0" lvl="0" indent="0" algn="just">
              <a:buNone/>
            </a:pPr>
            <a:r>
              <a:rPr lang="pt-BR" dirty="0" smtClean="0">
                <a:solidFill>
                  <a:schemeClr val="accent1">
                    <a:lumMod val="75000"/>
                  </a:schemeClr>
                </a:solidFill>
              </a:rPr>
              <a:t>Exemplos de aplicação: </a:t>
            </a:r>
          </a:p>
          <a:p>
            <a:pPr marL="514350" lvl="0" indent="-514350" algn="just">
              <a:buAutoNum type="alphaLcParenR"/>
            </a:pPr>
            <a:r>
              <a:rPr lang="pt-BR" sz="2800" dirty="0" smtClean="0"/>
              <a:t>Calibração de multímetro: o laboratório realiza a calibração das funções </a:t>
            </a:r>
            <a:r>
              <a:rPr lang="pt-BR" sz="2800" dirty="0" smtClean="0">
                <a:solidFill>
                  <a:srgbClr val="FF0000"/>
                </a:solidFill>
              </a:rPr>
              <a:t>tensão e corrente DC, tensão AC e algumas faixas da função corrente AC </a:t>
            </a:r>
            <a:r>
              <a:rPr lang="pt-BR" sz="2800" dirty="0" smtClean="0"/>
              <a:t>e subcontrata outro laboratório para a calibração da </a:t>
            </a:r>
            <a:r>
              <a:rPr lang="pt-BR" sz="2800" dirty="0" smtClean="0">
                <a:solidFill>
                  <a:srgbClr val="FF0000"/>
                </a:solidFill>
              </a:rPr>
              <a:t>função resistência e das demais faixas da função corrente AC</a:t>
            </a:r>
            <a:r>
              <a:rPr lang="pt-BR" sz="2800" dirty="0" smtClean="0"/>
              <a:t>;</a:t>
            </a:r>
          </a:p>
          <a:p>
            <a:pPr marL="514350" lvl="0" indent="-514350" algn="just">
              <a:buAutoNum type="alphaLcParenR"/>
            </a:pPr>
            <a:r>
              <a:rPr lang="pt-BR" sz="2800" dirty="0" smtClean="0"/>
              <a:t>Ensaio em amostra de um determinado </a:t>
            </a:r>
            <a:r>
              <a:rPr lang="pt-BR" sz="2800" dirty="0" smtClean="0">
                <a:solidFill>
                  <a:srgbClr val="FF0000"/>
                </a:solidFill>
              </a:rPr>
              <a:t>brinquedo</a:t>
            </a:r>
            <a:r>
              <a:rPr lang="pt-BR" sz="2800" dirty="0" smtClean="0"/>
              <a:t>: o laboratório realiza todos os ensaios, exceto o ensaio de </a:t>
            </a:r>
            <a:r>
              <a:rPr lang="pt-BR" sz="2800" dirty="0" err="1" smtClean="0"/>
              <a:t>ftalatos</a:t>
            </a:r>
            <a:r>
              <a:rPr lang="pt-BR" sz="2800" dirty="0" smtClean="0"/>
              <a:t> por cromatografia gasosa e/ou espectrofotometria de massa, para o qual subcontrata outro laboratório;</a:t>
            </a:r>
            <a:endParaRPr lang="pt-BR" sz="2800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E0326-C53D-4C55-ADD7-1B1A432E10A6}" type="slidenum">
              <a:rPr lang="pt-BR" smtClean="0"/>
              <a:pPr/>
              <a:t>26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Conteúdo 2"/>
          <p:cNvSpPr txBox="1">
            <a:spLocks/>
          </p:cNvSpPr>
          <p:nvPr/>
        </p:nvSpPr>
        <p:spPr>
          <a:xfrm>
            <a:off x="457200" y="476250"/>
            <a:ext cx="8229600" cy="792510"/>
          </a:xfrm>
          <a:prstGeom prst="rect">
            <a:avLst/>
          </a:prstGeom>
        </p:spPr>
        <p:txBody>
          <a:bodyPr/>
          <a:lstStyle/>
          <a:p>
            <a:endParaRPr lang="pt-BR" sz="2200" dirty="0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0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</a:rPr>
              <a:t/>
            </a:r>
            <a:br>
              <a:rPr kumimoji="0" lang="pt-BR" sz="4000" b="0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</a:rPr>
            </a:br>
            <a:r>
              <a:rPr kumimoji="0" lang="pt-BR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Problemas identificados nos processos</a:t>
            </a:r>
            <a:endParaRPr kumimoji="0" lang="pt-BR" sz="4000" b="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7" name="Espaço Reservado para Conteúdo 2"/>
          <p:cNvSpPr>
            <a:spLocks noGrp="1"/>
          </p:cNvSpPr>
          <p:nvPr>
            <p:ph idx="1"/>
          </p:nvPr>
        </p:nvSpPr>
        <p:spPr>
          <a:xfrm>
            <a:off x="167209" y="1489954"/>
            <a:ext cx="8832182" cy="468498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2600" dirty="0" smtClean="0"/>
              <a:t>Tem-se observado a aplicação de </a:t>
            </a:r>
            <a:r>
              <a:rPr lang="pt-BR" sz="2600" dirty="0" err="1" smtClean="0"/>
              <a:t>NCs</a:t>
            </a:r>
            <a:r>
              <a:rPr lang="pt-BR" sz="2600" dirty="0" smtClean="0"/>
              <a:t> não procedentes, tais como;</a:t>
            </a:r>
          </a:p>
          <a:p>
            <a:pPr algn="just">
              <a:buNone/>
            </a:pPr>
            <a:endParaRPr lang="pt-BR" sz="2600" dirty="0" smtClean="0"/>
          </a:p>
          <a:p>
            <a:pPr marL="0" indent="0" algn="just">
              <a:buNone/>
            </a:pPr>
            <a:endParaRPr lang="pt-BR" sz="2600" dirty="0" smtClean="0"/>
          </a:p>
          <a:p>
            <a:pPr lvl="0" algn="just">
              <a:buNone/>
            </a:pPr>
            <a:endParaRPr lang="pt-BR" sz="2600" dirty="0" smtClean="0"/>
          </a:p>
        </p:txBody>
      </p:sp>
      <p:graphicFrame>
        <p:nvGraphicFramePr>
          <p:cNvPr id="9" name="Diagrama 8"/>
          <p:cNvGraphicFramePr/>
          <p:nvPr>
            <p:extLst>
              <p:ext uri="{D42A27DB-BD31-4B8C-83A1-F6EECF244321}">
                <p14:modId xmlns:p14="http://schemas.microsoft.com/office/powerpoint/2010/main" xmlns="" val="374377575"/>
              </p:ext>
            </p:extLst>
          </p:nvPr>
        </p:nvGraphicFramePr>
        <p:xfrm>
          <a:off x="1395211" y="2201647"/>
          <a:ext cx="714348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Espaço Reservado para Número de Slid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E0326-C53D-4C55-ADD7-1B1A432E10A6}" type="slidenum">
              <a:rPr lang="pt-BR" smtClean="0"/>
              <a:pPr/>
              <a:t>27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Conteúdo 2"/>
          <p:cNvSpPr txBox="1">
            <a:spLocks/>
          </p:cNvSpPr>
          <p:nvPr/>
        </p:nvSpPr>
        <p:spPr>
          <a:xfrm>
            <a:off x="457200" y="476250"/>
            <a:ext cx="8229600" cy="792510"/>
          </a:xfrm>
          <a:prstGeom prst="rect">
            <a:avLst/>
          </a:prstGeom>
        </p:spPr>
        <p:txBody>
          <a:bodyPr/>
          <a:lstStyle/>
          <a:p>
            <a:endParaRPr lang="pt-BR" sz="2200" dirty="0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/>
            </a:r>
            <a:br>
              <a:rPr kumimoji="0" lang="pt-BR" sz="4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br>
            <a:r>
              <a:rPr kumimoji="0" lang="pt-BR" sz="4000" i="0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Problemas identificados nos processos</a:t>
            </a:r>
            <a:endParaRPr kumimoji="0" lang="pt-BR" sz="400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7" name="Espaço Reservado para Conteúdo 2"/>
          <p:cNvSpPr>
            <a:spLocks noGrp="1"/>
          </p:cNvSpPr>
          <p:nvPr>
            <p:ph idx="1"/>
          </p:nvPr>
        </p:nvSpPr>
        <p:spPr>
          <a:xfrm>
            <a:off x="167209" y="1552326"/>
            <a:ext cx="8832182" cy="4684986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pt-BR" sz="2800" dirty="0" smtClean="0"/>
              <a:t>É permitido ao laboratório subcontratar </a:t>
            </a:r>
            <a:r>
              <a:rPr lang="pt-BR" sz="2800" dirty="0" smtClean="0">
                <a:solidFill>
                  <a:srgbClr val="FF0000"/>
                </a:solidFill>
              </a:rPr>
              <a:t>serviços</a:t>
            </a:r>
            <a:r>
              <a:rPr lang="pt-BR" sz="2800" dirty="0" smtClean="0"/>
              <a:t> (ensaios ou calibrações) </a:t>
            </a:r>
            <a:r>
              <a:rPr lang="pt-BR" sz="2800" dirty="0" smtClean="0">
                <a:solidFill>
                  <a:srgbClr val="FF0000"/>
                </a:solidFill>
              </a:rPr>
              <a:t>que não estejam inclusos em seu escopo </a:t>
            </a:r>
            <a:r>
              <a:rPr lang="pt-BR" sz="2800" dirty="0" smtClean="0"/>
              <a:t>de </a:t>
            </a:r>
            <a:r>
              <a:rPr lang="pt-BR" sz="2800" dirty="0" err="1" smtClean="0"/>
              <a:t>acreditação</a:t>
            </a:r>
            <a:r>
              <a:rPr lang="pt-BR" sz="2800" dirty="0" smtClean="0"/>
              <a:t> desde que estes sejam pertinentes ao </a:t>
            </a:r>
            <a:r>
              <a:rPr lang="pt-BR" sz="2800" dirty="0" smtClean="0">
                <a:solidFill>
                  <a:srgbClr val="FF0000"/>
                </a:solidFill>
              </a:rPr>
              <a:t>item de ensaio/calibração </a:t>
            </a:r>
            <a:r>
              <a:rPr lang="pt-BR" sz="2800" dirty="0" smtClean="0"/>
              <a:t>(artefato, produto, matriz ou amostra) que foi ensaiado ou calibrado pelo laboratório acreditado;</a:t>
            </a:r>
          </a:p>
          <a:p>
            <a:pPr algn="just"/>
            <a:endParaRPr lang="pt-BR" sz="1200" dirty="0" smtClean="0"/>
          </a:p>
          <a:p>
            <a:pPr algn="just"/>
            <a:r>
              <a:rPr lang="pt-BR" sz="2800" dirty="0" smtClean="0"/>
              <a:t>A expressão “parte dos serviços” indica as situações em que o subcontratado realiza </a:t>
            </a:r>
            <a:r>
              <a:rPr lang="pt-BR" sz="2800" dirty="0" smtClean="0">
                <a:solidFill>
                  <a:srgbClr val="FF0000"/>
                </a:solidFill>
              </a:rPr>
              <a:t>alguns dos ensaios, exames, medições ou calibrações</a:t>
            </a:r>
            <a:r>
              <a:rPr lang="pt-BR" sz="2800" dirty="0" smtClean="0"/>
              <a:t>, em um </a:t>
            </a:r>
            <a:r>
              <a:rPr lang="pt-BR" sz="2800" dirty="0" smtClean="0">
                <a:solidFill>
                  <a:srgbClr val="FF0000"/>
                </a:solidFill>
              </a:rPr>
              <a:t>determinado item de ensaio ou calibração</a:t>
            </a:r>
            <a:r>
              <a:rPr lang="pt-BR" sz="2800" dirty="0" smtClean="0"/>
              <a:t>. Na calibração, o “item” é o padrão ou instrumento de medição a ser calibrado, enquanto que no ensaio o “item” é a amostra do objeto, produto ou material a ser ensaiado ou examinado. </a:t>
            </a:r>
          </a:p>
          <a:p>
            <a:pPr marL="0" indent="0">
              <a:buNone/>
            </a:pPr>
            <a:r>
              <a:rPr lang="pt-BR" sz="2800" dirty="0" smtClean="0"/>
              <a:t>   (</a:t>
            </a:r>
            <a:r>
              <a:rPr lang="pt-BR" sz="2800" dirty="0" err="1" smtClean="0"/>
              <a:t>DOQ-Cgcre</a:t>
            </a:r>
            <a:r>
              <a:rPr lang="pt-BR" sz="2800" dirty="0" smtClean="0"/>
              <a:t>-020, ver.07-  Nota 3)</a:t>
            </a:r>
          </a:p>
          <a:p>
            <a:pPr algn="just">
              <a:buNone/>
            </a:pPr>
            <a:endParaRPr lang="pt-BR" sz="2600" dirty="0" smtClean="0"/>
          </a:p>
          <a:p>
            <a:pPr marL="0" indent="0" algn="just">
              <a:buNone/>
            </a:pPr>
            <a:endParaRPr lang="pt-BR" sz="2600" dirty="0" smtClean="0"/>
          </a:p>
          <a:p>
            <a:pPr lvl="0" algn="just">
              <a:buNone/>
            </a:pPr>
            <a:endParaRPr lang="pt-BR" sz="2600" dirty="0" smtClean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E0326-C53D-4C55-ADD7-1B1A432E10A6}" type="slidenum">
              <a:rPr lang="pt-BR" smtClean="0"/>
              <a:pPr/>
              <a:t>28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Conteúdo 2"/>
          <p:cNvSpPr txBox="1">
            <a:spLocks/>
          </p:cNvSpPr>
          <p:nvPr/>
        </p:nvSpPr>
        <p:spPr>
          <a:xfrm>
            <a:off x="457200" y="476250"/>
            <a:ext cx="8229600" cy="792510"/>
          </a:xfrm>
          <a:prstGeom prst="rect">
            <a:avLst/>
          </a:prstGeom>
        </p:spPr>
        <p:txBody>
          <a:bodyPr/>
          <a:lstStyle/>
          <a:p>
            <a:endParaRPr lang="pt-BR" sz="2200" dirty="0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/>
            </a:r>
            <a:br>
              <a:rPr kumimoji="0" lang="pt-BR" sz="4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br>
            <a:r>
              <a:rPr kumimoji="0" lang="pt-BR" sz="4000" i="0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Problemas identificados nos processos</a:t>
            </a:r>
            <a:endParaRPr kumimoji="0" lang="pt-BR" sz="400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7" name="Espaço Reservado para Conteúdo 2"/>
          <p:cNvSpPr>
            <a:spLocks noGrp="1"/>
          </p:cNvSpPr>
          <p:nvPr>
            <p:ph idx="1"/>
          </p:nvPr>
        </p:nvSpPr>
        <p:spPr>
          <a:xfrm>
            <a:off x="539551" y="1489954"/>
            <a:ext cx="8064897" cy="4684986"/>
          </a:xfrm>
        </p:spPr>
        <p:txBody>
          <a:bodyPr>
            <a:noAutofit/>
          </a:bodyPr>
          <a:lstStyle/>
          <a:p>
            <a:pPr marL="457200" indent="-457200" algn="just"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pt-BR" dirty="0" smtClean="0"/>
              <a:t>Alguns avaliadores estão confundindo terceirização com subcontratação;</a:t>
            </a:r>
          </a:p>
          <a:p>
            <a:pPr algn="just">
              <a:buNone/>
            </a:pPr>
            <a:endParaRPr lang="pt-BR" sz="2400" dirty="0" smtClean="0"/>
          </a:p>
          <a:p>
            <a:pPr marL="273050" lvl="0" indent="-3175" algn="just">
              <a:buClr>
                <a:schemeClr val="accent3"/>
              </a:buClr>
              <a:buSzPct val="95000"/>
              <a:buNone/>
            </a:pPr>
            <a:r>
              <a:rPr lang="pt-BR" dirty="0" smtClean="0"/>
              <a:t>Quaisquer outras contratações ou transferências de serviços de ensaio, exame ou calibração não são consideradas subcontratação. Estas situações não são permitidas pela Cgcre na atividade de </a:t>
            </a:r>
            <a:r>
              <a:rPr lang="pt-BR" dirty="0" err="1" smtClean="0"/>
              <a:t>acreditação</a:t>
            </a:r>
            <a:r>
              <a:rPr lang="pt-BR" dirty="0" smtClean="0"/>
              <a:t>.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E0326-C53D-4C55-ADD7-1B1A432E10A6}" type="slidenum">
              <a:rPr lang="pt-BR" smtClean="0"/>
              <a:pPr/>
              <a:t>29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Conteúdo 2"/>
          <p:cNvSpPr txBox="1">
            <a:spLocks/>
          </p:cNvSpPr>
          <p:nvPr/>
        </p:nvSpPr>
        <p:spPr>
          <a:xfrm>
            <a:off x="457200" y="476250"/>
            <a:ext cx="8229600" cy="792510"/>
          </a:xfrm>
          <a:prstGeom prst="rect">
            <a:avLst/>
          </a:prstGeom>
        </p:spPr>
        <p:txBody>
          <a:bodyPr/>
          <a:lstStyle/>
          <a:p>
            <a:endParaRPr lang="pt-BR" sz="2200" dirty="0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  <a:defRPr/>
            </a:pPr>
            <a:r>
              <a:rPr lang="pt-BR" sz="4000" kern="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Esclarecimentos NIT-DICLA-031</a:t>
            </a:r>
            <a:endParaRPr kumimoji="0" lang="pt-BR" sz="400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7" name="Espaço Reservado para Conteúdo 2"/>
          <p:cNvSpPr>
            <a:spLocks noGrp="1"/>
          </p:cNvSpPr>
          <p:nvPr>
            <p:ph idx="1"/>
          </p:nvPr>
        </p:nvSpPr>
        <p:spPr>
          <a:xfrm>
            <a:off x="539551" y="1628800"/>
            <a:ext cx="8064897" cy="3888432"/>
          </a:xfrm>
        </p:spPr>
        <p:txBody>
          <a:bodyPr>
            <a:noAutofit/>
          </a:bodyPr>
          <a:lstStyle/>
          <a:p>
            <a:pPr marL="457200" indent="-457200" algn="just">
              <a:buClr>
                <a:schemeClr val="accent3"/>
              </a:buClr>
              <a:buSzPct val="95000"/>
              <a:buNone/>
            </a:pPr>
            <a:r>
              <a:rPr lang="pt-BR" sz="3600" b="1" dirty="0" smtClean="0"/>
              <a:t>9.4.10 Subcontratação por laboratórios </a:t>
            </a:r>
          </a:p>
          <a:p>
            <a:pPr marL="0" lvl="0" indent="0" algn="just">
              <a:buNone/>
            </a:pPr>
            <a:endParaRPr lang="pt-BR" sz="3600" b="1" dirty="0" smtClean="0"/>
          </a:p>
          <a:p>
            <a:pPr marL="0" lvl="0" indent="0" algn="just">
              <a:buNone/>
            </a:pPr>
            <a:r>
              <a:rPr lang="pt-BR" sz="3600" b="1" dirty="0" smtClean="0"/>
              <a:t>9.4.10.2</a:t>
            </a:r>
            <a:r>
              <a:rPr lang="pt-BR" sz="3600" dirty="0" smtClean="0"/>
              <a:t> O laboratório </a:t>
            </a:r>
            <a:r>
              <a:rPr lang="pt-BR" sz="3600" dirty="0" smtClean="0">
                <a:solidFill>
                  <a:srgbClr val="FF0000"/>
                </a:solidFill>
              </a:rPr>
              <a:t>não</a:t>
            </a:r>
            <a:r>
              <a:rPr lang="pt-BR" sz="3600" dirty="0" smtClean="0"/>
              <a:t> pode realizar subcontratação para serviços </a:t>
            </a:r>
            <a:r>
              <a:rPr lang="pt-BR" sz="3600" dirty="0" smtClean="0">
                <a:solidFill>
                  <a:srgbClr val="FF0000"/>
                </a:solidFill>
              </a:rPr>
              <a:t>(ensaios ou calibrações)</a:t>
            </a:r>
            <a:r>
              <a:rPr lang="pt-BR" sz="3600" dirty="0" smtClean="0"/>
              <a:t> para os quais sua </a:t>
            </a:r>
            <a:r>
              <a:rPr lang="pt-BR" sz="3600" dirty="0" err="1" smtClean="0"/>
              <a:t>acreditação</a:t>
            </a:r>
            <a:r>
              <a:rPr lang="pt-BR" sz="3600" dirty="0" smtClean="0"/>
              <a:t> </a:t>
            </a:r>
            <a:r>
              <a:rPr lang="pt-BR" sz="3600" dirty="0" smtClean="0">
                <a:solidFill>
                  <a:srgbClr val="FF0000"/>
                </a:solidFill>
              </a:rPr>
              <a:t>esteja suspensa ou cancelada.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E0326-C53D-4C55-ADD7-1B1A432E10A6}" type="slidenum">
              <a:rPr lang="pt-BR" smtClean="0"/>
              <a:pPr/>
              <a:t>30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Conteúdo 2"/>
          <p:cNvSpPr txBox="1">
            <a:spLocks/>
          </p:cNvSpPr>
          <p:nvPr/>
        </p:nvSpPr>
        <p:spPr>
          <a:xfrm>
            <a:off x="457200" y="476250"/>
            <a:ext cx="8229600" cy="792510"/>
          </a:xfrm>
          <a:prstGeom prst="rect">
            <a:avLst/>
          </a:prstGeom>
        </p:spPr>
        <p:txBody>
          <a:bodyPr/>
          <a:lstStyle/>
          <a:p>
            <a:endParaRPr lang="pt-BR" sz="2200" dirty="0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  <a:defRPr/>
            </a:pPr>
            <a:r>
              <a:rPr lang="pt-BR" sz="4000" kern="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Na </a:t>
            </a:r>
            <a:r>
              <a:rPr lang="pt-BR" sz="4000" kern="0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NIT-Dicla</a:t>
            </a:r>
            <a:r>
              <a:rPr lang="pt-BR" sz="4000" kern="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-009</a:t>
            </a:r>
            <a:endParaRPr kumimoji="0" lang="pt-BR" sz="400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7" name="Espaço Reservado para Conteúdo 2"/>
          <p:cNvSpPr>
            <a:spLocks noGrp="1"/>
          </p:cNvSpPr>
          <p:nvPr>
            <p:ph idx="1"/>
          </p:nvPr>
        </p:nvSpPr>
        <p:spPr>
          <a:xfrm>
            <a:off x="539551" y="1196752"/>
            <a:ext cx="8064897" cy="4819366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pt-BR" sz="2400" b="1" dirty="0" smtClean="0"/>
              <a:t>11.4.3</a:t>
            </a:r>
            <a:r>
              <a:rPr lang="pt-BR" sz="2400" dirty="0" smtClean="0"/>
              <a:t> Para utilização do símbolo de </a:t>
            </a:r>
            <a:r>
              <a:rPr lang="pt-BR" sz="2400" dirty="0" err="1" smtClean="0"/>
              <a:t>acreditação</a:t>
            </a:r>
            <a:r>
              <a:rPr lang="pt-BR" sz="2400" dirty="0" smtClean="0"/>
              <a:t> nos certificados, relatórios e laudos, estes devem conter somente: </a:t>
            </a:r>
            <a:endParaRPr lang="pt-BR" sz="24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pt-BR" sz="2400" b="1" dirty="0" smtClean="0"/>
              <a:t>b) </a:t>
            </a:r>
            <a:r>
              <a:rPr lang="pt-BR" sz="2400" dirty="0" smtClean="0"/>
              <a:t>resultados de calibrações ou ensaios realizados por laboratório subcontratado acreditado para estes ensaios e calibrações, conforme estabelecido em 11.4.4 e 11.4.5. </a:t>
            </a:r>
          </a:p>
          <a:p>
            <a:pPr marL="0" indent="0">
              <a:buNone/>
            </a:pPr>
            <a:r>
              <a:rPr lang="pt-BR" sz="2400" b="1" dirty="0" smtClean="0"/>
              <a:t>11.4.4</a:t>
            </a:r>
            <a:r>
              <a:rPr lang="pt-BR" sz="2400" dirty="0" smtClean="0"/>
              <a:t> Nos certificados de calibração, relatórios de ensaio ou laudos de exame que contenham o símbolo da </a:t>
            </a:r>
            <a:r>
              <a:rPr lang="pt-BR" sz="2400" dirty="0" err="1" smtClean="0"/>
              <a:t>acreditação</a:t>
            </a:r>
            <a:r>
              <a:rPr lang="pt-BR" sz="2400" dirty="0" smtClean="0"/>
              <a:t>, os </a:t>
            </a:r>
            <a:r>
              <a:rPr lang="pt-BR" sz="2400" dirty="0" smtClean="0">
                <a:solidFill>
                  <a:srgbClr val="FF0000"/>
                </a:solidFill>
              </a:rPr>
              <a:t>resultados oriundos de subcontratados </a:t>
            </a:r>
            <a:r>
              <a:rPr lang="pt-BR" sz="2400" dirty="0" smtClean="0"/>
              <a:t>devem estar claramente identificados de modo a indicar que foram realizados por subcontratado. Essa identificação </a:t>
            </a:r>
            <a:r>
              <a:rPr lang="pt-BR" sz="2400" dirty="0" smtClean="0">
                <a:solidFill>
                  <a:srgbClr val="FF0000"/>
                </a:solidFill>
              </a:rPr>
              <a:t>deve indicar o laboratório subcontratado que realizou o serviço, o seu número de </a:t>
            </a:r>
            <a:r>
              <a:rPr lang="pt-BR" sz="2400" dirty="0" err="1" smtClean="0">
                <a:solidFill>
                  <a:srgbClr val="FF0000"/>
                </a:solidFill>
              </a:rPr>
              <a:t>acreditação</a:t>
            </a:r>
            <a:r>
              <a:rPr lang="pt-BR" sz="2400" dirty="0" smtClean="0">
                <a:solidFill>
                  <a:srgbClr val="FF0000"/>
                </a:solidFill>
              </a:rPr>
              <a:t> e o respectivo organismo de </a:t>
            </a:r>
            <a:r>
              <a:rPr lang="pt-BR" sz="2400" dirty="0" err="1" smtClean="0">
                <a:solidFill>
                  <a:srgbClr val="FF0000"/>
                </a:solidFill>
              </a:rPr>
              <a:t>acreditação</a:t>
            </a:r>
            <a:r>
              <a:rPr lang="pt-BR" sz="2400" dirty="0" smtClean="0"/>
              <a:t>. 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E0326-C53D-4C55-ADD7-1B1A432E10A6}" type="slidenum">
              <a:rPr lang="pt-BR" smtClean="0"/>
              <a:pPr/>
              <a:t>31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688032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Obrigado pela atenção!</a:t>
            </a:r>
            <a:endParaRPr kumimoji="0" lang="pt-BR" sz="32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1373832" y="3886200"/>
            <a:ext cx="6400800" cy="98296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marL="342900" marR="0" lvl="0" indent="-342900" algn="ctr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99FFCC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pt-BR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Luis </a:t>
            </a:r>
            <a:r>
              <a:rPr kumimoji="0" lang="pt-BR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Francisco </a:t>
            </a:r>
            <a:r>
              <a:rPr kumimoji="0" lang="pt-BR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Marcon</a:t>
            </a:r>
            <a:r>
              <a:rPr kumimoji="0" lang="pt-BR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r>
              <a:rPr kumimoji="0" lang="pt-BR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Ribeiro</a:t>
            </a:r>
          </a:p>
          <a:p>
            <a:pPr marL="342900" marR="0" lvl="0" indent="-342900" algn="ctr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99FFCC"/>
              </a:buClr>
              <a:buSzTx/>
              <a:buFont typeface="Arial" pitchFamily="34" charset="0"/>
              <a:buNone/>
              <a:tabLst/>
              <a:defRPr/>
            </a:pPr>
            <a:r>
              <a:rPr lang="pt-BR" sz="2400" b="1" kern="0" dirty="0" smtClean="0">
                <a:solidFill>
                  <a:schemeClr val="bg1"/>
                </a:solidFill>
                <a:latin typeface="Calibri" pitchFamily="34" charset="0"/>
                <a:hlinkClick r:id="rId2"/>
              </a:rPr>
              <a:t>lfmarcon@inmetro.gov.br</a:t>
            </a:r>
            <a:endParaRPr lang="pt-BR" sz="2400" b="1" kern="0" dirty="0" smtClean="0">
              <a:solidFill>
                <a:schemeClr val="bg1"/>
              </a:solidFill>
              <a:latin typeface="Calibri" pitchFamily="34" charset="0"/>
            </a:endParaRPr>
          </a:p>
          <a:p>
            <a:pPr marL="342900" marR="0" lvl="0" indent="-342900" algn="ctr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99FFCC"/>
              </a:buClr>
              <a:buSzTx/>
              <a:buFont typeface="Arial" pitchFamily="34" charset="0"/>
              <a:buNone/>
              <a:tabLst/>
              <a:defRPr/>
            </a:pPr>
            <a:endParaRPr kumimoji="0" lang="pt-BR" sz="24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eloPRESI">
  <a:themeElements>
    <a:clrScheme name="modeloPRESI.ppt 1">
      <a:dk1>
        <a:srgbClr val="5F5F5F"/>
      </a:dk1>
      <a:lt1>
        <a:srgbClr val="FFFFCC"/>
      </a:lt1>
      <a:dk2>
        <a:srgbClr val="000000"/>
      </a:dk2>
      <a:lt2>
        <a:srgbClr val="FFCC66"/>
      </a:lt2>
      <a:accent1>
        <a:srgbClr val="FF9933"/>
      </a:accent1>
      <a:accent2>
        <a:srgbClr val="CC0066"/>
      </a:accent2>
      <a:accent3>
        <a:srgbClr val="AAAAAA"/>
      </a:accent3>
      <a:accent4>
        <a:srgbClr val="DADAAE"/>
      </a:accent4>
      <a:accent5>
        <a:srgbClr val="FFCAAD"/>
      </a:accent5>
      <a:accent6>
        <a:srgbClr val="B9005C"/>
      </a:accent6>
      <a:hlink>
        <a:srgbClr val="CC00CC"/>
      </a:hlink>
      <a:folHlink>
        <a:srgbClr val="990099"/>
      </a:folHlink>
    </a:clrScheme>
    <a:fontScheme name="modeloPRESI.ppt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/>
          </a:defRPr>
        </a:defPPr>
      </a:lstStyle>
    </a:lnDef>
  </a:objectDefaults>
  <a:extraClrSchemeLst>
    <a:extraClrScheme>
      <a:clrScheme name="modeloPRESI.ppt 1">
        <a:dk1>
          <a:srgbClr val="5F5F5F"/>
        </a:dk1>
        <a:lt1>
          <a:srgbClr val="FFFFCC"/>
        </a:lt1>
        <a:dk2>
          <a:srgbClr val="000000"/>
        </a:dk2>
        <a:lt2>
          <a:srgbClr val="FFCC66"/>
        </a:lt2>
        <a:accent1>
          <a:srgbClr val="FF9933"/>
        </a:accent1>
        <a:accent2>
          <a:srgbClr val="CC0066"/>
        </a:accent2>
        <a:accent3>
          <a:srgbClr val="AAAAAA"/>
        </a:accent3>
        <a:accent4>
          <a:srgbClr val="DADAAE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oPRESI.ppt 2">
        <a:dk1>
          <a:srgbClr val="000000"/>
        </a:dk1>
        <a:lt1>
          <a:srgbClr val="FFFFFF"/>
        </a:lt1>
        <a:dk2>
          <a:srgbClr val="FF9900"/>
        </a:dk2>
        <a:lt2>
          <a:srgbClr val="5F5F5F"/>
        </a:lt2>
        <a:accent1>
          <a:srgbClr val="FF9933"/>
        </a:accent1>
        <a:accent2>
          <a:srgbClr val="CC0066"/>
        </a:accent2>
        <a:accent3>
          <a:srgbClr val="FFFFFF"/>
        </a:accent3>
        <a:accent4>
          <a:srgbClr val="000000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oPRESI.ppt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565</TotalTime>
  <Words>2571</Words>
  <Application>Microsoft Office PowerPoint</Application>
  <PresentationFormat>Apresentação na tela (4:3)</PresentationFormat>
  <Paragraphs>215</Paragraphs>
  <Slides>32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slides</vt:lpstr>
      </vt:variant>
      <vt:variant>
        <vt:i4>32</vt:i4>
      </vt:variant>
    </vt:vector>
  </HeadingPairs>
  <TitlesOfParts>
    <vt:vector size="34" baseType="lpstr">
      <vt:lpstr>modeloPRESI</vt:lpstr>
      <vt:lpstr>Personalizar design</vt:lpstr>
      <vt:lpstr>NIE CGCRE 009 e NIT DICLA 031 (dúvidas dos avaliadores identificadas em pesquisa)</vt:lpstr>
      <vt:lpstr>Pesquisa realizada</vt:lpstr>
      <vt:lpstr>“Acho muito importante abordar a NIE-Cgcre-009, na questão da utilização do acrônimo Cgcre/Inmetro, no uso da palavra Inmetro, e nos documentos que os OAC’s podem utilizar o símbolo da Acreditação”.  “Uso da logo marca de acreditação”.</vt:lpstr>
      <vt:lpstr>Acrônimo Cgcre/Inmetro; Inmetro; uso do símbolo de acreditação em documentos do OAC. </vt:lpstr>
      <vt:lpstr>Acrônimo Cgcre/Inmetro; Inmetro; uso do símbolo de acreditação em documentos do OAC. </vt:lpstr>
      <vt:lpstr>Acrônimo Cgcre/Inmetro; Inmetro; uso do símbolo de acreditação em documentos do OAC. </vt:lpstr>
      <vt:lpstr>Acrônimo Cgcre/Inmetro; Inmetro; uso do símbolo de acreditação em documentos do OAC. </vt:lpstr>
      <vt:lpstr>Acrônimo Cgcre/Inmetro; Inmetro; uso do símbolo de acreditação em documentos do OAC.</vt:lpstr>
      <vt:lpstr>“Não conformidades em certificados de calibração/relatórios de ensaios emitidos pelo laboratório sem o símbolo de acreditação para serviços que constam no escopo acreditado do laboratório (NIT-DICLA-031 rev 14, item 9.2.1.d). Como proceder?”</vt:lpstr>
      <vt:lpstr>Certificados de Calibração/Relatórios de ensaios emitidos sem o símbolo de acreditação. </vt:lpstr>
      <vt:lpstr>Certificados de Calibração/Relatórios de ensaios emitidos sem o símbolo de acreditação. </vt:lpstr>
      <vt:lpstr>Certificados de Calibração/Relatórios de ensaios emitidos sem o símbolo de acreditação. </vt:lpstr>
      <vt:lpstr>Certificados de Calibração/Relatórios de ensaios emitidos sem o símbolo de acreditação. </vt:lpstr>
      <vt:lpstr>“Uso do símbolo da acreditação - orçamentos e expressão dos resultados (avaliação da conformidade e opinião e interpretação)”.</vt:lpstr>
      <vt:lpstr>Orçamentos; Expressão dos resultados (avaliação de conformidade, opinião e interpretação).</vt:lpstr>
      <vt:lpstr>Orçamentos; Expressão dos resultados (avaliação de conformidade, opinião e interpretação).</vt:lpstr>
      <vt:lpstr>“Esclarecimento sobre atualização de escopo durante a reavaliação. Quando é permitido? Existe um conflito entre as diretrizes do NIT-DICLA-012 (7.6.) e NIT-DICLA-031 (9.3.1.12) sobre o assunto”.</vt:lpstr>
      <vt:lpstr>Atualização de escopo durante a reavaliação; conflito NIT-Dicla-012 e NIT-Dicla-031.</vt:lpstr>
      <vt:lpstr>Atualização de escopo durante a reavaliação; conflito NIT-Dicla-012 e NIT-Dicla-031.</vt:lpstr>
      <vt:lpstr>“A NIT-Dicla-031, na parte de advertências e sanções”.</vt:lpstr>
      <vt:lpstr>NIT-Dicla-031; advertências e sanções.</vt:lpstr>
      <vt:lpstr>NIT-Dicla-031; advertências e sanções.</vt:lpstr>
      <vt:lpstr>NIT-Dicla-031; advertências e sanções.</vt:lpstr>
      <vt:lpstr>Slide 24</vt:lpstr>
      <vt:lpstr>  Esclarecimentos DOQ-Cgcre-020</vt:lpstr>
      <vt:lpstr> Esclarecimentos DOQ-Cgcre-020</vt:lpstr>
      <vt:lpstr> Problemas identificados nos processos</vt:lpstr>
      <vt:lpstr> Problemas identificados nos processos</vt:lpstr>
      <vt:lpstr> Problemas identificados nos processos</vt:lpstr>
      <vt:lpstr> Esclarecimentos NIT-DICLA-031</vt:lpstr>
      <vt:lpstr> Na NIT-Dicla-009</vt:lpstr>
      <vt:lpstr>Slide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Raquel T Thome</dc:creator>
  <cp:lastModifiedBy>User</cp:lastModifiedBy>
  <cp:revision>34</cp:revision>
  <dcterms:created xsi:type="dcterms:W3CDTF">2015-10-15T13:43:55Z</dcterms:created>
  <dcterms:modified xsi:type="dcterms:W3CDTF">2015-11-12T09:24:57Z</dcterms:modified>
</cp:coreProperties>
</file>