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29"/>
  </p:notesMasterIdLst>
  <p:handoutMasterIdLst>
    <p:handoutMasterId r:id="rId30"/>
  </p:handoutMasterIdLst>
  <p:sldIdLst>
    <p:sldId id="855" r:id="rId2"/>
    <p:sldId id="864" r:id="rId3"/>
    <p:sldId id="861" r:id="rId4"/>
    <p:sldId id="862" r:id="rId5"/>
    <p:sldId id="865" r:id="rId6"/>
    <p:sldId id="876" r:id="rId7"/>
    <p:sldId id="866" r:id="rId8"/>
    <p:sldId id="840" r:id="rId9"/>
    <p:sldId id="842" r:id="rId10"/>
    <p:sldId id="803" r:id="rId11"/>
    <p:sldId id="835" r:id="rId12"/>
    <p:sldId id="848" r:id="rId13"/>
    <p:sldId id="850" r:id="rId14"/>
    <p:sldId id="867" r:id="rId15"/>
    <p:sldId id="868" r:id="rId16"/>
    <p:sldId id="869" r:id="rId17"/>
    <p:sldId id="870" r:id="rId18"/>
    <p:sldId id="871" r:id="rId19"/>
    <p:sldId id="872" r:id="rId20"/>
    <p:sldId id="875" r:id="rId21"/>
    <p:sldId id="854" r:id="rId22"/>
    <p:sldId id="873" r:id="rId23"/>
    <p:sldId id="849" r:id="rId24"/>
    <p:sldId id="853" r:id="rId25"/>
    <p:sldId id="874" r:id="rId26"/>
    <p:sldId id="851" r:id="rId27"/>
    <p:sldId id="841" r:id="rId28"/>
  </p:sldIdLst>
  <p:sldSz cx="9144000" cy="6858000" type="screen4x3"/>
  <p:notesSz cx="6858000" cy="9698038"/>
  <p:custDataLst>
    <p:tags r:id="rId31"/>
  </p:custDataLst>
  <p:defaultTextStyle>
    <a:defPPr>
      <a:defRPr lang="pt-BR"/>
    </a:defPPr>
    <a:lvl1pPr algn="ctr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6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0000"/>
    <a:srgbClr val="000066"/>
    <a:srgbClr val="003366"/>
    <a:srgbClr val="FFFFCC"/>
    <a:srgbClr val="336699"/>
    <a:srgbClr val="CCECFF"/>
    <a:srgbClr val="006600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8095" autoAdjust="0"/>
  </p:normalViewPr>
  <p:slideViewPr>
    <p:cSldViewPr>
      <p:cViewPr varScale="1">
        <p:scale>
          <a:sx n="90" d="100"/>
          <a:sy n="90" d="100"/>
        </p:scale>
        <p:origin x="1338" y="84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75" d="100"/>
          <a:sy n="75" d="100"/>
        </p:scale>
        <p:origin x="-1788" y="-72"/>
      </p:cViewPr>
      <p:guideLst>
        <p:guide orient="horz" pos="305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326D4-4BCA-AC48-A83F-D30F31A86527}" type="doc">
      <dgm:prSet loTypeId="urn:microsoft.com/office/officeart/2005/8/layout/process2" loCatId="" qsTypeId="urn:microsoft.com/office/officeart/2005/8/quickstyle/3D2" qsCatId="3D" csTypeId="urn:microsoft.com/office/officeart/2005/8/colors/accent3_4" csCatId="accent3" phldr="1"/>
      <dgm:spPr/>
    </dgm:pt>
    <dgm:pt modelId="{9BCA71E1-AA3C-FC42-A473-DB1E62CFF98D}">
      <dgm:prSet phldrT="[Text]"/>
      <dgm:spPr/>
      <dgm:t>
        <a:bodyPr/>
        <a:lstStyle/>
        <a:p>
          <a:r>
            <a:rPr lang="pt-BR" b="1" dirty="0" smtClean="0">
              <a:solidFill>
                <a:srgbClr val="000066"/>
              </a:solidFill>
              <a:latin typeface="Calibri"/>
              <a:cs typeface="Calibri"/>
            </a:rPr>
            <a:t>Causa (Requisito contrariado)</a:t>
          </a:r>
          <a:endParaRPr lang="en-US" dirty="0">
            <a:solidFill>
              <a:srgbClr val="000066"/>
            </a:solidFill>
            <a:latin typeface="Calibri"/>
            <a:cs typeface="Calibri"/>
          </a:endParaRPr>
        </a:p>
      </dgm:t>
    </dgm:pt>
    <dgm:pt modelId="{BE0C9CDA-4A2F-7145-A656-95B06CDF7617}" type="parTrans" cxnId="{0E7FC33C-C6DC-2347-8531-70D8EBED23F5}">
      <dgm:prSet/>
      <dgm:spPr/>
      <dgm:t>
        <a:bodyPr/>
        <a:lstStyle/>
        <a:p>
          <a:endParaRPr lang="en-US"/>
        </a:p>
      </dgm:t>
    </dgm:pt>
    <dgm:pt modelId="{F887793F-3A4A-8349-BA0A-C40D7EF00A3A}" type="sibTrans" cxnId="{0E7FC33C-C6DC-2347-8531-70D8EBED23F5}">
      <dgm:prSet/>
      <dgm:spPr/>
      <dgm:t>
        <a:bodyPr/>
        <a:lstStyle/>
        <a:p>
          <a:endParaRPr lang="en-US" dirty="0"/>
        </a:p>
      </dgm:t>
    </dgm:pt>
    <dgm:pt modelId="{499329B6-73BD-0443-89B2-02990884F876}">
      <dgm:prSet/>
      <dgm:spPr/>
      <dgm:t>
        <a:bodyPr/>
        <a:lstStyle/>
        <a:p>
          <a:r>
            <a:rPr lang="pt-BR" b="1" dirty="0" smtClean="0">
              <a:solidFill>
                <a:srgbClr val="000066"/>
              </a:solidFill>
              <a:latin typeface="Calibri"/>
              <a:cs typeface="Calibri"/>
            </a:rPr>
            <a:t>Efeito (Não conformidade) </a:t>
          </a:r>
          <a:endParaRPr lang="pt-BR" b="1" dirty="0">
            <a:solidFill>
              <a:srgbClr val="000066"/>
            </a:solidFill>
            <a:latin typeface="Calibri"/>
            <a:cs typeface="Calibri"/>
          </a:endParaRPr>
        </a:p>
      </dgm:t>
    </dgm:pt>
    <dgm:pt modelId="{11CF4442-C4B0-4641-9C0F-5B5BAA2DF5E9}" type="parTrans" cxnId="{7972CB26-504A-0648-BADF-A44DF181C0A8}">
      <dgm:prSet/>
      <dgm:spPr/>
      <dgm:t>
        <a:bodyPr/>
        <a:lstStyle/>
        <a:p>
          <a:endParaRPr lang="en-US"/>
        </a:p>
      </dgm:t>
    </dgm:pt>
    <dgm:pt modelId="{BE0A6291-5004-E645-BC46-3A69E47803FB}" type="sibTrans" cxnId="{7972CB26-504A-0648-BADF-A44DF181C0A8}">
      <dgm:prSet/>
      <dgm:spPr/>
      <dgm:t>
        <a:bodyPr/>
        <a:lstStyle/>
        <a:p>
          <a:endParaRPr lang="en-US"/>
        </a:p>
      </dgm:t>
    </dgm:pt>
    <dgm:pt modelId="{D2F8E0EF-638C-A141-8191-4DD30E4E426A}" type="pres">
      <dgm:prSet presAssocID="{05F326D4-4BCA-AC48-A83F-D30F31A86527}" presName="linearFlow" presStyleCnt="0">
        <dgm:presLayoutVars>
          <dgm:resizeHandles val="exact"/>
        </dgm:presLayoutVars>
      </dgm:prSet>
      <dgm:spPr/>
    </dgm:pt>
    <dgm:pt modelId="{3B811AC8-FB99-6D4A-A4F0-F5E2A36AF929}" type="pres">
      <dgm:prSet presAssocID="{9BCA71E1-AA3C-FC42-A473-DB1E62CFF98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93FC64-EC0A-8B41-BC91-6FBFD3751B5E}" type="pres">
      <dgm:prSet presAssocID="{F887793F-3A4A-8349-BA0A-C40D7EF00A3A}" presName="sibTrans" presStyleLbl="sibTrans2D1" presStyleIdx="0" presStyleCnt="1"/>
      <dgm:spPr/>
      <dgm:t>
        <a:bodyPr/>
        <a:lstStyle/>
        <a:p>
          <a:endParaRPr lang="pt-BR"/>
        </a:p>
      </dgm:t>
    </dgm:pt>
    <dgm:pt modelId="{5EB3BEE5-5A1D-F646-B709-22FDE423B717}" type="pres">
      <dgm:prSet presAssocID="{F887793F-3A4A-8349-BA0A-C40D7EF00A3A}" presName="connectorText" presStyleLbl="sibTrans2D1" presStyleIdx="0" presStyleCnt="1"/>
      <dgm:spPr/>
      <dgm:t>
        <a:bodyPr/>
        <a:lstStyle/>
        <a:p>
          <a:endParaRPr lang="pt-BR"/>
        </a:p>
      </dgm:t>
    </dgm:pt>
    <dgm:pt modelId="{D7BABE66-3315-B147-B877-26831A2F4BED}" type="pres">
      <dgm:prSet presAssocID="{499329B6-73BD-0443-89B2-02990884F87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D99BFC4-D7EF-6A4B-893C-157622F1E861}" type="presOf" srcId="{05F326D4-4BCA-AC48-A83F-D30F31A86527}" destId="{D2F8E0EF-638C-A141-8191-4DD30E4E426A}" srcOrd="0" destOrd="0" presId="urn:microsoft.com/office/officeart/2005/8/layout/process2"/>
    <dgm:cxn modelId="{7972CB26-504A-0648-BADF-A44DF181C0A8}" srcId="{05F326D4-4BCA-AC48-A83F-D30F31A86527}" destId="{499329B6-73BD-0443-89B2-02990884F876}" srcOrd="1" destOrd="0" parTransId="{11CF4442-C4B0-4641-9C0F-5B5BAA2DF5E9}" sibTransId="{BE0A6291-5004-E645-BC46-3A69E47803FB}"/>
    <dgm:cxn modelId="{CA6FDD80-7E4D-CD4D-858F-494C48893D4C}" type="presOf" srcId="{499329B6-73BD-0443-89B2-02990884F876}" destId="{D7BABE66-3315-B147-B877-26831A2F4BED}" srcOrd="0" destOrd="0" presId="urn:microsoft.com/office/officeart/2005/8/layout/process2"/>
    <dgm:cxn modelId="{9514BD55-087C-5249-8BD6-3AD7065EAE7D}" type="presOf" srcId="{F887793F-3A4A-8349-BA0A-C40D7EF00A3A}" destId="{5EB3BEE5-5A1D-F646-B709-22FDE423B717}" srcOrd="1" destOrd="0" presId="urn:microsoft.com/office/officeart/2005/8/layout/process2"/>
    <dgm:cxn modelId="{86D8BE13-CB74-E04C-89A7-05721CDA0A3E}" type="presOf" srcId="{F887793F-3A4A-8349-BA0A-C40D7EF00A3A}" destId="{AE93FC64-EC0A-8B41-BC91-6FBFD3751B5E}" srcOrd="0" destOrd="0" presId="urn:microsoft.com/office/officeart/2005/8/layout/process2"/>
    <dgm:cxn modelId="{0E7FC33C-C6DC-2347-8531-70D8EBED23F5}" srcId="{05F326D4-4BCA-AC48-A83F-D30F31A86527}" destId="{9BCA71E1-AA3C-FC42-A473-DB1E62CFF98D}" srcOrd="0" destOrd="0" parTransId="{BE0C9CDA-4A2F-7145-A656-95B06CDF7617}" sibTransId="{F887793F-3A4A-8349-BA0A-C40D7EF00A3A}"/>
    <dgm:cxn modelId="{90D128D2-0D80-634E-83F4-4CE60A8A5919}" type="presOf" srcId="{9BCA71E1-AA3C-FC42-A473-DB1E62CFF98D}" destId="{3B811AC8-FB99-6D4A-A4F0-F5E2A36AF929}" srcOrd="0" destOrd="0" presId="urn:microsoft.com/office/officeart/2005/8/layout/process2"/>
    <dgm:cxn modelId="{BE32FCB7-1C24-114E-8110-F2484D56EEE6}" type="presParOf" srcId="{D2F8E0EF-638C-A141-8191-4DD30E4E426A}" destId="{3B811AC8-FB99-6D4A-A4F0-F5E2A36AF929}" srcOrd="0" destOrd="0" presId="urn:microsoft.com/office/officeart/2005/8/layout/process2"/>
    <dgm:cxn modelId="{65B1E9DB-4FCE-474D-9791-D29B4CF743A9}" type="presParOf" srcId="{D2F8E0EF-638C-A141-8191-4DD30E4E426A}" destId="{AE93FC64-EC0A-8B41-BC91-6FBFD3751B5E}" srcOrd="1" destOrd="0" presId="urn:microsoft.com/office/officeart/2005/8/layout/process2"/>
    <dgm:cxn modelId="{29557884-EB65-D04A-B0A6-195C6062ADAE}" type="presParOf" srcId="{AE93FC64-EC0A-8B41-BC91-6FBFD3751B5E}" destId="{5EB3BEE5-5A1D-F646-B709-22FDE423B717}" srcOrd="0" destOrd="0" presId="urn:microsoft.com/office/officeart/2005/8/layout/process2"/>
    <dgm:cxn modelId="{9D5EB32A-A63F-8341-8FCC-A9C178512D6C}" type="presParOf" srcId="{D2F8E0EF-638C-A141-8191-4DD30E4E426A}" destId="{D7BABE66-3315-B147-B877-26831A2F4BE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52CA06-8E23-4724-9AC7-742D0676ABDE}" type="doc">
      <dgm:prSet loTypeId="urn:microsoft.com/office/officeart/2005/8/layout/funnel1" loCatId="relationship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782F98F4-0BD1-420A-B7D3-C9170FB97C68}">
      <dgm:prSet phldrT="[Text]" custT="1"/>
      <dgm:spPr/>
      <dgm:t>
        <a:bodyPr/>
        <a:lstStyle/>
        <a:p>
          <a:r>
            <a:rPr lang="pt-BR" sz="1600" dirty="0" smtClean="0">
              <a:latin typeface="Calibri" pitchFamily="34" charset="0"/>
            </a:rPr>
            <a:t>1. Utilizando técnicas de avaliação adequadas...</a:t>
          </a:r>
          <a:endParaRPr lang="pt-BR" sz="1600" dirty="0">
            <a:latin typeface="Calibri" pitchFamily="34" charset="0"/>
          </a:endParaRPr>
        </a:p>
      </dgm:t>
    </dgm:pt>
    <dgm:pt modelId="{74F63C6B-6D71-41AC-9605-14E7857445FF}" type="parTrans" cxnId="{D39A0730-C087-4F41-A733-BC520E659EDA}">
      <dgm:prSet/>
      <dgm:spPr/>
      <dgm:t>
        <a:bodyPr/>
        <a:lstStyle/>
        <a:p>
          <a:endParaRPr lang="pt-BR"/>
        </a:p>
      </dgm:t>
    </dgm:pt>
    <dgm:pt modelId="{C0995EFE-7619-414D-B154-1AF4DDF7B961}" type="sibTrans" cxnId="{D39A0730-C087-4F41-A733-BC520E659EDA}">
      <dgm:prSet/>
      <dgm:spPr/>
      <dgm:t>
        <a:bodyPr/>
        <a:lstStyle/>
        <a:p>
          <a:endParaRPr lang="pt-BR"/>
        </a:p>
      </dgm:t>
    </dgm:pt>
    <dgm:pt modelId="{E1E7CBD1-96A2-4E5D-92BF-8B8E6F30190B}">
      <dgm:prSet phldrT="[Text]" custT="1"/>
      <dgm:spPr/>
      <dgm:t>
        <a:bodyPr/>
        <a:lstStyle/>
        <a:p>
          <a:r>
            <a:rPr lang="pt-BR" sz="1600" dirty="0" smtClean="0">
              <a:latin typeface="Calibri" pitchFamily="34" charset="0"/>
            </a:rPr>
            <a:t>2. Obtêm-se evidências verificáveis...</a:t>
          </a:r>
          <a:endParaRPr lang="pt-BR" sz="1600" dirty="0">
            <a:latin typeface="Calibri" pitchFamily="34" charset="0"/>
          </a:endParaRPr>
        </a:p>
      </dgm:t>
    </dgm:pt>
    <dgm:pt modelId="{94D26D0D-92DA-4628-B226-C7A44618F5CE}" type="parTrans" cxnId="{F1D91F49-1D9E-4B9A-8635-3DC91569270D}">
      <dgm:prSet/>
      <dgm:spPr/>
      <dgm:t>
        <a:bodyPr/>
        <a:lstStyle/>
        <a:p>
          <a:endParaRPr lang="pt-BR"/>
        </a:p>
      </dgm:t>
    </dgm:pt>
    <dgm:pt modelId="{A47B7525-C0ED-41C5-B5B4-A424C47DBA6E}" type="sibTrans" cxnId="{F1D91F49-1D9E-4B9A-8635-3DC91569270D}">
      <dgm:prSet/>
      <dgm:spPr/>
      <dgm:t>
        <a:bodyPr/>
        <a:lstStyle/>
        <a:p>
          <a:endParaRPr lang="pt-BR"/>
        </a:p>
      </dgm:t>
    </dgm:pt>
    <dgm:pt modelId="{E9F537F8-2E06-4ACF-8BCB-2C0EF825E278}">
      <dgm:prSet phldrT="[Text]" custT="1"/>
      <dgm:spPr/>
      <dgm:t>
        <a:bodyPr/>
        <a:lstStyle/>
        <a:p>
          <a:r>
            <a:rPr lang="pt-BR" sz="1600" dirty="0" smtClean="0">
              <a:latin typeface="Calibri" pitchFamily="34" charset="0"/>
            </a:rPr>
            <a:t>3. ...que comparadas aos critérios geram c</a:t>
          </a:r>
          <a:r>
            <a:rPr lang="pt-BR" sz="1600" b="1" dirty="0" smtClean="0">
              <a:latin typeface="Calibri" pitchFamily="34" charset="0"/>
            </a:rPr>
            <a:t>onstatações</a:t>
          </a:r>
          <a:endParaRPr lang="pt-BR" sz="1600" b="1" dirty="0">
            <a:latin typeface="Calibri" pitchFamily="34" charset="0"/>
          </a:endParaRPr>
        </a:p>
      </dgm:t>
    </dgm:pt>
    <dgm:pt modelId="{553404E6-E5A2-466A-9EC8-D760D6C247D2}" type="parTrans" cxnId="{AFDD4BC6-2F87-4AD4-8BE2-1B616237C647}">
      <dgm:prSet/>
      <dgm:spPr/>
      <dgm:t>
        <a:bodyPr/>
        <a:lstStyle/>
        <a:p>
          <a:endParaRPr lang="pt-BR"/>
        </a:p>
      </dgm:t>
    </dgm:pt>
    <dgm:pt modelId="{326305B1-F123-465A-A313-76F773AA776C}" type="sibTrans" cxnId="{AFDD4BC6-2F87-4AD4-8BE2-1B616237C647}">
      <dgm:prSet/>
      <dgm:spPr/>
      <dgm:t>
        <a:bodyPr/>
        <a:lstStyle/>
        <a:p>
          <a:endParaRPr lang="pt-BR"/>
        </a:p>
      </dgm:t>
    </dgm:pt>
    <dgm:pt modelId="{F5140EAA-C07C-4291-95BA-5C3D53A641F6}">
      <dgm:prSet phldrT="[Text]" custT="1"/>
      <dgm:spPr/>
      <dgm:t>
        <a:bodyPr/>
        <a:lstStyle/>
        <a:p>
          <a:r>
            <a:rPr lang="pt-BR" sz="2200" b="1" dirty="0" smtClean="0">
              <a:solidFill>
                <a:srgbClr val="000066"/>
              </a:solidFill>
              <a:latin typeface="Calibri" pitchFamily="34" charset="0"/>
            </a:rPr>
            <a:t>Conclusão e redação final da  conformidade ou </a:t>
          </a:r>
        </a:p>
        <a:p>
          <a:r>
            <a:rPr lang="pt-BR" sz="2200" b="1" dirty="0" smtClean="0">
              <a:solidFill>
                <a:srgbClr val="990000"/>
              </a:solidFill>
              <a:latin typeface="Calibri" pitchFamily="34" charset="0"/>
            </a:rPr>
            <a:t>não conformidade</a:t>
          </a:r>
          <a:endParaRPr lang="pt-BR" sz="2200" dirty="0">
            <a:solidFill>
              <a:srgbClr val="990000"/>
            </a:solidFill>
            <a:latin typeface="Calibri" pitchFamily="34" charset="0"/>
          </a:endParaRPr>
        </a:p>
      </dgm:t>
    </dgm:pt>
    <dgm:pt modelId="{DB74EC99-234B-4089-A9EB-1EC6C5D20A67}" type="parTrans" cxnId="{D3675D1A-4AE1-4078-97CD-80A3662E76FA}">
      <dgm:prSet/>
      <dgm:spPr/>
      <dgm:t>
        <a:bodyPr/>
        <a:lstStyle/>
        <a:p>
          <a:endParaRPr lang="pt-BR"/>
        </a:p>
      </dgm:t>
    </dgm:pt>
    <dgm:pt modelId="{A934690F-AA0E-4D95-8438-9DE5C9E5EB46}" type="sibTrans" cxnId="{D3675D1A-4AE1-4078-97CD-80A3662E76FA}">
      <dgm:prSet/>
      <dgm:spPr/>
      <dgm:t>
        <a:bodyPr/>
        <a:lstStyle/>
        <a:p>
          <a:endParaRPr lang="pt-BR"/>
        </a:p>
      </dgm:t>
    </dgm:pt>
    <dgm:pt modelId="{67720C85-4A75-483D-9143-E23D20B2E91C}" type="pres">
      <dgm:prSet presAssocID="{B852CA06-8E23-4724-9AC7-742D0676ABD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6989B4B-9D05-4E85-BBC1-F36DFBDA1D3F}" type="pres">
      <dgm:prSet presAssocID="{B852CA06-8E23-4724-9AC7-742D0676ABDE}" presName="ellipse" presStyleLbl="trBgShp" presStyleIdx="0" presStyleCnt="1" custLinFactNeighborX="-2144" custLinFactNeighborY="-7028"/>
      <dgm:spPr/>
      <dgm:t>
        <a:bodyPr/>
        <a:lstStyle/>
        <a:p>
          <a:endParaRPr lang="pt-BR"/>
        </a:p>
      </dgm:t>
    </dgm:pt>
    <dgm:pt modelId="{D635AD05-2A9B-4B32-AE30-DEC83ACDB9A2}" type="pres">
      <dgm:prSet presAssocID="{B852CA06-8E23-4724-9AC7-742D0676ABDE}" presName="arrow1" presStyleLbl="fgShp" presStyleIdx="0" presStyleCnt="1" custLinFactNeighborX="-11863" custLinFactNeighborY="4186"/>
      <dgm:spPr>
        <a:solidFill>
          <a:schemeClr val="accent5">
            <a:lumMod val="10000"/>
          </a:schemeClr>
        </a:solidFill>
      </dgm:spPr>
      <dgm:t>
        <a:bodyPr/>
        <a:lstStyle/>
        <a:p>
          <a:endParaRPr lang="pt-BR"/>
        </a:p>
      </dgm:t>
    </dgm:pt>
    <dgm:pt modelId="{EA7DD9AB-3974-4055-AE21-FF00FB5CEE74}" type="pres">
      <dgm:prSet presAssocID="{B852CA06-8E23-4724-9AC7-742D0676ABDE}" presName="rectangle" presStyleLbl="revTx" presStyleIdx="0" presStyleCnt="1" custScaleX="177444" custLinFactNeighborX="570" custLinFactNeighborY="-174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8152FE-E750-445C-A324-F109A95CD440}" type="pres">
      <dgm:prSet presAssocID="{E1E7CBD1-96A2-4E5D-92BF-8B8E6F30190B}" presName="item1" presStyleLbl="node1" presStyleIdx="0" presStyleCnt="3" custScaleX="177158" custScaleY="109386" custLinFactNeighborX="-17035" custLinFactNeighborY="2094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92D9937-B2C8-489C-982F-73B2229AD6ED}" type="pres">
      <dgm:prSet presAssocID="{E9F537F8-2E06-4ACF-8BCB-2C0EF825E278}" presName="item2" presStyleLbl="node1" presStyleIdx="1" presStyleCnt="3" custScaleX="177825" custScaleY="97597" custLinFactNeighborX="-16264" custLinFactNeighborY="655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1E5812-FA51-48DC-BA90-97E418299F0A}" type="pres">
      <dgm:prSet presAssocID="{F5140EAA-C07C-4291-95BA-5C3D53A641F6}" presName="item3" presStyleLbl="node1" presStyleIdx="2" presStyleCnt="3" custScaleX="163585" custScaleY="98234" custLinFactNeighborX="51268" custLinFactNeighborY="-1316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B036A-BE3C-4D10-88B1-44F73C2EC602}" type="pres">
      <dgm:prSet presAssocID="{B852CA06-8E23-4724-9AC7-742D0676ABDE}" presName="funnel" presStyleLbl="trAlignAcc1" presStyleIdx="0" presStyleCnt="1" custScaleX="141200" custScaleY="121924" custLinFactNeighborX="-2118" custLinFactNeighborY="-2191"/>
      <dgm:spPr/>
      <dgm:t>
        <a:bodyPr/>
        <a:lstStyle/>
        <a:p>
          <a:endParaRPr lang="pt-BR"/>
        </a:p>
      </dgm:t>
    </dgm:pt>
  </dgm:ptLst>
  <dgm:cxnLst>
    <dgm:cxn modelId="{AFDD4BC6-2F87-4AD4-8BE2-1B616237C647}" srcId="{B852CA06-8E23-4724-9AC7-742D0676ABDE}" destId="{E9F537F8-2E06-4ACF-8BCB-2C0EF825E278}" srcOrd="2" destOrd="0" parTransId="{553404E6-E5A2-466A-9EC8-D760D6C247D2}" sibTransId="{326305B1-F123-465A-A313-76F773AA776C}"/>
    <dgm:cxn modelId="{D3675D1A-4AE1-4078-97CD-80A3662E76FA}" srcId="{B852CA06-8E23-4724-9AC7-742D0676ABDE}" destId="{F5140EAA-C07C-4291-95BA-5C3D53A641F6}" srcOrd="3" destOrd="0" parTransId="{DB74EC99-234B-4089-A9EB-1EC6C5D20A67}" sibTransId="{A934690F-AA0E-4D95-8438-9DE5C9E5EB46}"/>
    <dgm:cxn modelId="{A23024D4-6B33-4899-A67C-318D2F67EE17}" type="presOf" srcId="{F5140EAA-C07C-4291-95BA-5C3D53A641F6}" destId="{EA7DD9AB-3974-4055-AE21-FF00FB5CEE74}" srcOrd="0" destOrd="0" presId="urn:microsoft.com/office/officeart/2005/8/layout/funnel1"/>
    <dgm:cxn modelId="{1331B317-4FFB-4A97-B90A-19BCC722088F}" type="presOf" srcId="{E9F537F8-2E06-4ACF-8BCB-2C0EF825E278}" destId="{148152FE-E750-445C-A324-F109A95CD440}" srcOrd="0" destOrd="0" presId="urn:microsoft.com/office/officeart/2005/8/layout/funnel1"/>
    <dgm:cxn modelId="{9B566D76-5256-4629-AC6D-A99378A462BC}" type="presOf" srcId="{B852CA06-8E23-4724-9AC7-742D0676ABDE}" destId="{67720C85-4A75-483D-9143-E23D20B2E91C}" srcOrd="0" destOrd="0" presId="urn:microsoft.com/office/officeart/2005/8/layout/funnel1"/>
    <dgm:cxn modelId="{22AC8428-601D-445C-A727-6057549E28A4}" type="presOf" srcId="{E1E7CBD1-96A2-4E5D-92BF-8B8E6F30190B}" destId="{992D9937-B2C8-489C-982F-73B2229AD6ED}" srcOrd="0" destOrd="0" presId="urn:microsoft.com/office/officeart/2005/8/layout/funnel1"/>
    <dgm:cxn modelId="{F1D91F49-1D9E-4B9A-8635-3DC91569270D}" srcId="{B852CA06-8E23-4724-9AC7-742D0676ABDE}" destId="{E1E7CBD1-96A2-4E5D-92BF-8B8E6F30190B}" srcOrd="1" destOrd="0" parTransId="{94D26D0D-92DA-4628-B226-C7A44618F5CE}" sibTransId="{A47B7525-C0ED-41C5-B5B4-A424C47DBA6E}"/>
    <dgm:cxn modelId="{D39A0730-C087-4F41-A733-BC520E659EDA}" srcId="{B852CA06-8E23-4724-9AC7-742D0676ABDE}" destId="{782F98F4-0BD1-420A-B7D3-C9170FB97C68}" srcOrd="0" destOrd="0" parTransId="{74F63C6B-6D71-41AC-9605-14E7857445FF}" sibTransId="{C0995EFE-7619-414D-B154-1AF4DDF7B961}"/>
    <dgm:cxn modelId="{2F54A04F-FAF4-43B7-89BD-8CFC30E9FDA9}" type="presOf" srcId="{782F98F4-0BD1-420A-B7D3-C9170FB97C68}" destId="{761E5812-FA51-48DC-BA90-97E418299F0A}" srcOrd="0" destOrd="0" presId="urn:microsoft.com/office/officeart/2005/8/layout/funnel1"/>
    <dgm:cxn modelId="{F050B7E3-C100-4CDC-804D-B2B93439DDE8}" type="presParOf" srcId="{67720C85-4A75-483D-9143-E23D20B2E91C}" destId="{16989B4B-9D05-4E85-BBC1-F36DFBDA1D3F}" srcOrd="0" destOrd="0" presId="urn:microsoft.com/office/officeart/2005/8/layout/funnel1"/>
    <dgm:cxn modelId="{416C9CD7-4D13-4FF0-BD39-0297CFA18A8B}" type="presParOf" srcId="{67720C85-4A75-483D-9143-E23D20B2E91C}" destId="{D635AD05-2A9B-4B32-AE30-DEC83ACDB9A2}" srcOrd="1" destOrd="0" presId="urn:microsoft.com/office/officeart/2005/8/layout/funnel1"/>
    <dgm:cxn modelId="{6563C621-8E2F-4B8B-A3BB-B0AD868ABDC0}" type="presParOf" srcId="{67720C85-4A75-483D-9143-E23D20B2E91C}" destId="{EA7DD9AB-3974-4055-AE21-FF00FB5CEE74}" srcOrd="2" destOrd="0" presId="urn:microsoft.com/office/officeart/2005/8/layout/funnel1"/>
    <dgm:cxn modelId="{291C0854-8D9B-4BDE-AE3E-C7798FE1707A}" type="presParOf" srcId="{67720C85-4A75-483D-9143-E23D20B2E91C}" destId="{148152FE-E750-445C-A324-F109A95CD440}" srcOrd="3" destOrd="0" presId="urn:microsoft.com/office/officeart/2005/8/layout/funnel1"/>
    <dgm:cxn modelId="{324EAE90-16DD-4457-85B4-CDC1D6149915}" type="presParOf" srcId="{67720C85-4A75-483D-9143-E23D20B2E91C}" destId="{992D9937-B2C8-489C-982F-73B2229AD6ED}" srcOrd="4" destOrd="0" presId="urn:microsoft.com/office/officeart/2005/8/layout/funnel1"/>
    <dgm:cxn modelId="{F64560F2-67B5-4826-B175-E0C371058EC9}" type="presParOf" srcId="{67720C85-4A75-483D-9143-E23D20B2E91C}" destId="{761E5812-FA51-48DC-BA90-97E418299F0A}" srcOrd="5" destOrd="0" presId="urn:microsoft.com/office/officeart/2005/8/layout/funnel1"/>
    <dgm:cxn modelId="{A3BA3419-950B-4536-AAB6-745636036442}" type="presParOf" srcId="{67720C85-4A75-483D-9143-E23D20B2E91C}" destId="{EA4B036A-BE3C-4D10-88B1-44F73C2EC60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82775A-B70E-4BE7-A3D0-BE6904F92E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B3E18DB-4406-4900-8EC1-F82F2691618A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pt-BR" sz="2000" b="0" dirty="0" smtClean="0">
              <a:latin typeface="+mj-lt"/>
            </a:rPr>
            <a:t>*Pergunta objetiva</a:t>
          </a:r>
          <a:endParaRPr lang="pt-BR" sz="2000" b="0" dirty="0">
            <a:latin typeface="+mj-lt"/>
          </a:endParaRPr>
        </a:p>
      </dgm:t>
    </dgm:pt>
    <dgm:pt modelId="{7FB0CA4C-9541-440A-AC70-4A6A940EF6AE}" type="parTrans" cxnId="{F7CF640A-3012-48E7-A722-909C906C11EC}">
      <dgm:prSet/>
      <dgm:spPr/>
      <dgm:t>
        <a:bodyPr/>
        <a:lstStyle/>
        <a:p>
          <a:endParaRPr lang="pt-BR" sz="2000" b="0">
            <a:latin typeface="+mj-lt"/>
          </a:endParaRPr>
        </a:p>
      </dgm:t>
    </dgm:pt>
    <dgm:pt modelId="{CD7A5195-89FB-4364-9EB3-05D531449C4A}" type="sibTrans" cxnId="{F7CF640A-3012-48E7-A722-909C906C11EC}">
      <dgm:prSet custT="1"/>
      <dgm:spPr/>
      <dgm:t>
        <a:bodyPr/>
        <a:lstStyle/>
        <a:p>
          <a:endParaRPr lang="pt-BR" sz="2000" b="0" dirty="0">
            <a:latin typeface="+mj-lt"/>
          </a:endParaRPr>
        </a:p>
      </dgm:t>
    </dgm:pt>
    <dgm:pt modelId="{005F35E8-975C-4C70-B402-53FBC4B71ECE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pt-BR" sz="2000" b="0" dirty="0" smtClean="0">
              <a:latin typeface="+mj-lt"/>
            </a:rPr>
            <a:t>Subperguntas</a:t>
          </a:r>
          <a:endParaRPr lang="pt-BR" sz="2000" b="0" dirty="0">
            <a:latin typeface="+mj-lt"/>
          </a:endParaRPr>
        </a:p>
      </dgm:t>
    </dgm:pt>
    <dgm:pt modelId="{18A82339-32E1-4884-BF39-2FA37FFC7EA3}" type="parTrans" cxnId="{2BBA9321-90CF-423A-8E8E-D3F840853890}">
      <dgm:prSet/>
      <dgm:spPr/>
      <dgm:t>
        <a:bodyPr/>
        <a:lstStyle/>
        <a:p>
          <a:endParaRPr lang="pt-BR" sz="2000" b="0">
            <a:latin typeface="+mj-lt"/>
          </a:endParaRPr>
        </a:p>
      </dgm:t>
    </dgm:pt>
    <dgm:pt modelId="{486E7B85-A0A5-4A6F-A48D-3D5AE1595937}" type="sibTrans" cxnId="{2BBA9321-90CF-423A-8E8E-D3F840853890}">
      <dgm:prSet custT="1"/>
      <dgm:spPr/>
      <dgm:t>
        <a:bodyPr/>
        <a:lstStyle/>
        <a:p>
          <a:endParaRPr lang="pt-BR" sz="2000" b="0" dirty="0">
            <a:latin typeface="+mj-lt"/>
          </a:endParaRPr>
        </a:p>
      </dgm:t>
    </dgm:pt>
    <dgm:pt modelId="{B9E369FE-4047-435A-B511-6E2C8F2668AC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pt-BR" sz="2000" b="0" dirty="0" smtClean="0">
              <a:latin typeface="+mj-lt"/>
            </a:rPr>
            <a:t>Perguntas                                                                             auxiliares</a:t>
          </a:r>
          <a:endParaRPr lang="pt-BR" sz="2000" b="0" dirty="0">
            <a:latin typeface="+mj-lt"/>
          </a:endParaRPr>
        </a:p>
      </dgm:t>
    </dgm:pt>
    <dgm:pt modelId="{6ECCD97F-2A3B-4B49-B068-4E21D1F73036}" type="parTrans" cxnId="{4FEE1C40-5E88-4A71-9E87-F0C14BA21AA1}">
      <dgm:prSet/>
      <dgm:spPr/>
      <dgm:t>
        <a:bodyPr/>
        <a:lstStyle/>
        <a:p>
          <a:endParaRPr lang="pt-BR" sz="2000" b="0">
            <a:latin typeface="+mj-lt"/>
          </a:endParaRPr>
        </a:p>
      </dgm:t>
    </dgm:pt>
    <dgm:pt modelId="{2979705F-5A5C-4565-B73D-C2EBF83924EE}" type="sibTrans" cxnId="{4FEE1C40-5E88-4A71-9E87-F0C14BA21AA1}">
      <dgm:prSet/>
      <dgm:spPr/>
      <dgm:t>
        <a:bodyPr/>
        <a:lstStyle/>
        <a:p>
          <a:endParaRPr lang="pt-BR" sz="2000" b="0">
            <a:latin typeface="+mj-lt"/>
          </a:endParaRPr>
        </a:p>
      </dgm:t>
    </dgm:pt>
    <dgm:pt modelId="{599587DB-951E-4C24-976E-1757D27E8B4B}" type="pres">
      <dgm:prSet presAssocID="{8182775A-B70E-4BE7-A3D0-BE6904F92E3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2AD543-BD16-42C9-9682-6235D07084FB}" type="pres">
      <dgm:prSet presAssocID="{1B3E18DB-4406-4900-8EC1-F82F2691618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AC681A5-6F28-428B-9DA2-EA14D8D73131}" type="pres">
      <dgm:prSet presAssocID="{CD7A5195-89FB-4364-9EB3-05D531449C4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30DE6FA-BFBA-4943-A61A-7507F85BAB69}" type="pres">
      <dgm:prSet presAssocID="{CD7A5195-89FB-4364-9EB3-05D531449C4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F1C7A0A-3983-42B1-BE0B-680F593BC0BC}" type="pres">
      <dgm:prSet presAssocID="{005F35E8-975C-4C70-B402-53FBC4B71ECE}" presName="node" presStyleLbl="node1" presStyleIdx="1" presStyleCnt="3" custLinFactNeighborX="-2640" custLinFactNeighborY="-144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A5FF66-C389-4DE8-82E3-BBD84EDC20CA}" type="pres">
      <dgm:prSet presAssocID="{486E7B85-A0A5-4A6F-A48D-3D5AE159593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6A6578F-7A9C-4DDD-880F-DCC01481461C}" type="pres">
      <dgm:prSet presAssocID="{486E7B85-A0A5-4A6F-A48D-3D5AE159593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766B7FC3-A9A7-4A0F-8314-242BE80B9BED}" type="pres">
      <dgm:prSet presAssocID="{B9E369FE-4047-435A-B511-6E2C8F2668A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F20552-9E17-4E02-A3A1-123ECCFAB00F}" type="presOf" srcId="{1B3E18DB-4406-4900-8EC1-F82F2691618A}" destId="{B02AD543-BD16-42C9-9682-6235D07084FB}" srcOrd="0" destOrd="0" presId="urn:microsoft.com/office/officeart/2005/8/layout/process1"/>
    <dgm:cxn modelId="{2BBA9321-90CF-423A-8E8E-D3F840853890}" srcId="{8182775A-B70E-4BE7-A3D0-BE6904F92E39}" destId="{005F35E8-975C-4C70-B402-53FBC4B71ECE}" srcOrd="1" destOrd="0" parTransId="{18A82339-32E1-4884-BF39-2FA37FFC7EA3}" sibTransId="{486E7B85-A0A5-4A6F-A48D-3D5AE1595937}"/>
    <dgm:cxn modelId="{EC30E335-CCBE-40AB-9986-48512321FE7A}" type="presOf" srcId="{486E7B85-A0A5-4A6F-A48D-3D5AE1595937}" destId="{36A6578F-7A9C-4DDD-880F-DCC01481461C}" srcOrd="1" destOrd="0" presId="urn:microsoft.com/office/officeart/2005/8/layout/process1"/>
    <dgm:cxn modelId="{8536822C-C9A7-41E3-A7D7-C10E60CDCEA6}" type="presOf" srcId="{CD7A5195-89FB-4364-9EB3-05D531449C4A}" destId="{BAC681A5-6F28-428B-9DA2-EA14D8D73131}" srcOrd="0" destOrd="0" presId="urn:microsoft.com/office/officeart/2005/8/layout/process1"/>
    <dgm:cxn modelId="{4438686E-1C84-4F74-BC02-EF776A95D9BD}" type="presOf" srcId="{8182775A-B70E-4BE7-A3D0-BE6904F92E39}" destId="{599587DB-951E-4C24-976E-1757D27E8B4B}" srcOrd="0" destOrd="0" presId="urn:microsoft.com/office/officeart/2005/8/layout/process1"/>
    <dgm:cxn modelId="{733E18B1-FDD4-4885-86F8-46815686E510}" type="presOf" srcId="{005F35E8-975C-4C70-B402-53FBC4B71ECE}" destId="{EF1C7A0A-3983-42B1-BE0B-680F593BC0BC}" srcOrd="0" destOrd="0" presId="urn:microsoft.com/office/officeart/2005/8/layout/process1"/>
    <dgm:cxn modelId="{4FEE1C40-5E88-4A71-9E87-F0C14BA21AA1}" srcId="{8182775A-B70E-4BE7-A3D0-BE6904F92E39}" destId="{B9E369FE-4047-435A-B511-6E2C8F2668AC}" srcOrd="2" destOrd="0" parTransId="{6ECCD97F-2A3B-4B49-B068-4E21D1F73036}" sibTransId="{2979705F-5A5C-4565-B73D-C2EBF83924EE}"/>
    <dgm:cxn modelId="{9CFD0B1F-43DF-4462-BEA5-27B5C444702B}" type="presOf" srcId="{486E7B85-A0A5-4A6F-A48D-3D5AE1595937}" destId="{A2A5FF66-C389-4DE8-82E3-BBD84EDC20CA}" srcOrd="0" destOrd="0" presId="urn:microsoft.com/office/officeart/2005/8/layout/process1"/>
    <dgm:cxn modelId="{F7CF640A-3012-48E7-A722-909C906C11EC}" srcId="{8182775A-B70E-4BE7-A3D0-BE6904F92E39}" destId="{1B3E18DB-4406-4900-8EC1-F82F2691618A}" srcOrd="0" destOrd="0" parTransId="{7FB0CA4C-9541-440A-AC70-4A6A940EF6AE}" sibTransId="{CD7A5195-89FB-4364-9EB3-05D531449C4A}"/>
    <dgm:cxn modelId="{05E8AD0E-4ACB-465B-B8DD-1F7135EBDED8}" type="presOf" srcId="{B9E369FE-4047-435A-B511-6E2C8F2668AC}" destId="{766B7FC3-A9A7-4A0F-8314-242BE80B9BED}" srcOrd="0" destOrd="0" presId="urn:microsoft.com/office/officeart/2005/8/layout/process1"/>
    <dgm:cxn modelId="{E48B34D2-2501-491F-B06E-60EE78BD3137}" type="presOf" srcId="{CD7A5195-89FB-4364-9EB3-05D531449C4A}" destId="{F30DE6FA-BFBA-4943-A61A-7507F85BAB69}" srcOrd="1" destOrd="0" presId="urn:microsoft.com/office/officeart/2005/8/layout/process1"/>
    <dgm:cxn modelId="{87C3E4FF-5DD6-49DC-84E7-CA16E68939EC}" type="presParOf" srcId="{599587DB-951E-4C24-976E-1757D27E8B4B}" destId="{B02AD543-BD16-42C9-9682-6235D07084FB}" srcOrd="0" destOrd="0" presId="urn:microsoft.com/office/officeart/2005/8/layout/process1"/>
    <dgm:cxn modelId="{9DC29DE5-1968-4981-8694-4BD48A63F3C2}" type="presParOf" srcId="{599587DB-951E-4C24-976E-1757D27E8B4B}" destId="{BAC681A5-6F28-428B-9DA2-EA14D8D73131}" srcOrd="1" destOrd="0" presId="urn:microsoft.com/office/officeart/2005/8/layout/process1"/>
    <dgm:cxn modelId="{4EEB4AF9-59FB-4B32-B7A5-20B9F3EE38DF}" type="presParOf" srcId="{BAC681A5-6F28-428B-9DA2-EA14D8D73131}" destId="{F30DE6FA-BFBA-4943-A61A-7507F85BAB69}" srcOrd="0" destOrd="0" presId="urn:microsoft.com/office/officeart/2005/8/layout/process1"/>
    <dgm:cxn modelId="{68A23662-94B4-4E10-8C33-F74BACEADA9F}" type="presParOf" srcId="{599587DB-951E-4C24-976E-1757D27E8B4B}" destId="{EF1C7A0A-3983-42B1-BE0B-680F593BC0BC}" srcOrd="2" destOrd="0" presId="urn:microsoft.com/office/officeart/2005/8/layout/process1"/>
    <dgm:cxn modelId="{3746E806-F279-4934-B844-942A3F7A5A93}" type="presParOf" srcId="{599587DB-951E-4C24-976E-1757D27E8B4B}" destId="{A2A5FF66-C389-4DE8-82E3-BBD84EDC20CA}" srcOrd="3" destOrd="0" presId="urn:microsoft.com/office/officeart/2005/8/layout/process1"/>
    <dgm:cxn modelId="{49FD49DC-C308-49A6-804E-A4CB3B8EB32B}" type="presParOf" srcId="{A2A5FF66-C389-4DE8-82E3-BBD84EDC20CA}" destId="{36A6578F-7A9C-4DDD-880F-DCC01481461C}" srcOrd="0" destOrd="0" presId="urn:microsoft.com/office/officeart/2005/8/layout/process1"/>
    <dgm:cxn modelId="{80D7AEC6-32C4-40A1-8918-1575D6418054}" type="presParOf" srcId="{599587DB-951E-4C24-976E-1757D27E8B4B}" destId="{766B7FC3-A9A7-4A0F-8314-242BE80B9BE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11AC8-FB99-6D4A-A4F0-F5E2A36AF929}">
      <dsp:nvSpPr>
        <dsp:cNvPr id="0" name=""/>
        <dsp:cNvSpPr/>
      </dsp:nvSpPr>
      <dsp:spPr>
        <a:xfrm>
          <a:off x="1585317" y="496"/>
          <a:ext cx="2925365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rgbClr val="000066"/>
              </a:solidFill>
              <a:latin typeface="Calibri"/>
              <a:cs typeface="Calibri"/>
            </a:rPr>
            <a:t>Causa (Requisito contrariado)</a:t>
          </a:r>
          <a:endParaRPr lang="en-US" sz="3000" kern="1200" dirty="0">
            <a:solidFill>
              <a:srgbClr val="000066"/>
            </a:solidFill>
            <a:latin typeface="Calibri"/>
            <a:cs typeface="Calibri"/>
          </a:endParaRPr>
        </a:p>
      </dsp:txBody>
      <dsp:txXfrm>
        <a:off x="1632918" y="48097"/>
        <a:ext cx="2830163" cy="1530001"/>
      </dsp:txXfrm>
    </dsp:sp>
    <dsp:sp modelId="{AE93FC64-EC0A-8B41-BC91-6FBFD3751B5E}">
      <dsp:nvSpPr>
        <dsp:cNvPr id="0" name=""/>
        <dsp:cNvSpPr/>
      </dsp:nvSpPr>
      <dsp:spPr>
        <a:xfrm rot="5400000">
          <a:off x="2743274" y="1666329"/>
          <a:ext cx="609451" cy="731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 rot="-5400000">
        <a:off x="2828598" y="1727274"/>
        <a:ext cx="438805" cy="426616"/>
      </dsp:txXfrm>
    </dsp:sp>
    <dsp:sp modelId="{D7BABE66-3315-B147-B877-26831A2F4BED}">
      <dsp:nvSpPr>
        <dsp:cNvPr id="0" name=""/>
        <dsp:cNvSpPr/>
      </dsp:nvSpPr>
      <dsp:spPr>
        <a:xfrm>
          <a:off x="1585317" y="2438300"/>
          <a:ext cx="2925365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3528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3528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352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rgbClr val="000066"/>
              </a:solidFill>
              <a:latin typeface="Calibri"/>
              <a:cs typeface="Calibri"/>
            </a:rPr>
            <a:t>Efeito (Não conformidade) </a:t>
          </a:r>
          <a:endParaRPr lang="pt-BR" sz="3000" b="1" kern="1200" dirty="0">
            <a:solidFill>
              <a:srgbClr val="000066"/>
            </a:solidFill>
            <a:latin typeface="Calibri"/>
            <a:cs typeface="Calibri"/>
          </a:endParaRPr>
        </a:p>
      </dsp:txBody>
      <dsp:txXfrm>
        <a:off x="1632918" y="2485901"/>
        <a:ext cx="2830163" cy="1530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89B4B-9D05-4E85-BBC1-F36DFBDA1D3F}">
      <dsp:nvSpPr>
        <dsp:cNvPr id="0" name=""/>
        <dsp:cNvSpPr/>
      </dsp:nvSpPr>
      <dsp:spPr>
        <a:xfrm>
          <a:off x="1918536" y="309087"/>
          <a:ext cx="4201423" cy="1459099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5AD05-2A9B-4B32-AE30-DEC83ACDB9A2}">
      <dsp:nvSpPr>
        <dsp:cNvPr id="0" name=""/>
        <dsp:cNvSpPr/>
      </dsp:nvSpPr>
      <dsp:spPr>
        <a:xfrm>
          <a:off x="3612134" y="4006284"/>
          <a:ext cx="814229" cy="521106"/>
        </a:xfrm>
        <a:prstGeom prst="downArrow">
          <a:avLst/>
        </a:prstGeom>
        <a:solidFill>
          <a:schemeClr val="accent5">
            <a:lumMod val="1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7DD9AB-3974-4055-AE21-FF00FB5CEE74}">
      <dsp:nvSpPr>
        <dsp:cNvPr id="0" name=""/>
        <dsp:cNvSpPr/>
      </dsp:nvSpPr>
      <dsp:spPr>
        <a:xfrm>
          <a:off x="670595" y="4384335"/>
          <a:ext cx="6935045" cy="977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>
              <a:solidFill>
                <a:srgbClr val="000066"/>
              </a:solidFill>
              <a:latin typeface="Calibri" pitchFamily="34" charset="0"/>
            </a:rPr>
            <a:t>Conclusão e redação final da  conformidade ou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>
              <a:solidFill>
                <a:srgbClr val="990000"/>
              </a:solidFill>
              <a:latin typeface="Calibri" pitchFamily="34" charset="0"/>
            </a:rPr>
            <a:t>não conformidade</a:t>
          </a:r>
          <a:endParaRPr lang="pt-BR" sz="2200" kern="1200" dirty="0">
            <a:solidFill>
              <a:srgbClr val="990000"/>
            </a:solidFill>
            <a:latin typeface="Calibri" pitchFamily="34" charset="0"/>
          </a:endParaRPr>
        </a:p>
      </dsp:txBody>
      <dsp:txXfrm>
        <a:off x="670595" y="4384335"/>
        <a:ext cx="6935045" cy="977075"/>
      </dsp:txXfrm>
    </dsp:sp>
    <dsp:sp modelId="{148152FE-E750-445C-A324-F109A95CD440}">
      <dsp:nvSpPr>
        <dsp:cNvPr id="0" name=""/>
        <dsp:cNvSpPr/>
      </dsp:nvSpPr>
      <dsp:spPr>
        <a:xfrm>
          <a:off x="2721023" y="2221671"/>
          <a:ext cx="2596450" cy="160317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latin typeface="Calibri" pitchFamily="34" charset="0"/>
            </a:rPr>
            <a:t>3. ...que comparadas aos critérios geram c</a:t>
          </a:r>
          <a:r>
            <a:rPr lang="pt-BR" sz="1600" b="1" kern="1200" dirty="0" smtClean="0">
              <a:latin typeface="Calibri" pitchFamily="34" charset="0"/>
            </a:rPr>
            <a:t>onstatações</a:t>
          </a:r>
          <a:endParaRPr lang="pt-BR" sz="1600" b="1" kern="1200" dirty="0">
            <a:latin typeface="Calibri" pitchFamily="34" charset="0"/>
          </a:endParaRPr>
        </a:p>
      </dsp:txBody>
      <dsp:txXfrm>
        <a:off x="3101264" y="2456451"/>
        <a:ext cx="1835968" cy="1133615"/>
      </dsp:txXfrm>
    </dsp:sp>
    <dsp:sp modelId="{992D9937-B2C8-489C-982F-73B2229AD6ED}">
      <dsp:nvSpPr>
        <dsp:cNvPr id="0" name=""/>
        <dsp:cNvSpPr/>
      </dsp:nvSpPr>
      <dsp:spPr>
        <a:xfrm>
          <a:off x="1678708" y="997536"/>
          <a:ext cx="2606226" cy="143039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latin typeface="Calibri" pitchFamily="34" charset="0"/>
            </a:rPr>
            <a:t>2. Obtêm-se evidências verificáveis...</a:t>
          </a:r>
          <a:endParaRPr lang="pt-BR" sz="1600" kern="1200" dirty="0">
            <a:latin typeface="Calibri" pitchFamily="34" charset="0"/>
          </a:endParaRPr>
        </a:p>
      </dsp:txBody>
      <dsp:txXfrm>
        <a:off x="2060381" y="1207012"/>
        <a:ext cx="1842880" cy="1011442"/>
      </dsp:txXfrm>
    </dsp:sp>
    <dsp:sp modelId="{761E5812-FA51-48DC-BA90-97E418299F0A}">
      <dsp:nvSpPr>
        <dsp:cNvPr id="0" name=""/>
        <dsp:cNvSpPr/>
      </dsp:nvSpPr>
      <dsp:spPr>
        <a:xfrm>
          <a:off x="4270999" y="349467"/>
          <a:ext cx="2397522" cy="143973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latin typeface="Calibri" pitchFamily="34" charset="0"/>
            </a:rPr>
            <a:t>1. Utilizando técnicas de avaliação adequadas...</a:t>
          </a:r>
          <a:endParaRPr lang="pt-BR" sz="1600" kern="1200" dirty="0">
            <a:latin typeface="Calibri" pitchFamily="34" charset="0"/>
          </a:endParaRPr>
        </a:p>
      </dsp:txBody>
      <dsp:txXfrm>
        <a:off x="4622108" y="560311"/>
        <a:ext cx="1695304" cy="1018042"/>
      </dsp:txXfrm>
    </dsp:sp>
    <dsp:sp modelId="{EA4B036A-BE3C-4D10-88B1-44F73C2EC602}">
      <dsp:nvSpPr>
        <dsp:cNvPr id="0" name=""/>
        <dsp:cNvSpPr/>
      </dsp:nvSpPr>
      <dsp:spPr>
        <a:xfrm>
          <a:off x="800129" y="-167363"/>
          <a:ext cx="6438274" cy="4447479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AD543-BD16-42C9-9682-6235D07084FB}">
      <dsp:nvSpPr>
        <dsp:cNvPr id="0" name=""/>
        <dsp:cNvSpPr/>
      </dsp:nvSpPr>
      <dsp:spPr>
        <a:xfrm>
          <a:off x="7024" y="0"/>
          <a:ext cx="2099694" cy="945914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latin typeface="+mj-lt"/>
            </a:rPr>
            <a:t>*Pergunta objetiva</a:t>
          </a:r>
          <a:endParaRPr lang="pt-BR" sz="2000" b="0" kern="1200" dirty="0">
            <a:latin typeface="+mj-lt"/>
          </a:endParaRPr>
        </a:p>
      </dsp:txBody>
      <dsp:txXfrm>
        <a:off x="34729" y="27705"/>
        <a:ext cx="2044284" cy="890504"/>
      </dsp:txXfrm>
    </dsp:sp>
    <dsp:sp modelId="{BAC681A5-6F28-428B-9DA2-EA14D8D73131}">
      <dsp:nvSpPr>
        <dsp:cNvPr id="0" name=""/>
        <dsp:cNvSpPr/>
      </dsp:nvSpPr>
      <dsp:spPr>
        <a:xfrm>
          <a:off x="2311145" y="212594"/>
          <a:ext cx="433383" cy="520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000" b="0" kern="1200" dirty="0">
            <a:latin typeface="+mj-lt"/>
          </a:endParaRPr>
        </a:p>
      </dsp:txBody>
      <dsp:txXfrm>
        <a:off x="2311145" y="316739"/>
        <a:ext cx="303368" cy="312434"/>
      </dsp:txXfrm>
    </dsp:sp>
    <dsp:sp modelId="{EF1C7A0A-3983-42B1-BE0B-680F593BC0BC}">
      <dsp:nvSpPr>
        <dsp:cNvPr id="0" name=""/>
        <dsp:cNvSpPr/>
      </dsp:nvSpPr>
      <dsp:spPr>
        <a:xfrm>
          <a:off x="2924424" y="0"/>
          <a:ext cx="2099694" cy="945914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latin typeface="+mj-lt"/>
            </a:rPr>
            <a:t>Subperguntas</a:t>
          </a:r>
          <a:endParaRPr lang="pt-BR" sz="2000" b="0" kern="1200" dirty="0">
            <a:latin typeface="+mj-lt"/>
          </a:endParaRPr>
        </a:p>
      </dsp:txBody>
      <dsp:txXfrm>
        <a:off x="2952129" y="27705"/>
        <a:ext cx="2044284" cy="890504"/>
      </dsp:txXfrm>
    </dsp:sp>
    <dsp:sp modelId="{A2A5FF66-C389-4DE8-82E3-BBD84EDC20CA}">
      <dsp:nvSpPr>
        <dsp:cNvPr id="0" name=""/>
        <dsp:cNvSpPr/>
      </dsp:nvSpPr>
      <dsp:spPr>
        <a:xfrm>
          <a:off x="5239630" y="212594"/>
          <a:ext cx="456886" cy="520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000" b="0" kern="1200" dirty="0">
            <a:latin typeface="+mj-lt"/>
          </a:endParaRPr>
        </a:p>
      </dsp:txBody>
      <dsp:txXfrm>
        <a:off x="5239630" y="316739"/>
        <a:ext cx="319820" cy="312434"/>
      </dsp:txXfrm>
    </dsp:sp>
    <dsp:sp modelId="{766B7FC3-A9A7-4A0F-8314-242BE80B9BED}">
      <dsp:nvSpPr>
        <dsp:cNvPr id="0" name=""/>
        <dsp:cNvSpPr/>
      </dsp:nvSpPr>
      <dsp:spPr>
        <a:xfrm>
          <a:off x="5886168" y="0"/>
          <a:ext cx="2099694" cy="945914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latin typeface="+mj-lt"/>
            </a:rPr>
            <a:t>Perguntas                                                                             auxiliares</a:t>
          </a:r>
          <a:endParaRPr lang="pt-BR" sz="2000" b="0" kern="1200" dirty="0">
            <a:latin typeface="+mj-lt"/>
          </a:endParaRPr>
        </a:p>
      </dsp:txBody>
      <dsp:txXfrm>
        <a:off x="5913873" y="27705"/>
        <a:ext cx="2044284" cy="890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19538" y="0"/>
            <a:ext cx="2973387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8925"/>
            <a:ext cx="2978150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19538" y="9178925"/>
            <a:ext cx="297338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fld id="{2C6294A4-5AC9-49E4-93BB-B4C7C686BAF3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9200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1238" y="730250"/>
            <a:ext cx="4845050" cy="3633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0100"/>
            <a:ext cx="502920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0"/>
            <a:r>
              <a:rPr lang="pt-BR" noProof="0" smtClean="0"/>
              <a:t>Segundo nível</a:t>
            </a:r>
          </a:p>
          <a:p>
            <a:pPr lvl="0"/>
            <a:r>
              <a:rPr lang="pt-BR" noProof="0" smtClean="0"/>
              <a:t>Terceiro nível</a:t>
            </a:r>
          </a:p>
          <a:p>
            <a:pPr lvl="0"/>
            <a:r>
              <a:rPr lang="pt-BR" noProof="0" smtClean="0"/>
              <a:t>Quarto nível</a:t>
            </a:r>
          </a:p>
          <a:p>
            <a:pPr lvl="0"/>
            <a:r>
              <a:rPr lang="pt-BR" noProof="0" smtClean="0"/>
              <a:t>Quinto nível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13850"/>
            <a:ext cx="29733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13850"/>
            <a:ext cx="29733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/>
              </a:defRPr>
            </a:lvl1pPr>
          </a:lstStyle>
          <a:p>
            <a:pPr>
              <a:defRPr/>
            </a:pPr>
            <a:fld id="{10D3D30F-8DA9-4A1E-ABCD-DB17145438EE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1525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8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71285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9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84249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10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407079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11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247013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12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0888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13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14884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21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222334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22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222334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23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69437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24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092820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25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092820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C6363-046F-4AFC-BA73-66C9C9C4FC38}" type="slidenum">
              <a:rPr lang="pt-BR" smtClean="0"/>
              <a:pPr/>
              <a:t>26</a:t>
            </a:fld>
            <a:endParaRPr lang="pt-BR" dirty="0" smtClean="0"/>
          </a:p>
        </p:txBody>
      </p:sp>
      <p:sp>
        <p:nvSpPr>
          <p:cNvPr id="7475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91399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75648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84621884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445546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17790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849537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19DC89-BCD0-4C1E-8144-A7200C64E295}" type="datetimeFigureOut">
              <a:rPr lang="es-CO"/>
              <a:pPr/>
              <a:t>11/11/2015</a:t>
            </a:fld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417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371CE-C6B3-4198-A7CC-66C9FDA5A0F5}" type="datetimeFigureOut">
              <a:rPr lang="pt-BR" smtClean="0"/>
              <a:t>11/11/2015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6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28406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2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jpe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4" Type="http://schemas.openxmlformats.org/officeDocument/2006/relationships/hyperlink" Target="Exercicios_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6180693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pt-BR" sz="1800" dirty="0">
                <a:solidFill>
                  <a:srgbClr val="FFFFFF"/>
                </a:solidFill>
                <a:latin typeface="Arial" pitchFamily="34" charset="0"/>
              </a:rPr>
              <a:t>Ana Cristina Diniz Maciel Follador</a:t>
            </a:r>
          </a:p>
          <a:p>
            <a:r>
              <a:rPr lang="pt-BR" sz="1800" dirty="0">
                <a:solidFill>
                  <a:srgbClr val="FFFFFF"/>
                </a:solidFill>
                <a:latin typeface="Arial" pitchFamily="34" charset="0"/>
              </a:rPr>
              <a:t>Dicap – Divisão de Capacitação em Acreditação da Cgcre</a:t>
            </a:r>
            <a:endParaRPr lang="pt-BR" sz="11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Rectangle 53"/>
          <p:cNvSpPr>
            <a:spLocks noChangeArrowheads="1"/>
          </p:cNvSpPr>
          <p:nvPr/>
        </p:nvSpPr>
        <p:spPr bwMode="auto">
          <a:xfrm>
            <a:off x="51816" y="2913911"/>
            <a:ext cx="905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pt-BR" sz="3600" dirty="0" smtClean="0">
                <a:solidFill>
                  <a:srgbClr val="000066"/>
                </a:solidFill>
                <a:latin typeface="Calibri" pitchFamily="34" charset="0"/>
              </a:rPr>
              <a:t>Redação </a:t>
            </a:r>
            <a:r>
              <a:rPr lang="pt-BR" sz="3600" dirty="0" smtClean="0">
                <a:solidFill>
                  <a:srgbClr val="000066"/>
                </a:solidFill>
                <a:latin typeface="Calibri" pitchFamily="34" charset="0"/>
              </a:rPr>
              <a:t>de evidências</a:t>
            </a:r>
            <a:endParaRPr lang="pt-BR" u="none" dirty="0">
              <a:solidFill>
                <a:srgbClr val="000066"/>
              </a:solidFill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104456"/>
          </a:xfrm>
        </p:spPr>
        <p:txBody>
          <a:bodyPr/>
          <a:lstStyle/>
          <a:p>
            <a:pPr marL="342000" lvl="1" indent="-3420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Auditoria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(ABNT NBR ISO 19011:2012)</a:t>
            </a:r>
          </a:p>
          <a:p>
            <a:pPr marL="342000" lvl="1" indent="-342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	Processo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sistemático, documentado e independente para obter evidência de auditoria e avaliá-la, objetivamente, para determinar a </a:t>
            </a:r>
            <a:r>
              <a:rPr lang="pt-BR" sz="2400" b="1" dirty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extensão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na qual os </a:t>
            </a:r>
            <a:r>
              <a:rPr lang="pt-BR" sz="2400" b="1" dirty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critérios de auditoria são atendidos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BR" sz="2400" b="1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marL="342000" lvl="1" indent="-3420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Avaliação 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(ABNT NBR ISO 9000:2005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342000" lvl="1" indent="-342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	Processo realizado por um organismo de acreditação para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avaliar a competência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de um OAC, baseado em norma(s) particular(es) e/ou outros documentos normativos, para um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escopo definido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de acreditação.</a:t>
            </a:r>
            <a:endParaRPr lang="pt-BR" sz="24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tângulo de cantos arredondados 8"/>
          <p:cNvSpPr>
            <a:spLocks noChangeArrowheads="1"/>
          </p:cNvSpPr>
          <p:nvPr/>
        </p:nvSpPr>
        <p:spPr bwMode="auto">
          <a:xfrm>
            <a:off x="285750" y="1196752"/>
            <a:ext cx="8358188" cy="7143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914400" eaLnBrk="0" hangingPunct="0"/>
            <a:endParaRPr lang="pt-BR" sz="3200" b="1" dirty="0">
              <a:latin typeface="Times New Roman" pitchFamily="18" charset="0"/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57188" y="1339627"/>
            <a:ext cx="8229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r>
              <a:rPr lang="pt-BR" sz="3200" b="1" dirty="0" smtClean="0">
                <a:solidFill>
                  <a:srgbClr val="FFFFFF"/>
                </a:solidFill>
                <a:latin typeface="Calibri" pitchFamily="34" charset="0"/>
                <a:cs typeface="Times New Roman" pitchFamily="18" charset="0"/>
              </a:rPr>
              <a:t>DEFINIÇÕES</a:t>
            </a:r>
          </a:p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endParaRPr lang="pt-BR" sz="2400" b="1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5986521"/>
      </p:ext>
    </p:extLst>
  </p:cSld>
  <p:clrMapOvr>
    <a:masterClrMapping/>
  </p:clrMapOvr>
  <p:transition spd="med"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60851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Avaliação da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conformidade (ABNT NBR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ISO/IEC 17000:2005)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	Demonstração de que os </a:t>
            </a:r>
            <a:r>
              <a:rPr lang="pt-BR" sz="2400" b="1" dirty="0" smtClean="0">
                <a:solidFill>
                  <a:srgbClr val="C00000"/>
                </a:solidFill>
                <a:latin typeface="Calibri" pitchFamily="34" charset="0"/>
              </a:rPr>
              <a:t>requisitos especificados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relativos a um produto, processo, sistema, pessoa ou organismo </a:t>
            </a:r>
            <a:r>
              <a:rPr lang="pt-BR" sz="2400" b="1" dirty="0" smtClean="0">
                <a:solidFill>
                  <a:srgbClr val="C00000"/>
                </a:solidFill>
                <a:latin typeface="Calibri" pitchFamily="34" charset="0"/>
              </a:rPr>
              <a:t>são atendidos.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Requisitos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especificados (ABNT NBR ISO/IEC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17000:2005)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	</a:t>
            </a:r>
            <a:r>
              <a:rPr lang="pt-BR" sz="2400" b="1" dirty="0" smtClean="0">
                <a:solidFill>
                  <a:srgbClr val="C00000"/>
                </a:solidFill>
                <a:latin typeface="Calibri" pitchFamily="34" charset="0"/>
              </a:rPr>
              <a:t>Necessidade ou expectativa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que é expressa.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Critério de auditoria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(ABNT NBR ISO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19011:2012)</a:t>
            </a:r>
          </a:p>
          <a:p>
            <a:pPr marL="342000" lvl="1" indent="-342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	Obs.: essa definição deve ser aplicada também no contexto das avaliações para  acreditação.</a:t>
            </a:r>
          </a:p>
          <a:p>
            <a:pPr marL="342000" lvl="1" indent="-342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	Conjunto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de </a:t>
            </a:r>
            <a:r>
              <a:rPr lang="pt-BR" sz="2400" b="1" dirty="0">
                <a:solidFill>
                  <a:srgbClr val="C00000"/>
                </a:solidFill>
                <a:latin typeface="Calibri" pitchFamily="34" charset="0"/>
              </a:rPr>
              <a:t>políticas, procedimentos ou requisitos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usados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como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referência na qual a evidência de auditoria é </a:t>
            </a:r>
            <a:r>
              <a:rPr lang="pt-BR" sz="2400" b="1" dirty="0">
                <a:solidFill>
                  <a:srgbClr val="C00000"/>
                </a:solidFill>
                <a:latin typeface="Calibri" pitchFamily="34" charset="0"/>
              </a:rPr>
              <a:t>comparada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pt-BR" sz="16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5" name="Retângulo de cantos arredondados 8"/>
          <p:cNvSpPr>
            <a:spLocks noChangeArrowheads="1"/>
          </p:cNvSpPr>
          <p:nvPr/>
        </p:nvSpPr>
        <p:spPr bwMode="auto">
          <a:xfrm>
            <a:off x="285750" y="1196752"/>
            <a:ext cx="8358188" cy="7143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914400" eaLnBrk="0" hangingPunct="0"/>
            <a:endParaRPr lang="pt-BR" sz="3200" b="1" dirty="0">
              <a:latin typeface="Times New Roman" pitchFamily="18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57188" y="1339627"/>
            <a:ext cx="8229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r>
              <a:rPr lang="pt-BR" sz="3200" b="1" dirty="0" smtClean="0">
                <a:solidFill>
                  <a:srgbClr val="FFFFFF"/>
                </a:solidFill>
                <a:latin typeface="Calibri" pitchFamily="34" charset="0"/>
                <a:cs typeface="Times New Roman" pitchFamily="18" charset="0"/>
              </a:rPr>
              <a:t>DEFINIÇÕES</a:t>
            </a:r>
          </a:p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endParaRPr lang="pt-BR" sz="2400" b="1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7687188"/>
      </p:ext>
    </p:extLst>
  </p:cSld>
  <p:clrMapOvr>
    <a:masterClrMapping/>
  </p:clrMapOvr>
  <p:transition spd="med"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680520"/>
          </a:xfrm>
        </p:spPr>
        <p:txBody>
          <a:bodyPr/>
          <a:lstStyle/>
          <a:p>
            <a:pPr marL="342000" indent="-3420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Evidência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de auditoria (ABNT NBR ISO 19011:2012)</a:t>
            </a:r>
          </a:p>
          <a:p>
            <a:pPr>
              <a:spcAft>
                <a:spcPts val="600"/>
              </a:spcAft>
              <a:buNone/>
            </a:pP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	Obs.: Essa </a:t>
            </a:r>
            <a:r>
              <a:rPr lang="pt-BR" sz="1600" b="1" dirty="0">
                <a:solidFill>
                  <a:srgbClr val="000066"/>
                </a:solidFill>
                <a:latin typeface="Calibri" pitchFamily="34" charset="0"/>
              </a:rPr>
              <a:t>definição deve ser aplicada também no contexto das avaliações para </a:t>
            </a: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acreditação.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	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Registros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, apresentação de </a:t>
            </a:r>
            <a:r>
              <a:rPr lang="pt-BR" sz="2400" b="1" dirty="0">
                <a:solidFill>
                  <a:srgbClr val="990000"/>
                </a:solidFill>
                <a:latin typeface="Calibri" pitchFamily="34" charset="0"/>
              </a:rPr>
              <a:t>fatos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 ou  outras informações, pertinentes aos </a:t>
            </a:r>
            <a:r>
              <a:rPr lang="pt-BR" sz="2400" b="1" dirty="0">
                <a:solidFill>
                  <a:srgbClr val="990000"/>
                </a:solidFill>
                <a:latin typeface="Calibri" pitchFamily="34" charset="0"/>
              </a:rPr>
              <a:t>critérios de auditoria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e</a:t>
            </a:r>
            <a:r>
              <a:rPr lang="pt-BR" sz="2400" b="1" dirty="0">
                <a:solidFill>
                  <a:srgbClr val="990000"/>
                </a:solidFill>
                <a:latin typeface="Calibri" pitchFamily="34" charset="0"/>
              </a:rPr>
              <a:t> verificáveis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.</a:t>
            </a:r>
          </a:p>
          <a:p>
            <a:pPr marL="342000" indent="-3420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Constatações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de auditoria (ABNT NBR ISO 19011:2012)</a:t>
            </a:r>
          </a:p>
          <a:p>
            <a:pPr>
              <a:spcAft>
                <a:spcPts val="0"/>
              </a:spcAft>
              <a:buNone/>
            </a:pP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	Obs.: Essa </a:t>
            </a:r>
            <a:r>
              <a:rPr lang="pt-BR" sz="1600" b="1" dirty="0">
                <a:solidFill>
                  <a:srgbClr val="000066"/>
                </a:solidFill>
                <a:latin typeface="Calibri" pitchFamily="34" charset="0"/>
              </a:rPr>
              <a:t>definição deve ser aplicada também no contexto das avaliações para acreditação</a:t>
            </a:r>
            <a:r>
              <a:rPr lang="pt-BR" sz="1600" b="1" dirty="0" smtClean="0">
                <a:solidFill>
                  <a:srgbClr val="000066"/>
                </a:solidFill>
                <a:latin typeface="Calibri" pitchFamily="34" charset="0"/>
              </a:rPr>
              <a:t>.</a:t>
            </a:r>
          </a:p>
          <a:p>
            <a:pPr marL="342000" indent="-342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	Resultados da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avaliação da evidência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de auditoria coletada,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comparada com os critérios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de auditoria.</a:t>
            </a:r>
            <a:endParaRPr lang="pt-BR" sz="2400" b="1" dirty="0">
              <a:solidFill>
                <a:srgbClr val="000066"/>
              </a:solidFill>
              <a:latin typeface="Calibri" pitchFamily="34" charset="0"/>
            </a:endParaRPr>
          </a:p>
          <a:p>
            <a:pPr marL="342000" indent="-3420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Não conformidade </a:t>
            </a:r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(ABNT NBR ISO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19011:2012)</a:t>
            </a:r>
          </a:p>
          <a:p>
            <a:pPr>
              <a:spcAft>
                <a:spcPts val="600"/>
              </a:spcAft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	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Não atendimento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a um requisito.</a:t>
            </a:r>
            <a:endParaRPr lang="pt-BR" sz="24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4" name="Retângulo de cantos arredondados 8"/>
          <p:cNvSpPr>
            <a:spLocks noChangeArrowheads="1"/>
          </p:cNvSpPr>
          <p:nvPr/>
        </p:nvSpPr>
        <p:spPr bwMode="auto">
          <a:xfrm>
            <a:off x="285750" y="1196752"/>
            <a:ext cx="8358188" cy="7143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914400" eaLnBrk="0" hangingPunct="0"/>
            <a:endParaRPr lang="pt-BR" sz="3200" b="1" dirty="0">
              <a:latin typeface="Times New Roman" pitchFamily="18" charset="0"/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57188" y="1339627"/>
            <a:ext cx="8229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r>
              <a:rPr lang="pt-BR" sz="3200" b="1" dirty="0" smtClean="0">
                <a:solidFill>
                  <a:srgbClr val="FFFFFF"/>
                </a:solidFill>
                <a:latin typeface="Calibri" pitchFamily="34" charset="0"/>
                <a:cs typeface="Times New Roman" pitchFamily="18" charset="0"/>
              </a:rPr>
              <a:t>DEFINIÇÕES</a:t>
            </a:r>
          </a:p>
          <a:p>
            <a:pPr marL="342900" indent="-342900" algn="ctr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Font typeface="Wingdings" pitchFamily="2" charset="2"/>
              <a:buNone/>
            </a:pPr>
            <a:endParaRPr lang="pt-BR" sz="2400" b="1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7737590"/>
      </p:ext>
    </p:extLst>
  </p:cSld>
  <p:clrMapOvr>
    <a:masterClrMapping/>
  </p:clrMapOvr>
  <p:transition spd="med"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122287" y="1238250"/>
            <a:ext cx="8827990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12216" y="1330325"/>
            <a:ext cx="8849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OBTENÇÃO DE EVIDÊNCIA DE AVALIAÇÃO E CONSTATAÇÃO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850" y="2420888"/>
            <a:ext cx="84248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 coleta de informações é uma etapa crucial da avaliação:</a:t>
            </a:r>
          </a:p>
          <a:p>
            <a:pPr algn="just"/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	</a:t>
            </a:r>
          </a:p>
          <a:p>
            <a:pPr marL="342900" indent="-342900" algn="just">
              <a:buFontTx/>
              <a:buChar char="-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Por quê? Qual o objetivo?</a:t>
            </a:r>
          </a:p>
          <a:p>
            <a:pPr algn="just"/>
            <a:endParaRPr lang="pt-BR" sz="2400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Em que momento(s) ocorre?</a:t>
            </a:r>
          </a:p>
          <a:p>
            <a:pPr algn="just"/>
            <a:endParaRPr lang="pt-BR" sz="2400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Como é feita de forma eficaz?</a:t>
            </a:r>
          </a:p>
          <a:p>
            <a:pPr algn="just"/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 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060060"/>
      </p:ext>
    </p:extLst>
  </p:cSld>
  <p:clrMapOvr>
    <a:masterClrMapping/>
  </p:clrMapOvr>
  <p:transition spd="med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122287" y="1238250"/>
            <a:ext cx="8827990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12216" y="1330325"/>
            <a:ext cx="8849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OBTENÇÃO DE EVIDÊNCIA DE AVALIAÇÃO E CONSTATAÇÃO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850" y="2420888"/>
            <a:ext cx="84248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Para que uma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avaliação seja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eficaz, é primordial que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todas as evidências sejam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bem </a:t>
            </a:r>
            <a:r>
              <a:rPr lang="pt-BR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fundamentadas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E uma boa fundamentação só é possível com uma coleta de informações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apropriadas para que a evidência seja </a:t>
            </a:r>
            <a:r>
              <a:rPr lang="pt-BR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claramente redigida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pt-BR" sz="24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 redação adequada da evidência  propicia sua </a:t>
            </a:r>
            <a:r>
              <a:rPr lang="pt-BR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comparação com os critérios de acreditação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e com a redação da constatação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 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979089"/>
      </p:ext>
    </p:extLst>
  </p:cSld>
  <p:clrMapOvr>
    <a:masterClrMapping/>
  </p:clrMapOvr>
  <p:transition spd="med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89288" y="1238250"/>
            <a:ext cx="8860124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849" y="2132856"/>
            <a:ext cx="84248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É a partir da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análise da constatação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que o avaliador conclui se a evidência inicialmente identificada resultou em conformidade ou não conformidade em relação aos requisitos especificados nos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critérios da avaliação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pt-BR" sz="24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O avaliador deve, portanto, sempre buscar obter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informações claras e completas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que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serão subsídio para a redação de evidências e, eventualmente, não conformidades com a fundamentação adequada.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111351" y="1329859"/>
            <a:ext cx="8849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OBTENÇÃO DE EVIDÊNCIA DE AVALIAÇÃO E CONSTATAÇÃO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2509932"/>
      </p:ext>
    </p:extLst>
  </p:cSld>
  <p:clrMapOvr>
    <a:masterClrMapping/>
  </p:clrMapOvr>
  <p:transition spd="med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s-porquinhos-nc-qualiblog-3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29897"/>
            <a:ext cx="3779912" cy="3428103"/>
          </a:xfrm>
          <a:prstGeom prst="rect">
            <a:avLst/>
          </a:prstGeom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67544" y="2204864"/>
            <a:ext cx="8136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Não conformidade é o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não atendimento a um requisito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da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acreditação</a:t>
            </a:r>
          </a:p>
          <a:p>
            <a:pPr>
              <a:spcBef>
                <a:spcPct val="50000"/>
              </a:spcBef>
              <a:buClr>
                <a:srgbClr val="003366"/>
              </a:buClr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(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Pode ser tratada como o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e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feito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de um desvio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)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589926" y="1330325"/>
            <a:ext cx="5894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ESTRUTURA DA NÃO CONFORMIDADE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51520" y="4581128"/>
            <a:ext cx="504056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todo efeito, deve ser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atribuída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uma causa, pois não existem reações sem as devidas ações.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607525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s-porquinhos-nc-qualiblog-3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29897"/>
            <a:ext cx="3779912" cy="3428103"/>
          </a:xfrm>
          <a:prstGeom prst="rect">
            <a:avLst/>
          </a:prstGeom>
        </p:spPr>
      </p:pic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589926" y="1330325"/>
            <a:ext cx="5894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ESTRUTURA DA NÃO CONFORMIDADE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44657258"/>
              </p:ext>
            </p:extLst>
          </p:nvPr>
        </p:nvGraphicFramePr>
        <p:xfrm>
          <a:off x="-299864" y="2276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8399680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79512" y="2420888"/>
            <a:ext cx="5400600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Os avaliadores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devem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C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onhecer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os requisitos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da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acreditação;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S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er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especialistas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nas áreas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avaliadas;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F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amiliarizar-se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com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as técnicas de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avaliação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;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Conhecer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o laboratório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avaliado;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Planejar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suas atividades.</a:t>
            </a:r>
          </a:p>
        </p:txBody>
      </p:sp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2531078" y="1330325"/>
            <a:ext cx="40120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DEVO ESTAR PREPARADO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 descr="a29f22da5b932fee3df487d5d408cf24_large-e134315358668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r="11350"/>
          <a:stretch/>
        </p:blipFill>
        <p:spPr>
          <a:xfrm>
            <a:off x="5623512" y="2996952"/>
            <a:ext cx="3484991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060983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79512" y="2376264"/>
            <a:ext cx="5400600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Escreva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apenas após concluir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 investigação.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Escreva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de forma clara,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objetiva e legível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.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Utilize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palavras dos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requisitos de acreditação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,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do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método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ou do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SG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do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laboratório.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Restrinja-se aos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relato de fatos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, mostrando 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abrangência deles.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2569042" y="1330325"/>
            <a:ext cx="39361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ATENÇÃO AO REGISTRAR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 descr="Mulher-pensando-com-lapis-no-queixo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3276600"/>
            <a:ext cx="3479800" cy="3581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616856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636912"/>
            <a:ext cx="1791072" cy="2029882"/>
          </a:xfrm>
          <a:prstGeom prst="rect">
            <a:avLst/>
          </a:prstGeom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67544" y="2204864"/>
            <a:ext cx="8136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Antes de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redigir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uma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não conformidade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, certifique-se de que você realmente identificou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uma.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589926" y="1330325"/>
            <a:ext cx="5894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ESTRUTURA DA NÃO CONFORMIDADE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79512" y="3068960"/>
            <a:ext cx="84969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ELEMENTOS NECESSÁRIOS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EVIDÊNCIA OBJETIVA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P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recisa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 acurada para evitar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contestação.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CONSTATAÇÃO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omparando a EVIDÊNCIA OBJETIVA com o REQUISITO, houve uma não conformidade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? 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REQUISITO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Item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do modelo normativo ou de elemento do sistema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(manual, política, procedimento, instrução, etc.) que, se contrariado, resulta em NÃO CONFORMIDADE. 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5260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67544" y="2204864"/>
            <a:ext cx="8136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COMPOSIÇÃO DA NC:</a:t>
            </a:r>
          </a:p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Não  atendimento  a  um  requisito  especificado (</a:t>
            </a:r>
            <a:r>
              <a:rPr lang="pt-BR" sz="2400" dirty="0" smtClean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negativa da norma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).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589926" y="1330325"/>
            <a:ext cx="5894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ESTRUTURA DA NÃO CONFORMIDADE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4" descr="http://t3.gstatic.com/images?q=tbn:ANd9GcQUNuiBlHoEB5uQ0o8Gk_-naaoCzTfJ0nDRnCuupuNP9PPlDSA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65" y="4365104"/>
            <a:ext cx="3024737" cy="24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 explicativo em elipse 1"/>
          <p:cNvSpPr/>
          <p:nvPr/>
        </p:nvSpPr>
        <p:spPr bwMode="auto">
          <a:xfrm flipH="1">
            <a:off x="176994" y="4611104"/>
            <a:ext cx="1161542" cy="994287"/>
          </a:xfrm>
          <a:prstGeom prst="wedgeEllipseCallout">
            <a:avLst>
              <a:gd name="adj1" fmla="val -53301"/>
              <a:gd name="adj2" fmla="val 54246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2" name="CaixaDeTexto 2"/>
          <p:cNvSpPr txBox="1"/>
          <p:nvPr/>
        </p:nvSpPr>
        <p:spPr>
          <a:xfrm flipH="1">
            <a:off x="176994" y="4692748"/>
            <a:ext cx="1161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2">
                    <a:lumMod val="50000"/>
                  </a:schemeClr>
                </a:solidFill>
                <a:latin typeface="Corbel" pitchFamily="34" charset="0"/>
                <a:cs typeface="Calibri" pitchFamily="34" charset="0"/>
              </a:rPr>
              <a:t>Segue o “passo a passo”...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Corbel" pitchFamily="34" charset="0"/>
              <a:cs typeface="Calibri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355976" y="3645024"/>
            <a:ext cx="460851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Objetiva: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 smtClean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O </a:t>
            </a: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QUE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foi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observado?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ONDE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foi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constatada?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rPr>
              <a:t>CONTRA QUE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requisito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normativo?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>
              <a:spcBef>
                <a:spcPct val="50000"/>
              </a:spcBef>
              <a:buClr>
                <a:srgbClr val="003366"/>
              </a:buClr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 </a:t>
            </a:r>
            <a:endParaRPr lang="pt-BR" sz="2400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7180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7715" y="1175731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pt-BR" sz="24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ESQUEMATICAMENTE</a:t>
            </a:r>
            <a:endParaRPr lang="pt-BR" sz="24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Diagram 3"/>
          <p:cNvGraphicFramePr/>
          <p:nvPr>
            <p:extLst>
              <p:ext uri="{D42A27DB-BD31-4B8C-83A1-F6EECF244321}">
                <p14:modId xmlns:p14="http://schemas.microsoft.com/office/powerpoint/2010/main" val="282013956"/>
              </p:ext>
            </p:extLst>
          </p:nvPr>
        </p:nvGraphicFramePr>
        <p:xfrm>
          <a:off x="517031" y="1678542"/>
          <a:ext cx="8231682" cy="5211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66744000"/>
      </p:ext>
    </p:extLst>
  </p:cSld>
  <p:clrMapOvr>
    <a:masterClrMapping/>
  </p:clrMapOvr>
  <p:transition spd="med">
    <p:pull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700831" y="1330325"/>
            <a:ext cx="7672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REDIGINDO EVIDÊNCIAS E  NÃO CONFORMIDADES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847" y="2132856"/>
            <a:ext cx="84248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Como já vimos, a redação de evidências e não conformidades depende da obtenção de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informações acuradas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algn="just"/>
            <a:endParaRPr lang="pt-BR" sz="24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Uma das técnicas para obter essas informações é utilizando-se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perguntas objetivas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pt-BR" sz="2400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As perguntas objetivas têm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como base as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comprovações </a:t>
            </a:r>
            <a:r>
              <a:rPr lang="pt-BR" sz="2400" dirty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requeridas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pelos requisitos estabelecidos nos critérios de acreditação (ABNT NBR </a:t>
            </a:r>
            <a:r>
              <a:rPr lang="pt-BR" sz="24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ISO/IEC 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17025 e demais 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Calibri" pitchFamily="34" charset="0"/>
              </a:rPr>
              <a:t>documentos normativos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de aplicação obrigatória emitidos pela Cgcre). </a:t>
            </a:r>
            <a:endParaRPr lang="pt-BR" sz="2400" i="1" baseline="300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719751"/>
      </p:ext>
    </p:extLst>
  </p:cSld>
  <p:clrMapOvr>
    <a:masterClrMapping/>
  </p:clrMapOvr>
  <p:transition spd="med">
    <p:pull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700831" y="1330325"/>
            <a:ext cx="7672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REDIGINDO EVIDÊNCIAS E  NÃO CONFORMIDADES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05505" y="2708920"/>
            <a:ext cx="8140700" cy="3432175"/>
            <a:chOff x="1620" y="1873"/>
            <a:chExt cx="9727" cy="2160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620" y="1873"/>
              <a:ext cx="2376" cy="720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cs typeface="Times New Roman" pitchFamily="18" charset="0"/>
              </a:endParaRPr>
            </a:p>
            <a:p>
              <a:pPr>
                <a:defRPr/>
              </a:pP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cs typeface="Times New Roman" pitchFamily="18" charset="0"/>
                </a:rPr>
                <a:t>Da NBR ISO/IEC 17025</a:t>
              </a:r>
            </a:p>
            <a:p>
              <a:pPr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752" y="1873"/>
              <a:ext cx="2160" cy="720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>
                <a:defRPr/>
              </a:pP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ea typeface="Times New Roman" pitchFamily="18" charset="0"/>
                  <a:cs typeface="Arial" charset="0"/>
                </a:rPr>
                <a:t>Do Sistema da Qualidade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8340" y="1875"/>
              <a:ext cx="2880" cy="720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>
                <a:defRPr/>
              </a:pP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ea typeface="Times New Roman" pitchFamily="18" charset="0"/>
                  <a:cs typeface="Arial" charset="0"/>
                </a:rPr>
                <a:t>Pergunta objetiva </a:t>
              </a:r>
              <a:r>
                <a:rPr lang="pt-BR" sz="1600" i="1" u="none" dirty="0" smtClean="0">
                  <a:solidFill>
                    <a:srgbClr val="C00000"/>
                  </a:solidFill>
                  <a:latin typeface="+mj-lt"/>
                  <a:ea typeface="Times New Roman" pitchFamily="18" charset="0"/>
                  <a:cs typeface="Arial" charset="0"/>
                </a:rPr>
                <a:t>principal*</a:t>
              </a: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28" y="2881"/>
              <a:ext cx="2160" cy="1152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r>
                <a:rPr lang="pt-BR" sz="1600" u="none" dirty="0" smtClean="0">
                  <a:solidFill>
                    <a:srgbClr val="C00000"/>
                  </a:solidFill>
                  <a:latin typeface="+mj-lt"/>
                  <a:ea typeface="Times New Roman" pitchFamily="18" charset="0"/>
                  <a:cs typeface="Arial" charset="0"/>
                </a:rPr>
                <a:t>Quais</a:t>
              </a: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ea typeface="Times New Roman" pitchFamily="18" charset="0"/>
                  <a:cs typeface="Arial" charset="0"/>
                </a:rPr>
                <a:t> as ações requeridas?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752" y="2881"/>
              <a:ext cx="2160" cy="1152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r>
                <a:rPr lang="pt-BR" sz="1600" u="none" dirty="0" smtClean="0">
                  <a:solidFill>
                    <a:srgbClr val="C00000"/>
                  </a:solidFill>
                  <a:latin typeface="+mj-lt"/>
                  <a:ea typeface="Times New Roman" pitchFamily="18" charset="0"/>
                  <a:cs typeface="Arial" charset="0"/>
                </a:rPr>
                <a:t>Quais</a:t>
              </a: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ea typeface="Times New Roman" pitchFamily="18" charset="0"/>
                  <a:cs typeface="Arial" charset="0"/>
                </a:rPr>
                <a:t> são os procedimentos e métodos aplicados ?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8340" y="2881"/>
              <a:ext cx="3007" cy="1152"/>
            </a:xfrm>
            <a:prstGeom prst="rect">
              <a:avLst/>
            </a:prstGeom>
            <a:noFill/>
            <a:ln w="76200" cap="rnd">
              <a:solidFill>
                <a:srgbClr val="C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u="sng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endPara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endParaRPr>
            </a:p>
            <a:p>
              <a:pPr algn="just">
                <a:defRPr/>
              </a:pPr>
              <a:r>
                <a:rPr lang="pt-BR" sz="1600" u="none" dirty="0" smtClean="0">
                  <a:solidFill>
                    <a:srgbClr val="C00000"/>
                  </a:solidFill>
                  <a:latin typeface="+mj-lt"/>
                  <a:ea typeface="Times New Roman" pitchFamily="18" charset="0"/>
                  <a:cs typeface="Arial" charset="0"/>
                </a:rPr>
                <a:t>Como</a:t>
              </a:r>
              <a:r>
                <a:rPr lang="pt-BR" sz="1600" u="none" dirty="0" smtClean="0">
                  <a:solidFill>
                    <a:srgbClr val="002060"/>
                  </a:solidFill>
                  <a:latin typeface="+mj-lt"/>
                  <a:ea typeface="Times New Roman" pitchFamily="18" charset="0"/>
                  <a:cs typeface="Arial" charset="0"/>
                </a:rPr>
                <a:t> é assegurada a circunstância?</a:t>
              </a:r>
            </a:p>
          </p:txBody>
        </p:sp>
      </p:grpSp>
      <p:sp>
        <p:nvSpPr>
          <p:cNvPr id="2" name="Retângulo 1"/>
          <p:cNvSpPr/>
          <p:nvPr/>
        </p:nvSpPr>
        <p:spPr>
          <a:xfrm>
            <a:off x="179511" y="2151728"/>
            <a:ext cx="84666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Esquema de formulação de perguntas objetivas.</a:t>
            </a:r>
            <a:endParaRPr lang="pt-BR" sz="2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Oval 2"/>
          <p:cNvSpPr/>
          <p:nvPr/>
        </p:nvSpPr>
        <p:spPr bwMode="auto">
          <a:xfrm>
            <a:off x="2431422" y="3878802"/>
            <a:ext cx="719137" cy="431800"/>
          </a:xfrm>
          <a:prstGeom prst="ellipse">
            <a:avLst/>
          </a:prstGeom>
          <a:solidFill>
            <a:srgbClr val="0033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pt-BR" sz="2000" b="0" u="none" dirty="0">
                <a:latin typeface="+mj-lt"/>
              </a:rPr>
              <a:t>e/ou</a:t>
            </a:r>
          </a:p>
        </p:txBody>
      </p:sp>
      <p:cxnSp>
        <p:nvCxnSpPr>
          <p:cNvPr id="15" name="Elbow Connector 5"/>
          <p:cNvCxnSpPr>
            <a:cxnSpLocks noChangeShapeType="1"/>
          </p:cNvCxnSpPr>
          <p:nvPr/>
        </p:nvCxnSpPr>
        <p:spPr bwMode="auto">
          <a:xfrm>
            <a:off x="2431422" y="5085184"/>
            <a:ext cx="723900" cy="0"/>
          </a:xfrm>
          <a:prstGeom prst="straightConnector1">
            <a:avLst/>
          </a:prstGeom>
          <a:noFill/>
          <a:ln w="38100" algn="ctr">
            <a:solidFill>
              <a:srgbClr val="003366"/>
            </a:solidFill>
            <a:round/>
            <a:headEnd type="none" w="sm" len="sm"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2"/>
          <p:cNvCxnSpPr>
            <a:cxnSpLocks noChangeShapeType="1"/>
          </p:cNvCxnSpPr>
          <p:nvPr/>
        </p:nvCxnSpPr>
        <p:spPr bwMode="auto">
          <a:xfrm>
            <a:off x="4934475" y="5085184"/>
            <a:ext cx="1195388" cy="0"/>
          </a:xfrm>
          <a:prstGeom prst="straightConnector1">
            <a:avLst/>
          </a:prstGeom>
          <a:noFill/>
          <a:ln w="38100" algn="ctr">
            <a:solidFill>
              <a:srgbClr val="003366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37"/>
          <p:cNvSpPr txBox="1"/>
          <p:nvPr/>
        </p:nvSpPr>
        <p:spPr>
          <a:xfrm>
            <a:off x="1560039" y="6279208"/>
            <a:ext cx="2239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b="0" u="none" dirty="0">
                <a:solidFill>
                  <a:srgbClr val="003366"/>
                </a:solidFill>
                <a:latin typeface="+mj-lt"/>
              </a:rPr>
              <a:t>considerando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302375" y="6110288"/>
            <a:ext cx="2239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b="0" u="none" dirty="0">
                <a:solidFill>
                  <a:srgbClr val="003366"/>
                </a:solidFill>
                <a:latin typeface="+mj-lt"/>
              </a:rPr>
              <a:t>formulando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78809"/>
      </p:ext>
    </p:extLst>
  </p:cSld>
  <p:clrMapOvr>
    <a:masterClrMapping/>
  </p:clrMapOvr>
  <p:transition spd="med"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659955" y="1330325"/>
            <a:ext cx="77543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REDIGINDO EVIDÊNCIAS  E  NÃO CONFORMIDADES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79511" y="1955946"/>
            <a:ext cx="84666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Esquema de formulação de perguntas objetivas.</a:t>
            </a:r>
            <a:endParaRPr lang="pt-BR" sz="2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2" name="Diagram 1"/>
          <p:cNvGraphicFramePr/>
          <p:nvPr>
            <p:extLst>
              <p:ext uri="{D42A27DB-BD31-4B8C-83A1-F6EECF244321}">
                <p14:modId xmlns:p14="http://schemas.microsoft.com/office/powerpoint/2010/main" val="1966562939"/>
              </p:ext>
            </p:extLst>
          </p:nvPr>
        </p:nvGraphicFramePr>
        <p:xfrm>
          <a:off x="493409" y="2356056"/>
          <a:ext cx="7992888" cy="94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467544" y="4649713"/>
            <a:ext cx="2410536" cy="792088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Pergunta </a:t>
            </a:r>
            <a:r>
              <a:rPr lang="pt-BR" sz="1600" i="1" u="none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Arial" charset="0"/>
              </a:rPr>
              <a:t>principal</a:t>
            </a: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3668154" y="3717032"/>
            <a:ext cx="1731938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Subpergunta </a:t>
            </a:r>
            <a:r>
              <a:rPr lang="pt-BR" sz="1600" i="1" u="none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Arial" charset="0"/>
              </a:rPr>
              <a:t>1</a:t>
            </a: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3667013" y="4687044"/>
            <a:ext cx="1731938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Subpergunta </a:t>
            </a:r>
            <a:r>
              <a:rPr lang="pt-BR" sz="1600" i="1" u="none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Arial" charset="0"/>
              </a:rPr>
              <a:t>2</a:t>
            </a: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3667013" y="5664646"/>
            <a:ext cx="1731938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Subpergunta </a:t>
            </a:r>
            <a:r>
              <a:rPr lang="pt-BR" sz="1600" i="1" u="none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Arial" charset="0"/>
              </a:rPr>
              <a:t>3</a:t>
            </a: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209110" y="3709789"/>
            <a:ext cx="2683370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As instruções xxx estão descritas?</a:t>
            </a: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6209110" y="4649713"/>
            <a:ext cx="2683370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As instruções xxxx estão documentadas?</a:t>
            </a: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209110" y="5664646"/>
            <a:ext cx="2683370" cy="739924"/>
          </a:xfrm>
          <a:prstGeom prst="rect">
            <a:avLst/>
          </a:prstGeom>
          <a:noFill/>
          <a:ln w="76200" cap="rnd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  <a:p>
            <a:pPr>
              <a:defRPr/>
            </a:pPr>
            <a:r>
              <a:rPr lang="pt-BR" sz="1600" u="none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charset="0"/>
              </a:rPr>
              <a:t>Como as instruções xxxx estão implementadas?</a:t>
            </a:r>
          </a:p>
          <a:p>
            <a:pPr>
              <a:defRPr/>
            </a:pPr>
            <a:endParaRPr lang="pt-BR" sz="1600" u="none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2341475"/>
      </p:ext>
    </p:extLst>
  </p:cSld>
  <p:clrMapOvr>
    <a:masterClrMapping/>
  </p:clrMapOvr>
  <p:transition spd="med"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700831" y="1330325"/>
            <a:ext cx="7672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REDIGINDO EVIDÊNCIAS E  NÃO CONFORMIDADES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846" y="2276872"/>
            <a:ext cx="84248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Analisando criticamente as respostas e tendo em mente o requisito do critério que está sendo avaliado, é possível:</a:t>
            </a:r>
          </a:p>
          <a:p>
            <a:pPr algn="just"/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Redigir a evidência objetiva.</a:t>
            </a:r>
          </a:p>
          <a:p>
            <a:pPr marL="342900" indent="-342900" algn="just">
              <a:buFontTx/>
              <a:buChar char="-"/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Comparar a evidência objetiva com o requisito e chegar a uma ou mais constatações que:</a:t>
            </a:r>
          </a:p>
          <a:p>
            <a:pPr marL="800100" lvl="1" indent="-342900" algn="just">
              <a:buFontTx/>
              <a:buChar char="-"/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se contrariam o requisito, constituem uma não conformidade;</a:t>
            </a:r>
          </a:p>
          <a:p>
            <a:pPr marL="800100" lvl="1" indent="-342900" algn="just">
              <a:buFontTx/>
              <a:buChar char="-"/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se atendem ao requisito, constituem uma conformidade.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960102"/>
      </p:ext>
    </p:extLst>
  </p:cSld>
  <p:clrMapOvr>
    <a:masterClrMapping/>
  </p:clrMapOvr>
  <p:transition spd="med">
    <p:pull dir="l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700831" y="1330325"/>
            <a:ext cx="7672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REDIGINDO EVIDÊNCIAS E  NÃO CONFORMIDADES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611560" y="2276872"/>
            <a:ext cx="7907817" cy="4282194"/>
            <a:chOff x="827584" y="2408312"/>
            <a:chExt cx="7907817" cy="4282194"/>
          </a:xfrm>
        </p:grpSpPr>
        <p:sp>
          <p:nvSpPr>
            <p:cNvPr id="7" name="Flowchart: Alternate Process 21"/>
            <p:cNvSpPr/>
            <p:nvPr/>
          </p:nvSpPr>
          <p:spPr bwMode="auto">
            <a:xfrm>
              <a:off x="1547664" y="2408312"/>
              <a:ext cx="4154364" cy="720080"/>
            </a:xfrm>
            <a:prstGeom prst="flowChartAlternateProcess">
              <a:avLst/>
            </a:prstGeom>
            <a:gradFill flip="none" rotWithShape="1">
              <a:gsLst>
                <a:gs pos="86658">
                  <a:srgbClr val="D83E08"/>
                </a:gs>
                <a:gs pos="77500">
                  <a:srgbClr val="D13C07"/>
                </a:gs>
                <a:gs pos="32100">
                  <a:srgbClr val="A82E03"/>
                </a:gs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2000" b="0" u="none" dirty="0">
                  <a:latin typeface="+mj-lt"/>
                </a:rPr>
                <a:t>Constatação de auditoria</a:t>
              </a:r>
            </a:p>
            <a:p>
              <a:pPr>
                <a:defRPr/>
              </a:pPr>
              <a:r>
                <a:rPr lang="pt-BR" sz="1600" b="0" u="none" dirty="0" smtClean="0">
                  <a:latin typeface="+mj-lt"/>
                </a:rPr>
                <a:t>evidência </a:t>
              </a:r>
              <a:r>
                <a:rPr lang="pt-BR" sz="1600" b="0" u="none" dirty="0">
                  <a:latin typeface="+mj-lt"/>
                </a:rPr>
                <a:t>constatada e fundamentada</a:t>
              </a:r>
            </a:p>
          </p:txBody>
        </p:sp>
        <p:sp>
          <p:nvSpPr>
            <p:cNvPr id="8" name="Oval 3"/>
            <p:cNvSpPr/>
            <p:nvPr/>
          </p:nvSpPr>
          <p:spPr bwMode="auto">
            <a:xfrm>
              <a:off x="827584" y="3575745"/>
              <a:ext cx="2071850" cy="648370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2000" b="0" u="none" dirty="0">
                  <a:latin typeface="+mj-lt"/>
                </a:rPr>
                <a:t>positiva</a:t>
              </a:r>
            </a:p>
          </p:txBody>
        </p:sp>
        <p:sp>
          <p:nvSpPr>
            <p:cNvPr id="9" name="Oval 23"/>
            <p:cNvSpPr/>
            <p:nvPr/>
          </p:nvSpPr>
          <p:spPr bwMode="auto">
            <a:xfrm>
              <a:off x="4112526" y="3575745"/>
              <a:ext cx="2071850" cy="648370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2000" b="0" u="none" dirty="0">
                  <a:latin typeface="+mj-lt"/>
                </a:rPr>
                <a:t>negativa</a:t>
              </a:r>
            </a:p>
          </p:txBody>
        </p:sp>
        <p:sp>
          <p:nvSpPr>
            <p:cNvPr id="10" name="Flowchart: Decision 4"/>
            <p:cNvSpPr/>
            <p:nvPr/>
          </p:nvSpPr>
          <p:spPr bwMode="auto">
            <a:xfrm>
              <a:off x="3553255" y="4656138"/>
              <a:ext cx="3201988" cy="1079500"/>
            </a:xfrm>
            <a:prstGeom prst="flowChartDecision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400" u="none" dirty="0">
                  <a:latin typeface="+mj-lt"/>
                </a:rPr>
                <a:t>Contraria o </a:t>
              </a:r>
              <a:r>
                <a:rPr lang="pt-BR" sz="1400" u="none" dirty="0" smtClean="0">
                  <a:latin typeface="+mj-lt"/>
                </a:rPr>
                <a:t>requisito/critério</a:t>
              </a:r>
              <a:r>
                <a:rPr lang="pt-BR" sz="1400" u="none" dirty="0">
                  <a:latin typeface="+mj-lt"/>
                </a:rPr>
                <a:t>?</a:t>
              </a:r>
            </a:p>
          </p:txBody>
        </p:sp>
        <p:sp>
          <p:nvSpPr>
            <p:cNvPr id="11" name="Flowchart: Alternate Process 26"/>
            <p:cNvSpPr/>
            <p:nvPr/>
          </p:nvSpPr>
          <p:spPr bwMode="auto">
            <a:xfrm>
              <a:off x="7124423" y="4840288"/>
              <a:ext cx="1610978" cy="720080"/>
            </a:xfrm>
            <a:prstGeom prst="flowChartAlternateProcess">
              <a:avLst/>
            </a:prstGeom>
            <a:gradFill flip="none" rotWithShape="1">
              <a:gsLst>
                <a:gs pos="86658">
                  <a:srgbClr val="003366"/>
                </a:gs>
                <a:gs pos="77500">
                  <a:srgbClr val="D13C07"/>
                </a:gs>
                <a:gs pos="32100">
                  <a:srgbClr val="A82E03"/>
                </a:gs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600" b="0" u="none" dirty="0">
                  <a:latin typeface="+mj-lt"/>
                </a:rPr>
                <a:t>Ação preventiva </a:t>
              </a:r>
            </a:p>
            <a:p>
              <a:pPr>
                <a:defRPr/>
              </a:pPr>
              <a:r>
                <a:rPr lang="pt-BR" sz="1600" b="0" u="none" dirty="0">
                  <a:latin typeface="+mj-lt"/>
                </a:rPr>
                <a:t>ou de melhoria</a:t>
              </a:r>
            </a:p>
          </p:txBody>
        </p:sp>
        <p:sp>
          <p:nvSpPr>
            <p:cNvPr id="12" name="Flowchart: Alternate Process 27"/>
            <p:cNvSpPr/>
            <p:nvPr/>
          </p:nvSpPr>
          <p:spPr bwMode="auto">
            <a:xfrm>
              <a:off x="3963178" y="5970426"/>
              <a:ext cx="2370546" cy="720080"/>
            </a:xfrm>
            <a:prstGeom prst="flowChartAlternateProcess">
              <a:avLst/>
            </a:prstGeom>
            <a:gradFill flip="none" rotWithShape="1">
              <a:gsLst>
                <a:gs pos="86658">
                  <a:srgbClr val="003366"/>
                </a:gs>
                <a:gs pos="77500">
                  <a:srgbClr val="D13C07"/>
                </a:gs>
                <a:gs pos="32100">
                  <a:srgbClr val="A82E03"/>
                </a:gs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600" b="0" u="none" dirty="0">
                  <a:latin typeface="+mj-lt"/>
                </a:rPr>
                <a:t>Não conformidade</a:t>
              </a:r>
            </a:p>
            <a:p>
              <a:pPr>
                <a:defRPr/>
              </a:pPr>
              <a:r>
                <a:rPr lang="pt-BR" sz="1600" b="0" u="none" dirty="0" smtClean="0">
                  <a:latin typeface="+mj-lt"/>
                </a:rPr>
                <a:t>requer ação corretiva</a:t>
              </a:r>
              <a:endParaRPr lang="pt-BR" sz="1600" b="0" u="none" dirty="0">
                <a:latin typeface="+mj-lt"/>
              </a:endParaRPr>
            </a:p>
          </p:txBody>
        </p:sp>
        <p:sp>
          <p:nvSpPr>
            <p:cNvPr id="13" name="Flowchart: Alternate Process 28"/>
            <p:cNvSpPr/>
            <p:nvPr/>
          </p:nvSpPr>
          <p:spPr bwMode="auto">
            <a:xfrm>
              <a:off x="1058020" y="4836182"/>
              <a:ext cx="1610978" cy="720080"/>
            </a:xfrm>
            <a:prstGeom prst="flowChartAlternateProcess">
              <a:avLst/>
            </a:prstGeom>
            <a:gradFill flip="none" rotWithShape="1">
              <a:gsLst>
                <a:gs pos="0">
                  <a:srgbClr val="003366"/>
                </a:gs>
                <a:gs pos="50000">
                  <a:srgbClr val="003366">
                    <a:alpha val="74000"/>
                  </a:srgbClr>
                </a:gs>
                <a:gs pos="100000">
                  <a:srgbClr val="003366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solidFill>
                <a:srgbClr val="003366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600" b="0" u="none" dirty="0">
                  <a:latin typeface="+mj-lt"/>
                </a:rPr>
                <a:t>Ponto forte</a:t>
              </a:r>
            </a:p>
          </p:txBody>
        </p:sp>
        <p:cxnSp>
          <p:nvCxnSpPr>
            <p:cNvPr id="14" name="Straight Arrow Connector 6"/>
            <p:cNvCxnSpPr>
              <a:cxnSpLocks noChangeShapeType="1"/>
            </p:cNvCxnSpPr>
            <p:nvPr/>
          </p:nvCxnSpPr>
          <p:spPr bwMode="auto">
            <a:xfrm flipH="1">
              <a:off x="1863361" y="3128963"/>
              <a:ext cx="1684338" cy="446087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Straight Arrow Connector 32"/>
            <p:cNvCxnSpPr>
              <a:cxnSpLocks noChangeShapeType="1"/>
            </p:cNvCxnSpPr>
            <p:nvPr/>
          </p:nvCxnSpPr>
          <p:spPr bwMode="auto">
            <a:xfrm>
              <a:off x="3547699" y="3128963"/>
              <a:ext cx="1600200" cy="446087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Arrow Connector 35"/>
            <p:cNvCxnSpPr>
              <a:cxnSpLocks noChangeShapeType="1"/>
            </p:cNvCxnSpPr>
            <p:nvPr/>
          </p:nvCxnSpPr>
          <p:spPr bwMode="auto">
            <a:xfrm>
              <a:off x="5147899" y="4224338"/>
              <a:ext cx="0" cy="431800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38"/>
            <p:cNvCxnSpPr>
              <a:cxnSpLocks noChangeShapeType="1"/>
              <a:stCxn id="10" idx="2"/>
            </p:cNvCxnSpPr>
            <p:nvPr/>
          </p:nvCxnSpPr>
          <p:spPr bwMode="auto">
            <a:xfrm>
              <a:off x="5154249" y="5735638"/>
              <a:ext cx="5556" cy="252412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46"/>
            <p:cNvCxnSpPr>
              <a:cxnSpLocks noChangeShapeType="1"/>
            </p:cNvCxnSpPr>
            <p:nvPr/>
          </p:nvCxnSpPr>
          <p:spPr bwMode="auto">
            <a:xfrm>
              <a:off x="1863361" y="4224338"/>
              <a:ext cx="0" cy="611187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34"/>
            <p:cNvSpPr/>
            <p:nvPr/>
          </p:nvSpPr>
          <p:spPr bwMode="auto">
            <a:xfrm>
              <a:off x="6700030" y="4840288"/>
              <a:ext cx="249237" cy="327025"/>
            </a:xfrm>
            <a:prstGeom prst="ellipse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000" u="none" dirty="0">
                  <a:latin typeface="+mj-lt"/>
                </a:rPr>
                <a:t>N</a:t>
              </a:r>
            </a:p>
          </p:txBody>
        </p:sp>
        <p:cxnSp>
          <p:nvCxnSpPr>
            <p:cNvPr id="20" name="Straight Arrow Connector 40"/>
            <p:cNvCxnSpPr>
              <a:cxnSpLocks noChangeShapeType="1"/>
            </p:cNvCxnSpPr>
            <p:nvPr/>
          </p:nvCxnSpPr>
          <p:spPr bwMode="auto">
            <a:xfrm>
              <a:off x="6660232" y="5200328"/>
              <a:ext cx="488950" cy="0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Oval 55"/>
            <p:cNvSpPr/>
            <p:nvPr/>
          </p:nvSpPr>
          <p:spPr bwMode="auto">
            <a:xfrm>
              <a:off x="5425828" y="5643563"/>
              <a:ext cx="249237" cy="327025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pt-BR" sz="1000" u="none" dirty="0">
                  <a:latin typeface="+mj-lt"/>
                </a:rPr>
                <a:t>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50298131"/>
      </p:ext>
    </p:extLst>
  </p:cSld>
  <p:clrMapOvr>
    <a:masterClrMapping/>
  </p:clrMapOvr>
  <p:transition spd="med"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92488"/>
          </a:xfrm>
        </p:spPr>
        <p:txBody>
          <a:bodyPr/>
          <a:lstStyle/>
          <a:p>
            <a:pPr>
              <a:buNone/>
            </a:pP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A evidência deve ser escrita de tal forma que: </a:t>
            </a:r>
          </a:p>
          <a:p>
            <a:pPr lvl="0"/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S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ejam utilizados, sempre que possível, os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termos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 dos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requisitos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 de acreditação, do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sistema de gestão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do OAC ou da norma/procedimento aplicável; </a:t>
            </a:r>
          </a:p>
          <a:p>
            <a:pPr lvl="0"/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O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fato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 seja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claramente identificado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(por exemplo: citando números de identificação dos equipamentos, número de identificação e revisão de um procedimento, exemplificando casos nos quais o problema foi identificado, etc.);</a:t>
            </a:r>
          </a:p>
          <a:p>
            <a:pPr lvl="0"/>
            <a:r>
              <a:rPr lang="pt-BR" sz="2400" b="1" dirty="0">
                <a:solidFill>
                  <a:srgbClr val="990000"/>
                </a:solidFill>
                <a:latin typeface="Calibri" pitchFamily="34" charset="0"/>
              </a:rPr>
              <a:t>N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ão contenha 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qualquer tipo de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opinião, julgamento ou proposta de ação corretiva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;</a:t>
            </a:r>
          </a:p>
          <a:p>
            <a:pPr lvl="0"/>
            <a:r>
              <a:rPr lang="pt-BR" sz="2400" b="1" dirty="0">
                <a:solidFill>
                  <a:srgbClr val="000066"/>
                </a:solidFill>
                <a:latin typeface="Calibri" pitchFamily="34" charset="0"/>
              </a:rPr>
              <a:t>S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eja </a:t>
            </a:r>
            <a:r>
              <a:rPr lang="pt-BR" sz="2400" b="1" dirty="0" smtClean="0">
                <a:solidFill>
                  <a:srgbClr val="990000"/>
                </a:solidFill>
                <a:latin typeface="Calibri" pitchFamily="34" charset="0"/>
              </a:rPr>
              <a:t>concisa</a:t>
            </a:r>
            <a:r>
              <a:rPr lang="pt-BR" sz="2400" b="1" dirty="0" smtClean="0">
                <a:solidFill>
                  <a:srgbClr val="000066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4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498395" y="1330325"/>
            <a:ext cx="20774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RESUMINDO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1280613" y="1330325"/>
            <a:ext cx="65130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ERROS NA REDAÇÃO DE EVIDÊNCIAS E NCs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2996952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1: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 procedimento de Controle de Documentos POP 001 ver 05 não está adequado.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Requisito: 4.3.2.2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4706" y="6093296"/>
            <a:ext cx="80237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6557" y="1772816"/>
            <a:ext cx="8937443" cy="4502299"/>
            <a:chOff x="179512" y="1590997"/>
            <a:chExt cx="8937443" cy="4502299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004048" y="2564904"/>
              <a:ext cx="374441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i="1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79512" y="5517232"/>
              <a:ext cx="61926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2" name="Multiply 1"/>
            <p:cNvSpPr/>
            <p:nvPr/>
          </p:nvSpPr>
          <p:spPr bwMode="auto">
            <a:xfrm>
              <a:off x="6404054" y="1590997"/>
              <a:ext cx="1296144" cy="1224136"/>
            </a:xfrm>
            <a:prstGeom prst="mathMultiply">
              <a:avLst/>
            </a:prstGeom>
            <a:solidFill>
              <a:srgbClr val="99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5796137" y="5589240"/>
              <a:ext cx="332081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</p:grpSp>
      <p:sp>
        <p:nvSpPr>
          <p:cNvPr id="3" name="CaixaDeTexto 2"/>
          <p:cNvSpPr txBox="1"/>
          <p:nvPr/>
        </p:nvSpPr>
        <p:spPr>
          <a:xfrm>
            <a:off x="611560" y="490109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É uma inferência, não uma constatação.</a:t>
            </a:r>
            <a:endParaRPr lang="pt-BR" sz="2000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427984" y="4883443"/>
            <a:ext cx="3620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Qual o fato observado? </a:t>
            </a:r>
          </a:p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Em relação a que o procedimento não está adequado?</a:t>
            </a:r>
          </a:p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Como o requisito foi contrariado?</a:t>
            </a:r>
            <a:endParaRPr lang="pt-BR" sz="2000" dirty="0">
              <a:solidFill>
                <a:srgbClr val="990000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084524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2996952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2: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Certificado de ensaio emitido com data posterior à etiqueta com a data de validade da próxima calibração do instrumento de medição utilizado. 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Requisito: 4.9.1 a (controle de trabalho não conforme)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4706" y="6093296"/>
            <a:ext cx="80237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6557" y="1772816"/>
            <a:ext cx="8937443" cy="4502299"/>
            <a:chOff x="179512" y="1590997"/>
            <a:chExt cx="8937443" cy="4502299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004048" y="2564904"/>
              <a:ext cx="374441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i="1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79512" y="5517232"/>
              <a:ext cx="61926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2" name="Multiply 1"/>
            <p:cNvSpPr/>
            <p:nvPr/>
          </p:nvSpPr>
          <p:spPr bwMode="auto">
            <a:xfrm>
              <a:off x="6404054" y="1590997"/>
              <a:ext cx="1296144" cy="1224136"/>
            </a:xfrm>
            <a:prstGeom prst="mathMultiply">
              <a:avLst/>
            </a:prstGeom>
            <a:solidFill>
              <a:srgbClr val="99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5796137" y="5589240"/>
              <a:ext cx="332081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</p:grpSp>
      <p:sp>
        <p:nvSpPr>
          <p:cNvPr id="3" name="CaixaDeTexto 2"/>
          <p:cNvSpPr txBox="1"/>
          <p:nvPr/>
        </p:nvSpPr>
        <p:spPr>
          <a:xfrm>
            <a:off x="611560" y="490109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Redação confusa e incompleta. </a:t>
            </a:r>
            <a:endParaRPr lang="pt-BR" sz="2000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427984" y="4966136"/>
            <a:ext cx="28443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Em qual ensaio o equipamento foi utilizado? </a:t>
            </a:r>
          </a:p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Qual foi instrumento de medição utilizado?</a:t>
            </a:r>
            <a:endParaRPr lang="pt-BR" sz="2000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1351947" y="1330325"/>
            <a:ext cx="6370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ERROS NA REDAÇÃO DE EVIDÊNCIAS E NC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13509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3140968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3: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67544" y="6021288"/>
            <a:ext cx="79928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Requisito da acreditação aplicável corretamente</a:t>
            </a:r>
            <a:r>
              <a:rPr lang="pt-BR" sz="2400" dirty="0" smtClean="0">
                <a:solidFill>
                  <a:srgbClr val="990000"/>
                </a:solidFill>
                <a:latin typeface="Calibri" pitchFamily="34" charset="0"/>
                <a:cs typeface="Times New Roman" charset="0"/>
              </a:rPr>
              <a:t>: 5.5.5.</a:t>
            </a:r>
            <a:endParaRPr lang="pt-BR" sz="2400" i="1" dirty="0">
              <a:solidFill>
                <a:srgbClr val="990000"/>
              </a:solidFill>
              <a:latin typeface="Calibri" pitchFamily="34" charset="0"/>
              <a:cs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83107" y="1844824"/>
            <a:ext cx="6588224" cy="4428492"/>
            <a:chOff x="2555776" y="1592796"/>
            <a:chExt cx="6588224" cy="4428492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399584" y="2852936"/>
              <a:ext cx="374441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i="1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555776" y="5517232"/>
              <a:ext cx="61926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  <a:buClr>
                  <a:srgbClr val="003366"/>
                </a:buClr>
              </a:pPr>
              <a:endParaRPr lang="pt-BR" sz="2400" dirty="0">
                <a:solidFill>
                  <a:srgbClr val="800000"/>
                </a:solidFill>
                <a:latin typeface="Calibri" pitchFamily="34" charset="0"/>
                <a:cs typeface="Times New Roman" charset="0"/>
              </a:endParaRPr>
            </a:p>
          </p:txBody>
        </p:sp>
        <p:sp>
          <p:nvSpPr>
            <p:cNvPr id="2" name="Multiply 1"/>
            <p:cNvSpPr/>
            <p:nvPr/>
          </p:nvSpPr>
          <p:spPr bwMode="auto">
            <a:xfrm>
              <a:off x="6516877" y="1592796"/>
              <a:ext cx="1296144" cy="1224136"/>
            </a:xfrm>
            <a:prstGeom prst="mathMultiply">
              <a:avLst/>
            </a:prstGeom>
            <a:solidFill>
              <a:srgbClr val="99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</p:grpSp>
      <p:sp>
        <p:nvSpPr>
          <p:cNvPr id="5" name="Retângulo 4"/>
          <p:cNvSpPr/>
          <p:nvPr/>
        </p:nvSpPr>
        <p:spPr>
          <a:xfrm>
            <a:off x="323850" y="3118250"/>
            <a:ext cx="81365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Não há evidência de registro da Balança Analítica BA-02 utilizada nos procedimentos POP-03 rev. 02 e POP-05 rev. 02. </a:t>
            </a:r>
          </a:p>
          <a:p>
            <a:pPr algn="l"/>
            <a:endParaRPr lang="pt-BR" sz="2400" i="1" dirty="0" smtClean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 5.5.1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11560" y="490109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Qual registro falta? </a:t>
            </a:r>
          </a:p>
          <a:p>
            <a:r>
              <a:rPr lang="pt-BR" sz="2000" dirty="0" smtClean="0">
                <a:solidFill>
                  <a:srgbClr val="990000"/>
                </a:solidFill>
                <a:latin typeface="Calibri" pitchFamily="34" charset="0"/>
              </a:rPr>
              <a:t>Qual o fato não conforme?</a:t>
            </a:r>
            <a:endParaRPr lang="pt-BR" sz="2000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1278789" y="1329859"/>
            <a:ext cx="6370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ERROS NA REDAÇÃO DE EVIDÊNCIAS E NC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8922726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3140968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4: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403648" y="4869160"/>
            <a:ext cx="37444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800000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2" name="Mais 1"/>
          <p:cNvSpPr/>
          <p:nvPr/>
        </p:nvSpPr>
        <p:spPr bwMode="auto">
          <a:xfrm>
            <a:off x="6754503" y="1825731"/>
            <a:ext cx="1080120" cy="1152128"/>
          </a:xfrm>
          <a:prstGeom prst="mathPlus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1435" y="3185120"/>
            <a:ext cx="81430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i="1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 programa de auditoria interna </a:t>
            </a: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2014 </a:t>
            </a:r>
            <a:r>
              <a:rPr lang="pt-BR" sz="2400" i="1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excluiu os requisitos 5.4.3, 5.4.4 e 5.4.5 da ABNT NBR ISO/IEC 17025, considerando-os não aplicáveis. No entanto, os métodos de calibração são efetivamente desenvolvidos pelo </a:t>
            </a: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laboratório</a:t>
            </a:r>
            <a:r>
              <a:rPr lang="pt-BR" sz="2400" i="1" dirty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.</a:t>
            </a:r>
            <a:endParaRPr lang="pt-BR" sz="2400" i="1" dirty="0" smtClean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just"/>
            <a:endParaRPr lang="pt-BR" sz="2400" i="1" dirty="0" smtClean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just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Requisito: 4.14.1. </a:t>
            </a:r>
            <a:endParaRPr lang="pt-BR" dirty="0"/>
          </a:p>
        </p:txBody>
      </p:sp>
      <p:sp>
        <p:nvSpPr>
          <p:cNvPr id="10" name="CaixaDeTexto 2"/>
          <p:cNvSpPr txBox="1">
            <a:spLocks noChangeArrowheads="1"/>
          </p:cNvSpPr>
          <p:nvPr/>
        </p:nvSpPr>
        <p:spPr bwMode="auto">
          <a:xfrm>
            <a:off x="1093354" y="1329859"/>
            <a:ext cx="6741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ACERTOS NA REDAÇÃO DE EVIDÊNCIAS E NC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939873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3140968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5: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403648" y="4869160"/>
            <a:ext cx="37444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800000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2" name="Mais 1"/>
          <p:cNvSpPr/>
          <p:nvPr/>
        </p:nvSpPr>
        <p:spPr bwMode="auto">
          <a:xfrm>
            <a:off x="6588224" y="1628800"/>
            <a:ext cx="1080120" cy="1152128"/>
          </a:xfrm>
          <a:prstGeom prst="mathPlus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1435" y="3185120"/>
            <a:ext cx="867513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Na execução da calibração de vasos de grande capacidade</a:t>
            </a:r>
          </a:p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pelo método gravimétrico, conforme procedimento PC- 03 rev. 02, </a:t>
            </a:r>
          </a:p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não são monitoradas as condições ambientais a fim de calcular a </a:t>
            </a:r>
          </a:p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massa específica do ar no cálculo do empuxo. </a:t>
            </a:r>
          </a:p>
          <a:p>
            <a:pPr algn="l"/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  <a:p>
            <a:pPr algn="l"/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Requisito: 5.3.2. </a:t>
            </a:r>
            <a:endParaRPr lang="pt-BR" dirty="0"/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1093354" y="1329859"/>
            <a:ext cx="6741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ACERTOS NA REDAÇÃO DE EVIDÊNCIAS E NC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277033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2"/>
          <p:cNvSpPr>
            <a:spLocks noChangeArrowheads="1"/>
          </p:cNvSpPr>
          <p:nvPr/>
        </p:nvSpPr>
        <p:spPr bwMode="auto">
          <a:xfrm>
            <a:off x="323850" y="1238250"/>
            <a:ext cx="8424863" cy="70643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12700">
            <a:solidFill>
              <a:srgbClr val="FFFF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u="sng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11560" y="3140968"/>
            <a:ext cx="7992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40000"/>
              </a:lnSpc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7544" y="2060848"/>
            <a:ext cx="79928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0"/>
              </a:spcBef>
              <a:buClr>
                <a:srgbClr val="003366"/>
              </a:buClr>
              <a:buFont typeface="Arial"/>
              <a:buChar char="•"/>
            </a:pP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EXEMPLO 6: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u="sng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Evidência da NC</a:t>
            </a:r>
            <a:r>
              <a:rPr lang="pt-BR" sz="2400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O laboratório não realiza verificações  intermediárias do termômetro TE-001, utilizado para medição da temperatura da água durante a calibração do picnômetro  PIC 001. </a:t>
            </a:r>
          </a:p>
          <a:p>
            <a:pPr algn="l">
              <a:spcBef>
                <a:spcPct val="50000"/>
              </a:spcBef>
              <a:buClr>
                <a:srgbClr val="003366"/>
              </a:buClr>
            </a:pPr>
            <a:r>
              <a:rPr lang="pt-BR" sz="2400" i="1" dirty="0" smtClean="0">
                <a:solidFill>
                  <a:srgbClr val="000066"/>
                </a:solidFill>
                <a:latin typeface="Calibri" pitchFamily="34" charset="0"/>
                <a:cs typeface="Times New Roman" charset="0"/>
              </a:rPr>
              <a:t>Requisito: 5.5.10.</a:t>
            </a: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67544" y="6021288"/>
            <a:ext cx="79928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000066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399584" y="2852936"/>
            <a:ext cx="37444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3366"/>
              </a:buClr>
            </a:pPr>
            <a:endParaRPr lang="pt-BR" sz="2400" i="1" dirty="0">
              <a:solidFill>
                <a:srgbClr val="800000"/>
              </a:solidFill>
              <a:latin typeface="Calibri" pitchFamily="34" charset="0"/>
              <a:cs typeface="Times New Roman" charset="0"/>
            </a:endParaRPr>
          </a:p>
        </p:txBody>
      </p:sp>
      <p:sp>
        <p:nvSpPr>
          <p:cNvPr id="9" name="Mais 8"/>
          <p:cNvSpPr/>
          <p:nvPr/>
        </p:nvSpPr>
        <p:spPr bwMode="auto">
          <a:xfrm>
            <a:off x="6588224" y="1628800"/>
            <a:ext cx="1080120" cy="1152128"/>
          </a:xfrm>
          <a:prstGeom prst="mathPlus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0" name="CaixaDeTexto 2"/>
          <p:cNvSpPr txBox="1">
            <a:spLocks noChangeArrowheads="1"/>
          </p:cNvSpPr>
          <p:nvPr/>
        </p:nvSpPr>
        <p:spPr bwMode="auto">
          <a:xfrm>
            <a:off x="1093354" y="1329859"/>
            <a:ext cx="6741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r>
              <a:rPr lang="pt-BR" sz="2800" u="none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ACERTOS NA REDAÇÃO DE EVIDÊNCIAS E NC</a:t>
            </a:r>
            <a:endParaRPr lang="pt-BR" sz="2800" u="none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13799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47" y="1199309"/>
            <a:ext cx="4448175" cy="5610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92280" y="378904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FF0000"/>
                </a:solidFill>
                <a:hlinkClick r:id="rId4" action="ppaction://hlinkfile"/>
              </a:rPr>
              <a:t>Exercício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448911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39206</TotalTime>
  <Words>1191</Words>
  <Application>Microsoft Office PowerPoint</Application>
  <PresentationFormat>On-screen Show (4:3)</PresentationFormat>
  <Paragraphs>215</Paragraphs>
  <Slides>27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ＭＳ Ｐゴシック</vt:lpstr>
      <vt:lpstr>Arial</vt:lpstr>
      <vt:lpstr>Calibri</vt:lpstr>
      <vt:lpstr>Corbel</vt:lpstr>
      <vt:lpstr>Times New Roman</vt:lpstr>
      <vt:lpstr>Wingdings</vt:lpstr>
      <vt:lpstr>1_modeloPRESI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INMETRO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ANDREA ALMEIDA</dc:creator>
  <cp:lastModifiedBy>Alexandre Follador</cp:lastModifiedBy>
  <cp:revision>2308</cp:revision>
  <cp:lastPrinted>2011-08-02T11:21:10Z</cp:lastPrinted>
  <dcterms:created xsi:type="dcterms:W3CDTF">1998-11-18T12:28:16Z</dcterms:created>
  <dcterms:modified xsi:type="dcterms:W3CDTF">2015-11-11T22:08:13Z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DCC591BD-342C-4B0C-9773-69E7F322F629</vt:lpwstr>
  </property>
  <property fmtid="{D5CDD505-2E9C-101B-9397-08002B2CF9AE}" pid="3" name="ArticulatePath">
    <vt:lpwstr>CTAL Teorico Ativ_3</vt:lpwstr>
  </property>
</Properties>
</file>