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58" r:id="rId3"/>
    <p:sldId id="287" r:id="rId4"/>
    <p:sldId id="259" r:id="rId5"/>
    <p:sldId id="261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88" r:id="rId15"/>
    <p:sldId id="272" r:id="rId16"/>
    <p:sldId id="283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9" r:id="rId25"/>
    <p:sldId id="295" r:id="rId26"/>
    <p:sldId id="284" r:id="rId27"/>
    <p:sldId id="290" r:id="rId28"/>
    <p:sldId id="285" r:id="rId29"/>
    <p:sldId id="286" r:id="rId30"/>
    <p:sldId id="291" r:id="rId31"/>
    <p:sldId id="294" r:id="rId32"/>
    <p:sldId id="292" r:id="rId33"/>
    <p:sldId id="293" r:id="rId34"/>
    <p:sldId id="280" r:id="rId35"/>
    <p:sldId id="281" r:id="rId36"/>
    <p:sldId id="282" r:id="rId37"/>
    <p:sldId id="271" r:id="rId3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132"/>
    <a:srgbClr val="FFFFFF"/>
    <a:srgbClr val="0099CC"/>
    <a:srgbClr val="99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28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C033D-6FF0-432A-93C4-0306CFDE925D}" type="datetimeFigureOut">
              <a:rPr lang="pt-BR" smtClean="0"/>
              <a:pPr/>
              <a:t>11/11/2015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D89D2-4C21-40A5-9ADE-19233139F80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5448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89D2-4C21-40A5-9ADE-19233139F80C}" type="slidenum">
              <a:rPr lang="pt-BR" smtClean="0"/>
              <a:pPr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9011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2050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9968369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xmlns="" val="3960749745"/>
      </p:ext>
    </p:extLst>
  </p:cSld>
  <p:clrMapOvr>
    <a:masterClrMapping/>
  </p:clrMapOvr>
  <p:transition spd="med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59223705"/>
      </p:ext>
    </p:extLst>
  </p:cSld>
  <p:clrMapOvr>
    <a:masterClrMapping/>
  </p:clrMapOvr>
  <p:transition spd="med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09587002"/>
      </p:ext>
    </p:extLst>
  </p:cSld>
  <p:clrMapOvr>
    <a:masterClrMapping/>
  </p:clrMapOvr>
  <p:transition spd="med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4971422"/>
      </p:ext>
    </p:extLst>
  </p:cSld>
  <p:clrMapOvr>
    <a:masterClrMapping/>
  </p:clrMapOvr>
  <p:transition spd="med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es-CO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002060"/>
              </a:buClr>
              <a:defRPr>
                <a:solidFill>
                  <a:srgbClr val="002060"/>
                </a:solidFill>
                <a:latin typeface="+mj-lt"/>
              </a:defRPr>
            </a:lvl1pPr>
            <a:lvl2pPr>
              <a:buClr>
                <a:srgbClr val="002060"/>
              </a:buClr>
              <a:defRPr>
                <a:solidFill>
                  <a:srgbClr val="002060"/>
                </a:solidFill>
                <a:latin typeface="+mj-lt"/>
              </a:defRPr>
            </a:lvl2pPr>
            <a:lvl3pPr>
              <a:buClr>
                <a:srgbClr val="002060"/>
              </a:buClr>
              <a:defRPr>
                <a:solidFill>
                  <a:srgbClr val="002060"/>
                </a:solidFill>
                <a:latin typeface="+mj-lt"/>
              </a:defRPr>
            </a:lvl3pPr>
            <a:lvl4pPr>
              <a:buClr>
                <a:srgbClr val="002060"/>
              </a:buClr>
              <a:defRPr>
                <a:solidFill>
                  <a:srgbClr val="002060"/>
                </a:solidFill>
                <a:latin typeface="+mj-lt"/>
              </a:defRPr>
            </a:lvl4pPr>
            <a:lvl5pPr>
              <a:buClr>
                <a:srgbClr val="002060"/>
              </a:buClr>
              <a:defRPr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s-CO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E19DC89-BCD0-4C1E-8144-A7200C64E295}" type="datetimeFigureOut">
              <a:rPr lang="es-CO"/>
              <a:pPr/>
              <a:t>11/11/2015</a:t>
            </a:fld>
            <a:endParaRPr lang="es-CO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C1630E6-7DAE-40F1-A820-EC7DA61829D0}" type="slidenum">
              <a:rPr lang="es-CO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231092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85C371CE-C6B3-4198-A7CC-66C9FDA5A0F5}" type="datetimeFigureOut">
              <a:rPr lang="pt-BR" smtClean="0"/>
              <a:pPr/>
              <a:t>11/11/2015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A06F22EB-C4D9-45F6-BED6-295BDFCA01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7792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2" descr="desenho_campus_inmetro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0" descr="Marca_Acreditacao_cor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6314" y="500042"/>
            <a:ext cx="361157" cy="36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8" name="Picture 1" descr="ASSINATURA-NOVA-INMETRO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57818" y="428604"/>
            <a:ext cx="343693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 userDrawn="1"/>
        </p:nvSpPr>
        <p:spPr>
          <a:xfrm>
            <a:off x="1331640" y="82742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dirty="0" smtClean="0">
                <a:solidFill>
                  <a:schemeClr val="bg1"/>
                </a:solidFill>
                <a:latin typeface="+mj-lt"/>
              </a:rPr>
              <a:t>10 a 12/11/15</a:t>
            </a:r>
            <a:endParaRPr lang="pt-BR" sz="1600" b="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51502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ransition spd="med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/>
          <a:lstStyle/>
          <a:p>
            <a:r>
              <a:rPr lang="pt-BR" dirty="0" smtClean="0">
                <a:solidFill>
                  <a:srgbClr val="002060"/>
                </a:solidFill>
              </a:rPr>
              <a:t>NIT-DICLA-030</a:t>
            </a:r>
            <a:r>
              <a:rPr lang="pt-BR" sz="2800" dirty="0" smtClean="0">
                <a:solidFill>
                  <a:srgbClr val="002060"/>
                </a:solidFill>
              </a:rPr>
              <a:t/>
            </a:r>
            <a:br>
              <a:rPr lang="pt-BR" sz="2800" dirty="0" smtClean="0">
                <a:solidFill>
                  <a:srgbClr val="002060"/>
                </a:solidFill>
              </a:rPr>
            </a:br>
            <a:r>
              <a:rPr lang="pt-BR" sz="2800" dirty="0" smtClean="0">
                <a:solidFill>
                  <a:srgbClr val="002060"/>
                </a:solidFill>
              </a:rPr>
              <a:t>RASTREABILIDADE </a:t>
            </a:r>
            <a:r>
              <a:rPr lang="pt-BR" sz="2800" dirty="0">
                <a:solidFill>
                  <a:srgbClr val="002060"/>
                </a:solidFill>
              </a:rPr>
              <a:t>METROLÓGICA</a:t>
            </a:r>
            <a:br>
              <a:rPr lang="pt-BR" sz="2800" dirty="0">
                <a:solidFill>
                  <a:srgbClr val="002060"/>
                </a:solidFill>
              </a:rPr>
            </a:br>
            <a:r>
              <a:rPr lang="pt-BR" sz="2800" dirty="0">
                <a:solidFill>
                  <a:srgbClr val="002060"/>
                </a:solidFill>
              </a:rPr>
              <a:t>NA ACREDITAÇÃO DE</a:t>
            </a:r>
            <a:br>
              <a:rPr lang="pt-BR" sz="2800" dirty="0">
                <a:solidFill>
                  <a:srgbClr val="002060"/>
                </a:solidFill>
              </a:rPr>
            </a:br>
            <a:r>
              <a:rPr lang="pt-BR" sz="2800" dirty="0">
                <a:solidFill>
                  <a:srgbClr val="002060"/>
                </a:solidFill>
              </a:rPr>
              <a:t>ORGANISMOS DE AVALIAÇÃO DA CONFORMIDADE E NO RECONHECIMENTO DA CONFORMIDADE</a:t>
            </a:r>
            <a:br>
              <a:rPr lang="pt-BR" sz="2800" dirty="0">
                <a:solidFill>
                  <a:srgbClr val="002060"/>
                </a:solidFill>
              </a:rPr>
            </a:br>
            <a:r>
              <a:rPr lang="pt-BR" sz="2800" dirty="0">
                <a:solidFill>
                  <a:srgbClr val="002060"/>
                </a:solidFill>
              </a:rPr>
              <a:t>AOS PRINCÍPIOS DAS BPL</a:t>
            </a:r>
            <a:br>
              <a:rPr lang="pt-BR" sz="2800" dirty="0">
                <a:solidFill>
                  <a:srgbClr val="002060"/>
                </a:solidFill>
              </a:rPr>
            </a:br>
            <a:endParaRPr lang="pt-BR" sz="2800" dirty="0">
              <a:solidFill>
                <a:srgbClr val="00206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03648" y="5157192"/>
            <a:ext cx="6400800" cy="720080"/>
          </a:xfrm>
        </p:spPr>
        <p:txBody>
          <a:bodyPr/>
          <a:lstStyle/>
          <a:p>
            <a:r>
              <a:rPr lang="pt-BR" sz="2400" b="1" dirty="0" smtClean="0">
                <a:solidFill>
                  <a:srgbClr val="002060"/>
                </a:solidFill>
                <a:latin typeface="+mj-lt"/>
              </a:rPr>
              <a:t>Revisão </a:t>
            </a:r>
            <a:r>
              <a:rPr lang="pt-BR" sz="2400" b="1" dirty="0" smtClean="0">
                <a:solidFill>
                  <a:srgbClr val="002060"/>
                </a:solidFill>
                <a:latin typeface="+mj-lt"/>
              </a:rPr>
              <a:t>09 – Nov 2015</a:t>
            </a:r>
            <a:endParaRPr lang="pt-BR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" name="Retângulo 3"/>
          <p:cNvSpPr/>
          <p:nvPr/>
        </p:nvSpPr>
        <p:spPr bwMode="auto">
          <a:xfrm>
            <a:off x="0" y="5877272"/>
            <a:ext cx="9144000" cy="980728"/>
          </a:xfrm>
          <a:prstGeom prst="rect">
            <a:avLst/>
          </a:prstGeom>
          <a:solidFill>
            <a:srgbClr val="001132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Andrea </a:t>
            </a:r>
            <a:r>
              <a:rPr kumimoji="0" lang="pt-BR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Martiny</a:t>
            </a:r>
            <a:endParaRPr kumimoji="0" lang="pt-BR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600" b="1" dirty="0" smtClean="0">
                <a:latin typeface="+mj-lt"/>
              </a:rPr>
              <a:t>Gestora de </a:t>
            </a:r>
            <a:r>
              <a:rPr lang="pt-BR" sz="1600" b="1" dirty="0" err="1" smtClean="0">
                <a:latin typeface="+mj-lt"/>
              </a:rPr>
              <a:t>Acreditação</a:t>
            </a:r>
            <a:endParaRPr lang="pt-BR" sz="1600" b="1" dirty="0" smtClean="0">
              <a:latin typeface="+mj-lt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Cgcre</a:t>
            </a: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\</a:t>
            </a:r>
            <a:r>
              <a:rPr kumimoji="0" lang="pt-B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Dicla</a:t>
            </a: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\</a:t>
            </a:r>
            <a:r>
              <a:rPr kumimoji="0" lang="pt-B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Nualc</a:t>
            </a:r>
            <a:endParaRPr kumimoji="0" lang="pt-B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0712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3569" y="1906954"/>
            <a:ext cx="77768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2060"/>
                </a:solidFill>
                <a:latin typeface="+mj-lt"/>
              </a:rPr>
              <a:t>OBJETIVO</a:t>
            </a:r>
          </a:p>
          <a:p>
            <a:endParaRPr lang="pt-BR" sz="28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400" b="1" dirty="0">
                <a:solidFill>
                  <a:srgbClr val="002060"/>
                </a:solidFill>
                <a:latin typeface="+mj-lt"/>
              </a:rPr>
              <a:t>Esta Norma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define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 os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laboratórios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fornecedores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 de serviços de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calibração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, além de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produtores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 de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materiais de referência 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que podem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assegurar </a:t>
            </a:r>
            <a:r>
              <a:rPr lang="pt-BR" sz="2400" b="1" dirty="0" err="1">
                <a:solidFill>
                  <a:srgbClr val="C00000"/>
                </a:solidFill>
                <a:latin typeface="+mj-lt"/>
              </a:rPr>
              <a:t>rastreabilidade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 metrológica 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na acreditação de organismos de avaliação da conformidade e no reconhecimento da conformidade aos Princípios das Boas Práticas de Laboratório</a:t>
            </a:r>
            <a:r>
              <a:rPr lang="pt-BR" sz="2400" b="1" dirty="0" smtClean="0">
                <a:solidFill>
                  <a:srgbClr val="002060"/>
                </a:solidFill>
                <a:latin typeface="+mj-lt"/>
              </a:rPr>
              <a:t>.</a:t>
            </a:r>
          </a:p>
          <a:p>
            <a:endParaRPr lang="pt-BR" sz="2800" b="1" dirty="0" smtClean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7852780"/>
      </p:ext>
    </p:extLst>
  </p:cSld>
  <p:clrMapOvr>
    <a:masterClrMapping/>
  </p:clrMapOvr>
  <p:transition spd="med">
    <p:pull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3569" y="1340768"/>
            <a:ext cx="77768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002060"/>
                </a:solidFill>
                <a:latin typeface="+mj-lt"/>
              </a:rPr>
              <a:t>CAMPO </a:t>
            </a:r>
            <a:r>
              <a:rPr lang="pt-BR" sz="2800" b="1" dirty="0">
                <a:solidFill>
                  <a:srgbClr val="002060"/>
                </a:solidFill>
                <a:latin typeface="+mj-lt"/>
              </a:rPr>
              <a:t>DE APLICAÇÃO</a:t>
            </a:r>
          </a:p>
          <a:p>
            <a:endParaRPr lang="pt-BR" sz="28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400" b="1" dirty="0">
                <a:solidFill>
                  <a:srgbClr val="002060"/>
                </a:solidFill>
                <a:latin typeface="+mj-lt"/>
              </a:rPr>
              <a:t>Esta Norma aplica-se à </a:t>
            </a:r>
            <a:r>
              <a:rPr lang="pt-BR" sz="2400" b="1" dirty="0" err="1" smtClean="0">
                <a:solidFill>
                  <a:srgbClr val="C00000"/>
                </a:solidFill>
                <a:latin typeface="+mj-lt"/>
              </a:rPr>
              <a:t>Dicla</a:t>
            </a:r>
            <a:r>
              <a:rPr lang="pt-BR" sz="2400" b="1" dirty="0" smtClean="0">
                <a:solidFill>
                  <a:srgbClr val="002060"/>
                </a:solidFill>
                <a:latin typeface="+mj-lt"/>
              </a:rPr>
              <a:t>, aos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laboratórios de ensaio, de calibração e de análises clínicas, produtores de materiais de referência e provedores de ensaios de proficiência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400" b="1" u="sng" dirty="0">
                <a:solidFill>
                  <a:srgbClr val="C00000"/>
                </a:solidFill>
                <a:latin typeface="+mj-lt"/>
              </a:rPr>
              <a:t>acreditados e postulantes à acreditação 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e aos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avaliadores e especialistas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 que atuam nos processos de acreditação de OAC. Esta Norma também é aplicável às instalações de teste reconhecidas e postulantes ao reconhecimento aos Princípios das Boas Práticas de Laboratório e aos inspetores que atuam nos processos de reconhecimento</a:t>
            </a:r>
            <a:r>
              <a:rPr lang="pt-BR" sz="2400" b="1" dirty="0" smtClean="0">
                <a:solidFill>
                  <a:srgbClr val="002060"/>
                </a:solidFill>
                <a:latin typeface="+mj-lt"/>
              </a:rPr>
              <a:t>.</a:t>
            </a:r>
            <a:endParaRPr lang="pt-BR" sz="28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2326864"/>
      </p:ext>
    </p:extLst>
  </p:cSld>
  <p:clrMapOvr>
    <a:masterClrMapping/>
  </p:clrMapOvr>
  <p:transition spd="med">
    <p:pull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484784"/>
            <a:ext cx="777686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rgbClr val="002060"/>
                </a:solidFill>
                <a:latin typeface="+mj-lt"/>
              </a:rPr>
              <a:t>CALIBRAÇÃO</a:t>
            </a:r>
          </a:p>
          <a:p>
            <a:endParaRPr lang="pt-BR" sz="24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400" b="1" dirty="0" smtClean="0">
                <a:solidFill>
                  <a:srgbClr val="002060"/>
                </a:solidFill>
                <a:latin typeface="+mj-lt"/>
              </a:rPr>
              <a:t>8.2 Calibração 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de padrões de referência e instrumentos de medição por laboratórios </a:t>
            </a:r>
            <a:r>
              <a:rPr lang="pt-BR" sz="2400" b="1" dirty="0" smtClean="0">
                <a:solidFill>
                  <a:srgbClr val="002060"/>
                </a:solidFill>
                <a:latin typeface="+mj-lt"/>
              </a:rPr>
              <a:t>externos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Para assegurar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a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metrológica das medições que realiza, os OAC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DEVEM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calibrar seus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padrões de referência e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seus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instrumentos de medição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em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laboratórios que possam demonstrar competência, capacidade de medição e </a:t>
            </a:r>
            <a:r>
              <a:rPr lang="pt-BR" sz="2000" b="1" dirty="0" err="1">
                <a:solidFill>
                  <a:srgbClr val="C0000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para a calibração específica que for executada. </a:t>
            </a:r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987035"/>
      </p:ext>
    </p:extLst>
  </p:cSld>
  <p:clrMapOvr>
    <a:masterClrMapping/>
  </p:clrMapOvr>
  <p:transition spd="med">
    <p:pull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484784"/>
            <a:ext cx="828092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As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seguintes organizações atendem a estes requisitos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: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8.2.1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Institutos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Nacionais de Metrologia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(ex. Inmetro) e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Laboratórios Designados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(Divisão Serviço da Hora do Observatório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Nacional - DSHO/ON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e o Laboratório Nacional de Metrologia das Radiações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Ionizantes do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Instituto de Radioproteção e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Dosimetria -IRD/CNEN) que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sejam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signatários do Acordo de Reconhecimento Mútuo do CIPM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para os serviços de calibração que realizam e que estão abrangidos pelo Acordo de Reconhecimento Mútuo do CIPM (Acordo do CIPM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).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Acordo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do CIPM </a:t>
            </a:r>
            <a:r>
              <a:rPr lang="pt-BR" b="1" dirty="0" smtClean="0">
                <a:solidFill>
                  <a:srgbClr val="002060"/>
                </a:solidFill>
                <a:latin typeface="+mj-lt"/>
              </a:rPr>
              <a:t>: </a:t>
            </a:r>
            <a:r>
              <a:rPr lang="pt-BR" b="1" u="sng" dirty="0" smtClean="0">
                <a:solidFill>
                  <a:srgbClr val="0099CC"/>
                </a:solidFill>
                <a:latin typeface="+mj-lt"/>
              </a:rPr>
              <a:t>http://www.bipm.fr</a:t>
            </a:r>
            <a:r>
              <a:rPr lang="pt-BR" b="1" u="sng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ou </a:t>
            </a:r>
            <a:r>
              <a:rPr lang="pt-BR" b="1" u="sng" dirty="0">
                <a:solidFill>
                  <a:srgbClr val="0099CC"/>
                </a:solidFill>
                <a:latin typeface="+mj-lt"/>
              </a:rPr>
              <a:t>http://kcdb.bipm.fr/bipm-kcdb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. </a:t>
            </a:r>
            <a:endParaRPr lang="pt-BR" b="1" dirty="0" smtClean="0">
              <a:solidFill>
                <a:srgbClr val="002060"/>
              </a:solidFill>
              <a:latin typeface="+mj-lt"/>
            </a:endParaRPr>
          </a:p>
          <a:p>
            <a:endParaRPr lang="pt-BR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Os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serviços abrangidos pelo Acordo do </a:t>
            </a:r>
            <a:r>
              <a:rPr lang="pt-BR" b="1" dirty="0" smtClean="0">
                <a:solidFill>
                  <a:srgbClr val="002060"/>
                </a:solidFill>
                <a:latin typeface="+mj-lt"/>
              </a:rPr>
              <a:t>CIPM:  </a:t>
            </a:r>
            <a:r>
              <a:rPr lang="pt-BR" b="1" dirty="0" smtClean="0">
                <a:solidFill>
                  <a:srgbClr val="0099CC"/>
                </a:solidFill>
                <a:latin typeface="+mj-lt"/>
              </a:rPr>
              <a:t>Apêndice </a:t>
            </a:r>
            <a:r>
              <a:rPr lang="pt-BR" b="1" dirty="0">
                <a:solidFill>
                  <a:srgbClr val="0099CC"/>
                </a:solidFill>
                <a:latin typeface="+mj-lt"/>
              </a:rPr>
              <a:t>C do BIPM KCDB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, que inclui as faixas e as incertezas de medição para cada serviço</a:t>
            </a:r>
            <a:r>
              <a:rPr lang="pt-BR" b="1" dirty="0" smtClean="0">
                <a:solidFill>
                  <a:srgbClr val="002060"/>
                </a:solidFill>
                <a:latin typeface="+mj-lt"/>
              </a:rPr>
              <a:t>.</a:t>
            </a:r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4856861"/>
      </p:ext>
    </p:extLst>
  </p:cSld>
  <p:clrMapOvr>
    <a:masterClrMapping/>
  </p:clrMapOvr>
  <p:transition spd="med">
    <p:pull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484784"/>
            <a:ext cx="849694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8.2.2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Institutos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Nacionais de Metrologia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e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Laboratórios Designados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que sejam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signatários do Acordo de Reconhecimento Mútuo do CIPM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pt-BR" sz="2000" b="1" u="sng" dirty="0">
                <a:solidFill>
                  <a:srgbClr val="C00000"/>
                </a:solidFill>
                <a:latin typeface="+mj-lt"/>
              </a:rPr>
              <a:t>para outros serviços de calibração que realizam e que ainda não estão abrangidos pelo Acordo do CIPM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 Neste caso, o OAC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deve: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a) </a:t>
            </a:r>
            <a:r>
              <a:rPr lang="pt-BR" b="1" dirty="0" smtClean="0">
                <a:solidFill>
                  <a:srgbClr val="002060"/>
                </a:solidFill>
                <a:latin typeface="+mj-lt"/>
              </a:rPr>
              <a:t>Antes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da realização da calibração, </a:t>
            </a:r>
            <a:r>
              <a:rPr lang="pt-BR" b="1" u="sng" dirty="0">
                <a:solidFill>
                  <a:srgbClr val="002060"/>
                </a:solidFill>
                <a:latin typeface="+mj-lt"/>
              </a:rPr>
              <a:t>obter informação sobre a </a:t>
            </a:r>
            <a:r>
              <a:rPr lang="pt-BR" b="1" u="sng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b="1" u="sng" dirty="0">
                <a:solidFill>
                  <a:srgbClr val="002060"/>
                </a:solidFill>
                <a:latin typeface="+mj-lt"/>
              </a:rPr>
              <a:t> metrológica para a calibração que pretende adquirir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; e</a:t>
            </a:r>
          </a:p>
          <a:p>
            <a:endParaRPr lang="pt-BR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b) Após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a realização da calibração, </a:t>
            </a:r>
            <a:r>
              <a:rPr lang="pt-BR" b="1" u="sng" dirty="0">
                <a:solidFill>
                  <a:srgbClr val="002060"/>
                </a:solidFill>
                <a:latin typeface="+mj-lt"/>
              </a:rPr>
              <a:t>confirmar que o certificado de calibração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 emitido pelo </a:t>
            </a:r>
            <a:r>
              <a:rPr lang="pt-BR" b="1" dirty="0" smtClean="0">
                <a:solidFill>
                  <a:srgbClr val="002060"/>
                </a:solidFill>
                <a:latin typeface="+mj-lt"/>
              </a:rPr>
              <a:t>INM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ou Laboratório Designado </a:t>
            </a:r>
            <a:r>
              <a:rPr lang="pt-BR" b="1" u="sng" dirty="0">
                <a:solidFill>
                  <a:srgbClr val="002060"/>
                </a:solidFill>
                <a:latin typeface="+mj-lt"/>
              </a:rPr>
              <a:t>contém informação a respeito da </a:t>
            </a:r>
            <a:r>
              <a:rPr lang="pt-BR" b="1" u="sng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b="1" u="sng" dirty="0">
                <a:solidFill>
                  <a:srgbClr val="002060"/>
                </a:solidFill>
                <a:latin typeface="+mj-lt"/>
              </a:rPr>
              <a:t> metrológica para a calibração que foi realizada</a:t>
            </a:r>
            <a:r>
              <a:rPr lang="pt-BR" b="1" dirty="0" smtClean="0">
                <a:solidFill>
                  <a:srgbClr val="002060"/>
                </a:solidFill>
                <a:latin typeface="+mj-lt"/>
              </a:rPr>
              <a:t>.</a:t>
            </a:r>
          </a:p>
          <a:p>
            <a:endParaRPr lang="pt-BR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Informações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sobre a </a:t>
            </a:r>
            <a:r>
              <a:rPr lang="pt-BR" b="1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 metrológica para os serviços oferecidos </a:t>
            </a:r>
            <a:r>
              <a:rPr lang="pt-BR" b="1" dirty="0" smtClean="0">
                <a:solidFill>
                  <a:srgbClr val="002060"/>
                </a:solidFill>
                <a:latin typeface="+mj-lt"/>
              </a:rPr>
              <a:t>por </a:t>
            </a: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Dimci: </a:t>
            </a:r>
            <a:r>
              <a:rPr lang="pt-BR" b="1" u="sng" dirty="0" smtClean="0">
                <a:solidFill>
                  <a:srgbClr val="0099CC"/>
                </a:solidFill>
                <a:latin typeface="+mj-lt"/>
              </a:rPr>
              <a:t>http</a:t>
            </a:r>
            <a:r>
              <a:rPr lang="pt-BR" b="1" u="sng" dirty="0">
                <a:solidFill>
                  <a:srgbClr val="0099CC"/>
                </a:solidFill>
                <a:latin typeface="+mj-lt"/>
              </a:rPr>
              <a:t>://</a:t>
            </a:r>
            <a:r>
              <a:rPr lang="pt-BR" b="1" u="sng" dirty="0" smtClean="0">
                <a:solidFill>
                  <a:srgbClr val="0099CC"/>
                </a:solidFill>
                <a:latin typeface="+mj-lt"/>
              </a:rPr>
              <a:t>www.inmetro.gov.br/laboratorios/servicos/calibracao.asp </a:t>
            </a:r>
            <a:endParaRPr lang="pt-BR" b="1" u="sng" dirty="0">
              <a:solidFill>
                <a:srgbClr val="0099CC"/>
              </a:solidFill>
              <a:latin typeface="+mj-lt"/>
            </a:endParaRP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Observatório Nacional:  </a:t>
            </a:r>
            <a:r>
              <a:rPr lang="pt-BR" b="1" u="sng" dirty="0" smtClean="0">
                <a:solidFill>
                  <a:srgbClr val="0099CC"/>
                </a:solidFill>
                <a:latin typeface="+mj-lt"/>
              </a:rPr>
              <a:t>http://pcdsh01.on.br/ </a:t>
            </a:r>
            <a:endParaRPr lang="pt-BR" b="1" u="sng" dirty="0">
              <a:solidFill>
                <a:srgbClr val="0099CC"/>
              </a:solidFill>
              <a:latin typeface="+mj-lt"/>
            </a:endParaRP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IRD/CNEN: </a:t>
            </a:r>
            <a:r>
              <a:rPr lang="pt-BR" b="1" u="sng" dirty="0" smtClean="0">
                <a:solidFill>
                  <a:srgbClr val="0099CC"/>
                </a:solidFill>
                <a:latin typeface="+mj-lt"/>
              </a:rPr>
              <a:t>http</a:t>
            </a:r>
            <a:r>
              <a:rPr lang="pt-BR" b="1" u="sng" dirty="0">
                <a:solidFill>
                  <a:srgbClr val="0099CC"/>
                </a:solidFill>
                <a:latin typeface="+mj-lt"/>
              </a:rPr>
              <a:t>://lnmri.ird.gov.br</a:t>
            </a:r>
            <a:r>
              <a:rPr lang="pt-BR" b="1" u="sng" dirty="0" smtClean="0">
                <a:solidFill>
                  <a:srgbClr val="0099CC"/>
                </a:solidFill>
                <a:latin typeface="+mj-lt"/>
              </a:rPr>
              <a:t>/ </a:t>
            </a:r>
            <a:endParaRPr lang="pt-BR" sz="2000" b="1" u="sng" dirty="0">
              <a:solidFill>
                <a:srgbClr val="0099C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1004762"/>
      </p:ext>
    </p:extLst>
  </p:cSld>
  <p:clrMapOvr>
    <a:masterClrMapping/>
  </p:clrMapOvr>
  <p:transition spd="med">
    <p:pull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803588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8.2.3 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Laboratórios de calibração </a:t>
            </a:r>
            <a:r>
              <a:rPr lang="pt-BR" sz="2000" b="1" u="sng" dirty="0">
                <a:solidFill>
                  <a:srgbClr val="C00000"/>
                </a:solidFill>
                <a:latin typeface="+mj-lt"/>
              </a:rPr>
              <a:t>acreditados pela Cgcre para a calibração específica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 Neste caso, o certificado de calibração emitido pelo laboratório acreditado deve conter o símbolo de acreditação emitido pela Cgcre.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a) Informações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sobre os laboratórios de calibração acreditados pela Cgcre podem ser encontradas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em </a:t>
            </a:r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http</a:t>
            </a:r>
            <a:r>
              <a:rPr lang="pt-BR" sz="2000" b="1" u="sng" dirty="0">
                <a:solidFill>
                  <a:srgbClr val="0099CC"/>
                </a:solidFill>
                <a:latin typeface="+mj-lt"/>
              </a:rPr>
              <a:t>://www.inmetro.gov.br/laboratorios/rbc</a:t>
            </a:r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/ </a:t>
            </a:r>
            <a:endParaRPr lang="pt-BR" sz="2000" b="1" u="sng" dirty="0">
              <a:solidFill>
                <a:srgbClr val="0099CC"/>
              </a:solidFill>
              <a:latin typeface="+mj-lt"/>
            </a:endParaRP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b) Um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laboratório de calibração ou de ensaio pode realizar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calibrações internas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de seus padrões de trabalho e instrumentos de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medição,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desde que seja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acreditado para essas calibrações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969202038"/>
      </p:ext>
    </p:extLst>
  </p:cSld>
  <p:clrMapOvr>
    <a:masterClrMapping/>
  </p:clrMapOvr>
  <p:transition spd="med"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556792"/>
            <a:ext cx="8496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8.2.4 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Laboratórios de calib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ração, que sejam </a:t>
            </a:r>
            <a:r>
              <a:rPr lang="pt-BR" sz="2000" b="1" u="sng" dirty="0">
                <a:solidFill>
                  <a:srgbClr val="C00000"/>
                </a:solidFill>
                <a:latin typeface="+mj-lt"/>
              </a:rPr>
              <a:t>acreditados para a calibração específica, por Organismos de Acreditação de Laboratórios, signatários dos Acordos de Reconhecimento Mútuo da ILAC, IAAC, EA ou APLAC </a:t>
            </a:r>
            <a:r>
              <a:rPr lang="pt-BR" sz="2000" b="1" u="sng" dirty="0">
                <a:solidFill>
                  <a:srgbClr val="002060"/>
                </a:solidFill>
                <a:latin typeface="+mj-lt"/>
              </a:rPr>
              <a:t>para a acreditação de laboratórios de calibração.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Neste caso, o certificado de calibração emitido pelo laboratório deve conter o </a:t>
            </a:r>
            <a:r>
              <a:rPr lang="pt-BR" sz="2000" b="1" u="sng" dirty="0">
                <a:solidFill>
                  <a:srgbClr val="002060"/>
                </a:solidFill>
                <a:latin typeface="+mj-lt"/>
              </a:rPr>
              <a:t>símbolo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da acreditação emitido pelo respectivo organismo de acreditação que o acreditou.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Informações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sobre os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OA com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os quais a Cgcre mantém Acordos de Reconhecimento Mútuo podem ser obtidas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em: </a:t>
            </a:r>
            <a:r>
              <a:rPr lang="pt-BR" sz="2000" b="1" u="sng" dirty="0">
                <a:solidFill>
                  <a:srgbClr val="0099CC"/>
                </a:solidFill>
                <a:latin typeface="+mj-lt"/>
              </a:rPr>
              <a:t>http://</a:t>
            </a:r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www.inmetro.gov.br/credenciamento/reconh_inter.asp </a:t>
            </a:r>
          </a:p>
          <a:p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http://www.ilac.org </a:t>
            </a:r>
          </a:p>
          <a:p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http</a:t>
            </a:r>
            <a:r>
              <a:rPr lang="pt-BR" sz="2000" b="1" u="sng" dirty="0">
                <a:solidFill>
                  <a:srgbClr val="0099CC"/>
                </a:solidFill>
                <a:latin typeface="+mj-lt"/>
              </a:rPr>
              <a:t>://</a:t>
            </a:r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www.iaac.org.mx</a:t>
            </a:r>
          </a:p>
          <a:p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http://www.european-accreditation.org</a:t>
            </a:r>
          </a:p>
          <a:p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http://www.aplac.org </a:t>
            </a:r>
            <a:endParaRPr lang="pt-BR" sz="2000" b="1" u="sng" dirty="0">
              <a:solidFill>
                <a:srgbClr val="0099CC"/>
              </a:solidFill>
              <a:latin typeface="+mj-lt"/>
            </a:endParaRP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8783136"/>
      </p:ext>
    </p:extLst>
  </p:cSld>
  <p:clrMapOvr>
    <a:masterClrMapping/>
  </p:clrMapOvr>
  <p:transition spd="med">
    <p:pull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556792"/>
            <a:ext cx="8496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8.2.5 Caso o OAC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demonstre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por meio de registros, que não é possível calibrar o padrão de referência ou instrumento de medição em um laboratório que atenda os requisitos 8.2.1, 8.2.2, 8.2.3 ou 8.2.4,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poderá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excepcionalmente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calibrá-lo em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laboratório que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não atenda estes requisitos e cujos serviços de calibração sejam considerados,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adequados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ao seu propósito.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a) 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decisão por utilizar esta alternativa excepcional </a:t>
            </a:r>
            <a:r>
              <a:rPr lang="pt-BR" sz="2000" b="1" u="sng" dirty="0">
                <a:solidFill>
                  <a:srgbClr val="C00000"/>
                </a:solidFill>
                <a:latin typeface="+mj-lt"/>
              </a:rPr>
              <a:t>não deverá ser feita apenas com base em argumentos financeiros ou de localização geográfica do laboratório prestador do serviço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b) 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Cgcre reserva-se o direito de solicitar ao OAC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todas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as informações que necessitar para analisar esta excepcionalidade. </a:t>
            </a:r>
            <a:r>
              <a:rPr lang="pt-BR" sz="2000" b="1" u="sng" dirty="0">
                <a:solidFill>
                  <a:srgbClr val="C00000"/>
                </a:solidFill>
                <a:latin typeface="+mj-lt"/>
              </a:rPr>
              <a:t>O fato desta alternativa excepcional ter sido aceita em uma dada avaliação </a:t>
            </a:r>
            <a:r>
              <a:rPr lang="pt-BR" sz="2000" b="1" u="sng" dirty="0" smtClean="0">
                <a:solidFill>
                  <a:srgbClr val="C00000"/>
                </a:solidFill>
                <a:latin typeface="+mj-lt"/>
              </a:rPr>
              <a:t>não </a:t>
            </a:r>
            <a:r>
              <a:rPr lang="pt-BR" sz="2000" b="1" u="sng" dirty="0">
                <a:solidFill>
                  <a:srgbClr val="C00000"/>
                </a:solidFill>
                <a:latin typeface="+mj-lt"/>
              </a:rPr>
              <a:t>assegura que ela seja aceita no futuro. 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4067743"/>
      </p:ext>
    </p:extLst>
  </p:cSld>
  <p:clrMapOvr>
    <a:masterClrMapping/>
  </p:clrMapOvr>
  <p:transition spd="med">
    <p:pull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556792"/>
            <a:ext cx="8496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8.2.5.1 Caso o OAC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precise utilizar a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alternativa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excepcional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estabelecida em 8.2.5,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deve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como parte de seu processo de avaliação do fornecedor,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obter e confirmar a adequação de pelo menos as seguintes evidências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de atendimento a requisitos da norma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ABNT NBR ISO/IEC 17025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para a calibração em questão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: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– </a:t>
            </a:r>
            <a:r>
              <a:rPr lang="pt-BR" b="1" dirty="0" smtClean="0">
                <a:solidFill>
                  <a:srgbClr val="002060"/>
                </a:solidFill>
                <a:latin typeface="+mj-lt"/>
              </a:rPr>
              <a:t>Registros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de validação do método de calibração (ISO/IEC 17025 - 5.4.5)</a:t>
            </a: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– Procedimentos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para estimar a incerteza de medição (ISO/IEC 17025 - 5.4.6)</a:t>
            </a: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– Documentação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a respeito da </a:t>
            </a:r>
            <a:r>
              <a:rPr lang="pt-BR" b="1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 das medições (ISO/IEC 17025 – 5.6)</a:t>
            </a: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– Documentação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a respeito da garantia da qualidade dos resultados (ISO/IEC 17025 – 5.9)</a:t>
            </a: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– Documentação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sobre a competência do pessoal (ISO/IEC 17025 – 5.2)</a:t>
            </a: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– Documentação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a respeito das acomodações e condições ambientais (ISO/IEC 17025 – 5.3)</a:t>
            </a:r>
          </a:p>
          <a:p>
            <a:r>
              <a:rPr lang="pt-BR" b="1" dirty="0" smtClean="0">
                <a:solidFill>
                  <a:srgbClr val="002060"/>
                </a:solidFill>
                <a:latin typeface="+mj-lt"/>
              </a:rPr>
              <a:t>– Documentação 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sobre auditorias, internas e externas, do laboratório fornecedor da calibração (ISO/IEC 17025 4.14</a:t>
            </a:r>
            <a:r>
              <a:rPr lang="pt-BR" b="1" dirty="0" smtClean="0">
                <a:solidFill>
                  <a:srgbClr val="002060"/>
                </a:solidFill>
                <a:latin typeface="+mj-lt"/>
              </a:rPr>
              <a:t>).</a:t>
            </a:r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9071993"/>
      </p:ext>
    </p:extLst>
  </p:cSld>
  <p:clrMapOvr>
    <a:masterClrMapping/>
  </p:clrMapOvr>
  <p:transition spd="med">
    <p:pull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556792"/>
            <a:ext cx="84969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8.2.5.1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(Continuação)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O OAC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deve realizar uma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auditoria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no laboratório prestador do serviço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antes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de adquiri-lo. Caso não realize esta auditoria,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deve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documentar as razões para tanto e ser capaz de demonstrar que as informações obtidas são suficientes para comprovar a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metrológica de acordo com os requisitos 8.2.1, 8.2.2, 8.2.3 ou 8.2.4 e a adequação do serviço a ser adquirido ao seu propósito do padrão de referência ou instrumento de medição.</a:t>
            </a:r>
          </a:p>
        </p:txBody>
      </p:sp>
    </p:spTree>
    <p:extLst>
      <p:ext uri="{BB962C8B-B14F-4D97-AF65-F5344CB8AC3E}">
        <p14:creationId xmlns:p14="http://schemas.microsoft.com/office/powerpoint/2010/main" xmlns="" val="3016780367"/>
      </p:ext>
    </p:extLst>
  </p:cSld>
  <p:clrMapOvr>
    <a:masterClrMapping/>
  </p:clrMapOvr>
  <p:transition spd="med">
    <p:pull dir="l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556792"/>
            <a:ext cx="84969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8.2.5.2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 Após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a realização da calibração, o OAC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deve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confirmar que 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certificado de calibração emitido pelo laboratório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contém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: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pPr marL="457200" indent="-457200">
              <a:buAutoNum type="alphaLcParenR"/>
            </a:pP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informação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a respeito da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metrológica para a calibração que foi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realizada; </a:t>
            </a:r>
          </a:p>
          <a:p>
            <a:pPr marL="457200" indent="-457200">
              <a:buAutoNum type="alphaLcParenR"/>
            </a:pPr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b) atende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ao propósito do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OAC.</a:t>
            </a:r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9180208"/>
      </p:ext>
    </p:extLst>
  </p:cSld>
  <p:clrMapOvr>
    <a:masterClrMapping/>
  </p:clrMapOvr>
  <p:transition spd="med">
    <p:pull dir="l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556792"/>
            <a:ext cx="8496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8.2.5.3 Caso o OAC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utilize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a alternativa descrita em 8.2.5, 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avaliador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DEVE registrar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no relatório de avaliação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seguinte informação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: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a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 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padrão de referência ou instrumento de medição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incluindo suas características técnicas;</a:t>
            </a: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b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 as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justificativas do OAC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para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ter utilizado da alternativa prevista em 8.5;</a:t>
            </a: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c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 o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laboratório que realizou a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calibração (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nome ou número de CAL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);</a:t>
            </a:r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d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 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número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do certificado de calibração, 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data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de calibração e uma breve descrição do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método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utilizado, incluindo  norma(s) para esta calibração;</a:t>
            </a: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e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 as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informações requeridas em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8.2.5.1 e 8.2.5.2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</a:t>
            </a: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f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 os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ensaios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calibrações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exames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ou estudos nos quais o padrão ou instrumento é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utilizado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; e</a:t>
            </a: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g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 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confirmação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do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avaliador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de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que a alternativa excepcional é necessária neste caso particular.</a:t>
            </a:r>
          </a:p>
        </p:txBody>
      </p:sp>
    </p:spTree>
    <p:extLst>
      <p:ext uri="{BB962C8B-B14F-4D97-AF65-F5344CB8AC3E}">
        <p14:creationId xmlns:p14="http://schemas.microsoft.com/office/powerpoint/2010/main" xmlns="" val="414570399"/>
      </p:ext>
    </p:extLst>
  </p:cSld>
  <p:clrMapOvr>
    <a:masterClrMapping/>
  </p:clrMapOvr>
  <p:transition spd="med">
    <p:pull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4858401"/>
              </p:ext>
            </p:extLst>
          </p:nvPr>
        </p:nvGraphicFramePr>
        <p:xfrm>
          <a:off x="251520" y="1844392"/>
          <a:ext cx="8640959" cy="36728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504329"/>
                <a:gridCol w="2264423"/>
                <a:gridCol w="1872207"/>
              </a:tblGrid>
              <a:tr h="370840">
                <a:tc>
                  <a:txBody>
                    <a:bodyPr/>
                    <a:lstStyle/>
                    <a:p>
                      <a:endParaRPr lang="pt-BR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Calibração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de </a:t>
                      </a:r>
                      <a:r>
                        <a:rPr lang="en-US" sz="1600" b="1" dirty="0" err="1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Padrões</a:t>
                      </a:r>
                      <a:r>
                        <a:rPr lang="en-US" sz="1600" b="1" baseline="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</a:t>
                      </a:r>
                      <a:endParaRPr lang="pt-BR" sz="16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Calibração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de </a:t>
                      </a:r>
                      <a:r>
                        <a:rPr lang="en-US" sz="1600" b="1" dirty="0" err="1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Instrumentos</a:t>
                      </a:r>
                      <a:r>
                        <a:rPr lang="en-US" sz="1600" b="1" baseline="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de </a:t>
                      </a:r>
                      <a:r>
                        <a:rPr lang="en-US" sz="1600" b="1" baseline="0" dirty="0" err="1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Medição</a:t>
                      </a:r>
                      <a:endParaRPr lang="pt-BR" sz="16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j-lt"/>
                        </a:rPr>
                        <a:t>INM/</a:t>
                      </a:r>
                      <a:r>
                        <a:rPr lang="en-US" sz="1600" b="1" dirty="0" err="1" smtClean="0">
                          <a:latin typeface="+mj-lt"/>
                        </a:rPr>
                        <a:t>Laboratórios</a:t>
                      </a:r>
                      <a:r>
                        <a:rPr lang="en-US" sz="1600" b="1" dirty="0" smtClean="0">
                          <a:latin typeface="+mj-lt"/>
                        </a:rPr>
                        <a:t> </a:t>
                      </a:r>
                      <a:r>
                        <a:rPr lang="en-US" sz="1600" b="1" dirty="0" err="1" smtClean="0">
                          <a:latin typeface="+mj-lt"/>
                        </a:rPr>
                        <a:t>designados</a:t>
                      </a:r>
                      <a:r>
                        <a:rPr lang="en-US" sz="1600" b="1" dirty="0" smtClean="0">
                          <a:latin typeface="+mj-lt"/>
                        </a:rPr>
                        <a:t> signatários MRA</a:t>
                      </a:r>
                      <a:r>
                        <a:rPr lang="en-US" sz="1600" b="1" baseline="0" dirty="0" smtClean="0">
                          <a:latin typeface="+mj-lt"/>
                        </a:rPr>
                        <a:t> CIPM (</a:t>
                      </a:r>
                      <a:r>
                        <a:rPr lang="en-US" sz="1600" b="1" baseline="0" dirty="0" err="1" smtClean="0">
                          <a:latin typeface="+mj-lt"/>
                        </a:rPr>
                        <a:t>serviços</a:t>
                      </a:r>
                      <a:r>
                        <a:rPr lang="en-US" sz="1600" b="1" baseline="0" dirty="0" smtClean="0">
                          <a:latin typeface="+mj-lt"/>
                        </a:rPr>
                        <a:t> </a:t>
                      </a:r>
                      <a:r>
                        <a:rPr lang="en-US" sz="1600" b="1" baseline="0" dirty="0" err="1" smtClean="0">
                          <a:latin typeface="+mj-lt"/>
                        </a:rPr>
                        <a:t>abrangidos</a:t>
                      </a:r>
                      <a:r>
                        <a:rPr lang="en-US" sz="1600" b="1" baseline="0" dirty="0" smtClean="0">
                          <a:latin typeface="+mj-lt"/>
                        </a:rPr>
                        <a:t> KCDB)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Sim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Sim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INM/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Laboratórios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designados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signatários MRA</a:t>
                      </a:r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CIPM (</a:t>
                      </a:r>
                      <a:r>
                        <a:rPr lang="en-US" sz="1600" b="1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serviços</a:t>
                      </a:r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não</a:t>
                      </a:r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abrangidos</a:t>
                      </a:r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KCDB)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Sim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Sim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j-lt"/>
                        </a:rPr>
                        <a:t>OACs acreditados Cgcre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Sim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Sim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j-lt"/>
                        </a:rPr>
                        <a:t>OACs acreditados</a:t>
                      </a:r>
                      <a:r>
                        <a:rPr lang="en-US" sz="1600" b="1" baseline="0" dirty="0" smtClean="0">
                          <a:latin typeface="+mj-lt"/>
                        </a:rPr>
                        <a:t> OA signatários MRA ILAC/IAAC/EA/APLAC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Sim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Sim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j-lt"/>
                        </a:rPr>
                        <a:t>Outros</a:t>
                      </a:r>
                      <a:r>
                        <a:rPr lang="en-US" sz="1600" b="1" baseline="0" dirty="0" smtClean="0">
                          <a:latin typeface="+mj-lt"/>
                        </a:rPr>
                        <a:t> OACs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Excepcionalmente</a:t>
                      </a:r>
                      <a:endParaRPr lang="pt-BR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Excepcionalmente</a:t>
                      </a:r>
                      <a:endParaRPr lang="pt-BR" sz="1400" b="1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+mj-lt"/>
                        </a:rPr>
                        <a:t>Próprio</a:t>
                      </a:r>
                      <a:r>
                        <a:rPr lang="en-US" sz="1600" b="1" baseline="0" dirty="0" smtClean="0">
                          <a:latin typeface="+mj-lt"/>
                        </a:rPr>
                        <a:t> OAC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+mj-lt"/>
                        </a:rPr>
                        <a:t>Depende</a:t>
                      </a:r>
                      <a:endParaRPr lang="pt-BR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+mj-lt"/>
                        </a:rPr>
                        <a:t>Depende</a:t>
                      </a:r>
                      <a:endParaRPr lang="pt-BR" sz="14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31478677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556792"/>
            <a:ext cx="849694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8.3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Uso de materiais de referência para assegurar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metrológica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REELEMBRANDO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Material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de referência (VIM: 2012)</a:t>
            </a:r>
          </a:p>
          <a:p>
            <a:r>
              <a:rPr lang="pt-BR" sz="2000" b="1" dirty="0">
                <a:solidFill>
                  <a:srgbClr val="C00000"/>
                </a:solidFill>
                <a:latin typeface="+mj-lt"/>
              </a:rPr>
              <a:t>Material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suficientemente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homogêneo e estável em relação a propriedades específicas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preparado para se adequar a uma utilização pretendida numa medição ou num exame de propriedades qualitativas.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Material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de referência certificado (VIM: 2012)</a:t>
            </a: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Material de referência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acompanhado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por uma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documentação emitida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por uma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entidade reconhecida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a qual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fornece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um ou mais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valores de propriedades especificadas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com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as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incertezas e as rastreabilidades associadas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utilizando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procedimentos válidos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7348159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556792"/>
            <a:ext cx="8496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8.3.1 Para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assegurar a </a:t>
            </a:r>
            <a:r>
              <a:rPr lang="pt-BR" sz="2000" b="1" dirty="0" err="1">
                <a:solidFill>
                  <a:srgbClr val="C0000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 metrológica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das medições que realiza,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o OAC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DEVE utilizar MRC produzidos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pelas seguintes organizações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: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a)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Laboratórios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integrantes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do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Inmetro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;</a:t>
            </a:r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b)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Laboratórios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brasileiros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designados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pelo Inmetro a serem signatários do Acordo de Reconhecimento Mútuo do CIPM;</a:t>
            </a: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c)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INM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e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Institutos designados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de outros países que sejam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signatários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do Acordo de Reconhecimento Mútuo do CIPM, (</a:t>
            </a:r>
            <a:r>
              <a:rPr lang="pt-BR" sz="2000" b="1" u="sng" dirty="0">
                <a:solidFill>
                  <a:srgbClr val="0099CC"/>
                </a:solidFill>
                <a:latin typeface="+mj-lt"/>
              </a:rPr>
              <a:t>http://</a:t>
            </a:r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www.bipm.org/en/cipm-mra/participation/signatories.html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), </a:t>
            </a:r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d)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Produtores de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MR acreditados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segundo o ISO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Guide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34, pela Cgcre ou por outros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OA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membros da ILAC, IAAC, EA ou APLAC;</a:t>
            </a: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e)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Produtores de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MR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cujos materiais produzidos sejam abrangidos pela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base de dados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JCTLM/BIPM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(Joint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Committee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for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Traceability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in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Laboratory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Medicine) voltada a laboratórios de análises clínicas e a diagnósticos </a:t>
            </a:r>
            <a:r>
              <a:rPr lang="pt-BR" sz="2000" b="1" i="1" dirty="0">
                <a:solidFill>
                  <a:srgbClr val="002060"/>
                </a:solidFill>
                <a:latin typeface="+mj-lt"/>
              </a:rPr>
              <a:t>in vitro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.</a:t>
            </a:r>
            <a:endParaRPr lang="pt-BR" sz="24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37023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850048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8.3.2 Na falta de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MRC disponíveis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pelas organizações citadas em 8.3.1, visando assegurar a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metrológica, o OAC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deve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adquirir materiais de referência de produtores que disponibilizem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informações relevantes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quanto à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incerteza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associada e à </a:t>
            </a:r>
            <a:r>
              <a:rPr lang="pt-BR" sz="2000" b="1" dirty="0" err="1">
                <a:solidFill>
                  <a:srgbClr val="C0000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 metrológica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do valor atribuído ao material de referência.</a:t>
            </a:r>
          </a:p>
        </p:txBody>
      </p:sp>
    </p:spTree>
    <p:extLst>
      <p:ext uri="{BB962C8B-B14F-4D97-AF65-F5344CB8AC3E}">
        <p14:creationId xmlns:p14="http://schemas.microsoft.com/office/powerpoint/2010/main" xmlns="" val="2478089097"/>
      </p:ext>
    </p:extLst>
  </p:cSld>
  <p:clrMapOvr>
    <a:masterClrMapping/>
  </p:clrMapOvr>
  <p:transition spd="med">
    <p:pull dir="l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850048"/>
            <a:ext cx="84969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8.3.3 Caso seja necessário utilizar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MRs oriundos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de produtores que não atendam aos requisitos 8.3.1 ou 8.3.2, tais materiais podem ser considerados como insumos críticos e o OAC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DEVE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 demonstrar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que cada material de referência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atende ao propósito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como requerido pelos seguintes requisitos, conforme aplicável à sua acreditação ou seu reconhecimento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: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a) 4.6.2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da norma ABNT NBR ISO/IEC 17025; </a:t>
            </a: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b) 4.6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da norma ABNT NBR ISO 15189; </a:t>
            </a: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c) seção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4 da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NIT-Dicla-035 (apenas para BPL)</a:t>
            </a:r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9847089"/>
      </p:ext>
    </p:extLst>
  </p:cSld>
  <p:clrMapOvr>
    <a:masterClrMapping/>
  </p:clrMapOvr>
  <p:transition spd="med">
    <p:pull dir="l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700808"/>
            <a:ext cx="84969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Informações </a:t>
            </a:r>
            <a:r>
              <a:rPr lang="pt-BR" sz="2100" b="1" dirty="0">
                <a:solidFill>
                  <a:srgbClr val="002060"/>
                </a:solidFill>
                <a:latin typeface="+mj-lt"/>
              </a:rPr>
              <a:t>sobre os materiais de </a:t>
            </a: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referência produzidos por:</a:t>
            </a:r>
          </a:p>
          <a:p>
            <a:endParaRPr lang="pt-BR" sz="2100" b="1" dirty="0" smtClean="0">
              <a:solidFill>
                <a:srgbClr val="002060"/>
              </a:solidFill>
              <a:latin typeface="+mj-lt"/>
            </a:endParaRPr>
          </a:p>
          <a:p>
            <a:pPr marL="457200" indent="-457200">
              <a:buAutoNum type="alphaLcParenR"/>
            </a:pP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INM </a:t>
            </a:r>
            <a:r>
              <a:rPr lang="pt-BR" sz="2100" b="1" dirty="0">
                <a:solidFill>
                  <a:srgbClr val="002060"/>
                </a:solidFill>
                <a:latin typeface="+mj-lt"/>
              </a:rPr>
              <a:t>signatários do Acordo do </a:t>
            </a: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CIPM: </a:t>
            </a:r>
            <a:r>
              <a:rPr lang="pt-BR" sz="2100" b="1" u="sng" dirty="0" smtClean="0">
                <a:solidFill>
                  <a:srgbClr val="0099CC"/>
                </a:solidFill>
                <a:latin typeface="+mj-lt"/>
              </a:rPr>
              <a:t>http://www.bipm.fr  </a:t>
            </a: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ou </a:t>
            </a:r>
            <a:r>
              <a:rPr lang="pt-BR" sz="2100" b="1" u="sng" dirty="0" smtClean="0">
                <a:solidFill>
                  <a:srgbClr val="0099CC"/>
                </a:solidFill>
                <a:latin typeface="+mj-lt"/>
              </a:rPr>
              <a:t>http</a:t>
            </a:r>
            <a:r>
              <a:rPr lang="pt-BR" sz="2100" b="1" u="sng" dirty="0">
                <a:solidFill>
                  <a:srgbClr val="0099CC"/>
                </a:solidFill>
                <a:latin typeface="+mj-lt"/>
              </a:rPr>
              <a:t>://</a:t>
            </a:r>
            <a:r>
              <a:rPr lang="pt-BR" sz="2100" b="1" u="sng" dirty="0" smtClean="0">
                <a:solidFill>
                  <a:srgbClr val="0099CC"/>
                </a:solidFill>
                <a:latin typeface="+mj-lt"/>
              </a:rPr>
              <a:t>kcdb.bipm.fr/bipm-kcdb</a:t>
            </a:r>
          </a:p>
          <a:p>
            <a:pPr marL="457200" indent="-457200">
              <a:buAutoNum type="alphaLcParenR"/>
            </a:pP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Inmetro: </a:t>
            </a:r>
            <a:r>
              <a:rPr lang="pt-BR" sz="2100" b="1" u="sng" dirty="0" smtClean="0">
                <a:solidFill>
                  <a:srgbClr val="0099CC"/>
                </a:solidFill>
                <a:latin typeface="+mj-lt"/>
              </a:rPr>
              <a:t>http</a:t>
            </a:r>
            <a:r>
              <a:rPr lang="pt-BR" sz="2100" b="1" u="sng" dirty="0">
                <a:solidFill>
                  <a:srgbClr val="0099CC"/>
                </a:solidFill>
                <a:latin typeface="+mj-lt"/>
              </a:rPr>
              <a:t>://</a:t>
            </a:r>
            <a:r>
              <a:rPr lang="pt-BR" sz="2100" b="1" u="sng" dirty="0" smtClean="0">
                <a:solidFill>
                  <a:srgbClr val="0099CC"/>
                </a:solidFill>
                <a:latin typeface="+mj-lt"/>
              </a:rPr>
              <a:t>www.inmetro.gov.br/metcientifica/mrc.asp</a:t>
            </a:r>
          </a:p>
          <a:p>
            <a:pPr marL="457200" indent="-457200">
              <a:buAutoNum type="alphaLcParenR"/>
            </a:pP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PMR </a:t>
            </a:r>
            <a:r>
              <a:rPr lang="pt-BR" sz="2100" b="1" dirty="0">
                <a:solidFill>
                  <a:srgbClr val="002060"/>
                </a:solidFill>
                <a:latin typeface="+mj-lt"/>
              </a:rPr>
              <a:t>acreditados pela </a:t>
            </a: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Cgcre: </a:t>
            </a:r>
            <a:r>
              <a:rPr lang="pt-BR" sz="2100" b="1" u="sng" dirty="0" smtClean="0">
                <a:solidFill>
                  <a:srgbClr val="0099CC"/>
                </a:solidFill>
                <a:latin typeface="+mj-lt"/>
              </a:rPr>
              <a:t>http</a:t>
            </a:r>
            <a:r>
              <a:rPr lang="pt-BR" sz="2100" b="1" u="sng" dirty="0">
                <a:solidFill>
                  <a:srgbClr val="0099CC"/>
                </a:solidFill>
                <a:latin typeface="+mj-lt"/>
              </a:rPr>
              <a:t>://</a:t>
            </a:r>
            <a:r>
              <a:rPr lang="pt-BR" sz="2100" b="1" u="sng" dirty="0" smtClean="0">
                <a:solidFill>
                  <a:srgbClr val="0099CC"/>
                </a:solidFill>
                <a:latin typeface="+mj-lt"/>
              </a:rPr>
              <a:t>www.inmetro.gov.br/credenciamento/acre_prod_mr.asp</a:t>
            </a: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. </a:t>
            </a:r>
          </a:p>
          <a:p>
            <a:pPr marL="457200" indent="-457200">
              <a:buAutoNum type="alphaLcParenR"/>
            </a:pP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PMR </a:t>
            </a:r>
            <a:r>
              <a:rPr lang="pt-BR" sz="2100" b="1" dirty="0">
                <a:solidFill>
                  <a:srgbClr val="002060"/>
                </a:solidFill>
                <a:latin typeface="+mj-lt"/>
              </a:rPr>
              <a:t>acreditados por outros </a:t>
            </a:r>
            <a:r>
              <a:rPr lang="pt-BR" sz="2100" b="1" dirty="0" err="1" smtClean="0">
                <a:solidFill>
                  <a:srgbClr val="002060"/>
                </a:solidFill>
                <a:latin typeface="+mj-lt"/>
              </a:rPr>
              <a:t>OAs</a:t>
            </a: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: site dos organismos - Ver lista em </a:t>
            </a:r>
            <a:r>
              <a:rPr lang="pt-BR" sz="2100" b="1" u="sng" dirty="0" smtClean="0">
                <a:solidFill>
                  <a:srgbClr val="0099CC"/>
                </a:solidFill>
                <a:latin typeface="+mj-lt"/>
              </a:rPr>
              <a:t>https</a:t>
            </a:r>
            <a:r>
              <a:rPr lang="pt-BR" sz="2100" b="1" u="sng" dirty="0">
                <a:solidFill>
                  <a:srgbClr val="0099CC"/>
                </a:solidFill>
                <a:latin typeface="+mj-lt"/>
              </a:rPr>
              <a:t>://</a:t>
            </a:r>
            <a:r>
              <a:rPr lang="pt-BR" sz="2100" b="1" u="sng" dirty="0" smtClean="0">
                <a:solidFill>
                  <a:srgbClr val="0099CC"/>
                </a:solidFill>
                <a:latin typeface="+mj-lt"/>
              </a:rPr>
              <a:t>www.ilac.org/Membersdetails.html</a:t>
            </a:r>
            <a:r>
              <a:rPr lang="pt-BR" sz="2100" b="1" u="sng" dirty="0" smtClean="0">
                <a:solidFill>
                  <a:srgbClr val="002060"/>
                </a:solidFill>
                <a:latin typeface="+mj-lt"/>
              </a:rPr>
              <a:t>) </a:t>
            </a: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. </a:t>
            </a:r>
          </a:p>
          <a:p>
            <a:pPr marL="457200" indent="-457200">
              <a:buAutoNum type="alphaLcParenR"/>
            </a:pPr>
            <a:endParaRPr lang="pt-BR" sz="21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Esses </a:t>
            </a:r>
            <a:r>
              <a:rPr lang="pt-BR" sz="2100" b="1" dirty="0">
                <a:solidFill>
                  <a:srgbClr val="002060"/>
                </a:solidFill>
                <a:latin typeface="+mj-lt"/>
              </a:rPr>
              <a:t>materiais de referência </a:t>
            </a:r>
            <a:r>
              <a:rPr lang="pt-BR" sz="2100" b="1" dirty="0">
                <a:solidFill>
                  <a:srgbClr val="C00000"/>
                </a:solidFill>
                <a:latin typeface="+mj-lt"/>
              </a:rPr>
              <a:t>atendem</a:t>
            </a:r>
            <a:r>
              <a:rPr lang="pt-BR" sz="2100" b="1" dirty="0">
                <a:solidFill>
                  <a:srgbClr val="002060"/>
                </a:solidFill>
                <a:latin typeface="+mj-lt"/>
              </a:rPr>
              <a:t> aos requisitos estabelecidos em 8.3.1 e 8.3.2</a:t>
            </a:r>
            <a:r>
              <a:rPr lang="pt-BR" sz="2100" b="1" dirty="0" smtClean="0">
                <a:solidFill>
                  <a:srgbClr val="002060"/>
                </a:solidFill>
                <a:latin typeface="+mj-lt"/>
              </a:rPr>
              <a:t>.</a:t>
            </a:r>
            <a:endParaRPr lang="pt-BR" sz="21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788412"/>
      </p:ext>
    </p:extLst>
  </p:cSld>
  <p:clrMapOvr>
    <a:masterClrMapping/>
  </p:clrMapOvr>
  <p:transition spd="med">
    <p:pull dir="l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700808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e) Informações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referentes aos materiais de referência disponíveis em âmbito internacional podem ser obtidas em: </a:t>
            </a:r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http</a:t>
            </a:r>
            <a:r>
              <a:rPr lang="pt-BR" sz="2000" b="1" u="sng" dirty="0">
                <a:solidFill>
                  <a:srgbClr val="0099CC"/>
                </a:solidFill>
                <a:latin typeface="+mj-lt"/>
              </a:rPr>
              <a:t>://</a:t>
            </a:r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www.comar.bam.de</a:t>
            </a:r>
            <a:r>
              <a:rPr lang="pt-BR" sz="2000" b="1" u="sng" dirty="0">
                <a:solidFill>
                  <a:srgbClr val="0099CC"/>
                </a:solidFill>
                <a:latin typeface="+mj-lt"/>
              </a:rPr>
              <a:t> </a:t>
            </a:r>
            <a:endParaRPr lang="pt-BR" sz="2000" b="1" u="sng" dirty="0" smtClean="0">
              <a:solidFill>
                <a:srgbClr val="0099CC"/>
              </a:solidFill>
              <a:latin typeface="+mj-lt"/>
            </a:endParaRP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f) Informações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sobre coleções de cultura existentes podem ser obtidas podem ser obtidas na World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Federation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for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Culture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000" b="1" dirty="0" err="1" smtClean="0">
                <a:solidFill>
                  <a:srgbClr val="002060"/>
                </a:solidFill>
                <a:latin typeface="+mj-lt"/>
              </a:rPr>
              <a:t>Collections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: </a:t>
            </a:r>
          </a:p>
          <a:p>
            <a:endParaRPr lang="pt-BR" sz="2000" b="1" u="sng" dirty="0" smtClean="0">
              <a:solidFill>
                <a:srgbClr val="0099CC"/>
              </a:solidFill>
              <a:latin typeface="+mj-lt"/>
            </a:endParaRPr>
          </a:p>
          <a:p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http</a:t>
            </a:r>
            <a:r>
              <a:rPr lang="pt-BR" sz="2000" b="1" u="sng" dirty="0">
                <a:solidFill>
                  <a:srgbClr val="0099CC"/>
                </a:solidFill>
                <a:latin typeface="+mj-lt"/>
              </a:rPr>
              <a:t>://www.wfcc.info</a:t>
            </a:r>
            <a:r>
              <a:rPr lang="pt-BR" sz="2000" b="1" u="sng" dirty="0" smtClean="0">
                <a:solidFill>
                  <a:srgbClr val="0099CC"/>
                </a:solidFill>
                <a:latin typeface="+mj-lt"/>
              </a:rPr>
              <a:t>/  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Esses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materiais de referência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podem ou não atender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aos requisitos estabelecidos em 8.3.1 e 8.3.2.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950792"/>
      </p:ext>
    </p:extLst>
  </p:cSld>
  <p:clrMapOvr>
    <a:masterClrMapping/>
  </p:clrMapOvr>
  <p:transition spd="med">
    <p:pull dir="l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700808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Apenas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MR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 com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valores atribuídos e incerteza associada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podem ser utilizados para a calibração ou para o controle da veracidade, e, portanto,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podem prover </a:t>
            </a:r>
            <a:r>
              <a:rPr lang="pt-BR" sz="2000" b="1" dirty="0" err="1">
                <a:solidFill>
                  <a:srgbClr val="C0000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 metrológica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 </a:t>
            </a:r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MR com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ou sem valores atribuídos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podem ser utilizados para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controlar a precisão de medição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atividade para a qual não é requerido que o material de referência seja fornecido por produtores que atendam aos requisitos 8.3.1 e 8.3.2. (ver VIM:2012, cláusula 5.13, Nota 2).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O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mesmo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material de referência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NÃO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 pode ser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empregado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, numa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dada medição,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para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calibração e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garantia da qualidade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 (ver VIM:2012, cláusula 5.13, Nota 6).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2754511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2046327"/>
            <a:ext cx="84969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O documento DOQ-Cgcre-016 apresenta outras orientações para a seleção e uso de materiais de referência.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O documento DOQ-Cgcre-033 contém orientações sobre análise crítica da documentação associada aos materiais de referência adquiridos.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1475902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772816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8.3.3.1 O (s) valor (es) de propriedade (s) certificado (s) </a:t>
            </a:r>
            <a:r>
              <a:rPr lang="pt-BR" sz="2000" b="1" u="sng" dirty="0">
                <a:solidFill>
                  <a:srgbClr val="002060"/>
                </a:solidFill>
                <a:latin typeface="+mj-lt"/>
              </a:rPr>
              <a:t>é (são) de responsabilidade e competência exclusiva da organização que assina o certificado do material de referência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não </a:t>
            </a:r>
            <a:r>
              <a:rPr lang="pt-BR" sz="2000" b="1" dirty="0" smtClean="0">
                <a:solidFill>
                  <a:srgbClr val="C00000"/>
                </a:solidFill>
                <a:latin typeface="+mj-lt"/>
              </a:rPr>
              <a:t>cabendo qualquer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procedimento de recertificação por parte de terceiros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para revalidar o (s) valor (es) de propriedade (s) certificado (s). (Cunha </a:t>
            </a:r>
            <a:r>
              <a:rPr lang="pt-BR" sz="2000" b="1" i="1" dirty="0">
                <a:solidFill>
                  <a:srgbClr val="002060"/>
                </a:solidFill>
                <a:latin typeface="+mj-lt"/>
              </a:rPr>
              <a:t>et al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., 2009)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8.3.3.2 No caso de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MRs ou MRCs </a:t>
            </a:r>
            <a:r>
              <a:rPr lang="pt-BR" sz="2000" b="1" u="sng" dirty="0">
                <a:solidFill>
                  <a:srgbClr val="002060"/>
                </a:solidFill>
                <a:latin typeface="+mj-lt"/>
              </a:rPr>
              <a:t>que não sejam utilizados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com a finalidade de assegurar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metrológica, a utilização destes por períodos superiores ao estabelecido pela organização que o produza ou o comercialize pode ser feita pelo OAC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que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os adquiriu, desde que seja comprovada a homogeneidade e a estabilidade do material em relação à (s) propriedade (s) relacionada (s) ao seu uso no processo de medição. (Cunha </a:t>
            </a:r>
            <a:r>
              <a:rPr lang="pt-BR" sz="2000" b="1" i="1" dirty="0">
                <a:solidFill>
                  <a:srgbClr val="002060"/>
                </a:solidFill>
                <a:latin typeface="+mj-lt"/>
              </a:rPr>
              <a:t>et al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., 2009)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1178527"/>
      </p:ext>
    </p:extLst>
  </p:cSld>
  <p:clrMapOvr>
    <a:masterClrMapping/>
  </p:clrMapOvr>
  <p:transition spd="med">
    <p:pull dir="l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54377015"/>
              </p:ext>
            </p:extLst>
          </p:nvPr>
        </p:nvGraphicFramePr>
        <p:xfrm>
          <a:off x="251520" y="1897608"/>
          <a:ext cx="8640959" cy="36728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616624"/>
                <a:gridCol w="1824202"/>
                <a:gridCol w="1200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Produtores</a:t>
                      </a:r>
                      <a:endParaRPr lang="pt-BR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Rastreabilidade</a:t>
                      </a:r>
                      <a:endParaRPr lang="pt-BR" sz="16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GQ</a:t>
                      </a:r>
                      <a:endParaRPr lang="pt-BR" sz="16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latin typeface="+mj-lt"/>
                        </a:rPr>
                        <a:t>Inmetro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Laboratórios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designados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pelo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Inmetro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e signatários MRA CIPM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j-lt"/>
                        </a:rPr>
                        <a:t>INM/</a:t>
                      </a:r>
                      <a:r>
                        <a:rPr lang="en-US" sz="1800" b="1" dirty="0" err="1" smtClean="0">
                          <a:latin typeface="+mj-lt"/>
                        </a:rPr>
                        <a:t>Laboratórios</a:t>
                      </a:r>
                      <a:r>
                        <a:rPr lang="en-US" sz="1800" b="1" baseline="0" dirty="0" smtClean="0">
                          <a:latin typeface="+mj-lt"/>
                        </a:rPr>
                        <a:t> </a:t>
                      </a:r>
                      <a:r>
                        <a:rPr lang="en-US" sz="1800" b="1" baseline="0" dirty="0" err="1" smtClean="0">
                          <a:latin typeface="+mj-lt"/>
                        </a:rPr>
                        <a:t>designados</a:t>
                      </a:r>
                      <a:r>
                        <a:rPr lang="en-US" sz="1800" b="1" baseline="0" dirty="0" smtClean="0">
                          <a:latin typeface="+mj-lt"/>
                        </a:rPr>
                        <a:t> signatários MRA CIPM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j-lt"/>
                        </a:rPr>
                        <a:t>PMR acreditados pela Cgcre </a:t>
                      </a:r>
                      <a:r>
                        <a:rPr lang="en-US" sz="1800" b="1" dirty="0" err="1" smtClean="0">
                          <a:latin typeface="+mj-lt"/>
                        </a:rPr>
                        <a:t>ou</a:t>
                      </a:r>
                      <a:r>
                        <a:rPr lang="en-US" sz="1800" b="1" dirty="0" smtClean="0">
                          <a:latin typeface="+mj-lt"/>
                        </a:rPr>
                        <a:t> OAs </a:t>
                      </a:r>
                      <a:r>
                        <a:rPr lang="en-US" sz="1800" b="1" dirty="0" err="1" smtClean="0">
                          <a:latin typeface="+mj-lt"/>
                        </a:rPr>
                        <a:t>membros</a:t>
                      </a:r>
                      <a:r>
                        <a:rPr lang="en-US" sz="1800" b="1" dirty="0" smtClean="0">
                          <a:latin typeface="+mj-lt"/>
                        </a:rPr>
                        <a:t> da ILAC, IAAC, EA </a:t>
                      </a:r>
                      <a:r>
                        <a:rPr lang="en-US" sz="1800" b="1" dirty="0" err="1" smtClean="0">
                          <a:latin typeface="+mj-lt"/>
                        </a:rPr>
                        <a:t>ou</a:t>
                      </a:r>
                      <a:r>
                        <a:rPr lang="en-US" sz="1800" b="1" dirty="0" smtClean="0">
                          <a:latin typeface="+mj-lt"/>
                        </a:rPr>
                        <a:t> APLAC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j-lt"/>
                        </a:rPr>
                        <a:t>PMR </a:t>
                      </a:r>
                      <a:r>
                        <a:rPr lang="en-US" sz="1800" b="1" dirty="0" err="1" smtClean="0">
                          <a:latin typeface="+mj-lt"/>
                        </a:rPr>
                        <a:t>cujos</a:t>
                      </a:r>
                      <a:r>
                        <a:rPr lang="en-US" sz="1800" b="1" dirty="0" smtClean="0">
                          <a:latin typeface="+mj-lt"/>
                        </a:rPr>
                        <a:t> </a:t>
                      </a:r>
                      <a:r>
                        <a:rPr lang="en-US" sz="1800" b="1" dirty="0" err="1" smtClean="0">
                          <a:latin typeface="+mj-lt"/>
                        </a:rPr>
                        <a:t>materiais</a:t>
                      </a:r>
                      <a:r>
                        <a:rPr lang="en-US" sz="1800" b="1" dirty="0" smtClean="0">
                          <a:latin typeface="+mj-lt"/>
                        </a:rPr>
                        <a:t> </a:t>
                      </a:r>
                      <a:r>
                        <a:rPr lang="en-US" sz="1800" b="1" dirty="0" err="1" smtClean="0">
                          <a:latin typeface="+mj-lt"/>
                        </a:rPr>
                        <a:t>estão</a:t>
                      </a:r>
                      <a:r>
                        <a:rPr lang="en-US" sz="1800" b="1" dirty="0" smtClean="0">
                          <a:latin typeface="+mj-lt"/>
                        </a:rPr>
                        <a:t> </a:t>
                      </a:r>
                      <a:r>
                        <a:rPr lang="en-US" sz="1800" b="1" dirty="0" err="1" smtClean="0">
                          <a:latin typeface="+mj-lt"/>
                        </a:rPr>
                        <a:t>na</a:t>
                      </a:r>
                      <a:r>
                        <a:rPr lang="en-US" sz="1800" b="1" dirty="0" smtClean="0">
                          <a:latin typeface="+mj-lt"/>
                        </a:rPr>
                        <a:t> base de dados do JCTLM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Sim*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j-lt"/>
                        </a:rPr>
                        <a:t>Outros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+mj-lt"/>
                        </a:rPr>
                        <a:t>Não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+mj-lt"/>
                        </a:rPr>
                        <a:t>Sim</a:t>
                      </a:r>
                      <a:endParaRPr lang="pt-BR" sz="18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251520" y="5485874"/>
            <a:ext cx="4170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* Para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Laboratórios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 de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Análises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Clínicas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.</a:t>
            </a:r>
            <a:endParaRPr lang="pt-BR" sz="16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2899995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51535674"/>
              </p:ext>
            </p:extLst>
          </p:nvPr>
        </p:nvGraphicFramePr>
        <p:xfrm>
          <a:off x="1001256" y="2564904"/>
          <a:ext cx="6840760" cy="1483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400600"/>
                <a:gridCol w="144016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solidFill>
                            <a:srgbClr val="FFFFFF"/>
                          </a:solidFill>
                          <a:latin typeface="+mj-lt"/>
                        </a:rPr>
                        <a:t>Tipo</a:t>
                      </a:r>
                      <a:r>
                        <a:rPr lang="en-US" sz="1800" b="1" dirty="0" smtClean="0">
                          <a:solidFill>
                            <a:srgbClr val="FFFFFF"/>
                          </a:solidFill>
                          <a:latin typeface="+mj-lt"/>
                        </a:rPr>
                        <a:t> de </a:t>
                      </a:r>
                      <a:r>
                        <a:rPr lang="en-US" sz="1800" b="1" dirty="0" err="1" smtClean="0">
                          <a:solidFill>
                            <a:srgbClr val="FFFFFF"/>
                          </a:solidFill>
                          <a:latin typeface="+mj-lt"/>
                        </a:rPr>
                        <a:t>Ensaio</a:t>
                      </a:r>
                      <a:endParaRPr lang="pt-BR" sz="1800" b="1" dirty="0">
                        <a:solidFill>
                          <a:srgbClr val="FFFFFF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rgbClr val="FFFFFF"/>
                          </a:solidFill>
                          <a:latin typeface="+mj-lt"/>
                        </a:rPr>
                        <a:t>Exigência</a:t>
                      </a:r>
                      <a:endParaRPr lang="pt-BR" sz="1800" b="1" dirty="0">
                        <a:solidFill>
                          <a:srgbClr val="FFFFFF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Ensaios</a:t>
                      </a: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quantitativos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MRC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Ensaios</a:t>
                      </a: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qualitativos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MR*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Ensaios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de </a:t>
                      </a:r>
                      <a:r>
                        <a:rPr lang="en-US" sz="1800" b="1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identidade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de </a:t>
                      </a:r>
                      <a:r>
                        <a:rPr lang="en-US" sz="1800" b="1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microorganismos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MRC**</a:t>
                      </a:r>
                      <a:endParaRPr lang="pt-BR" sz="1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683568" y="4653136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* A NIT-Dicla-030 é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uma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política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 de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. A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Dicla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não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estabeleceu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política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 para o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uso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 de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MRs.</a:t>
            </a:r>
            <a:endParaRPr lang="en-US" sz="1600" b="1" dirty="0" smtClean="0">
              <a:solidFill>
                <a:srgbClr val="002060"/>
              </a:solidFill>
              <a:latin typeface="+mj-lt"/>
            </a:endParaRPr>
          </a:p>
          <a:p>
            <a:pPr marL="285750" indent="-285750">
              <a:buFont typeface="Arial" charset="0"/>
              <a:buChar char="•"/>
            </a:pPr>
            <a:endParaRPr lang="en-US" sz="1600" b="1" dirty="0">
              <a:solidFill>
                <a:srgbClr val="002060"/>
              </a:solidFill>
              <a:latin typeface="+mj-lt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** Nota 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Técnica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 Cgcre/</a:t>
            </a:r>
            <a:r>
              <a:rPr lang="en-US" sz="1600" b="1" dirty="0" err="1" smtClean="0">
                <a:solidFill>
                  <a:srgbClr val="002060"/>
                </a:solidFill>
                <a:latin typeface="+mj-lt"/>
              </a:rPr>
              <a:t>Dicla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</a:rPr>
              <a:t>/001/2014</a:t>
            </a:r>
            <a:endParaRPr lang="pt-BR" sz="16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5173114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4" b="2317"/>
          <a:stretch/>
        </p:blipFill>
        <p:spPr bwMode="auto">
          <a:xfrm>
            <a:off x="3741109" y="0"/>
            <a:ext cx="539797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611560" y="2875133"/>
            <a:ext cx="27350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+mj-lt"/>
              </a:rPr>
              <a:t>MR </a:t>
            </a:r>
            <a:r>
              <a:rPr lang="en-US" sz="3200" b="1" dirty="0" err="1" smtClean="0">
                <a:solidFill>
                  <a:srgbClr val="002060"/>
                </a:solidFill>
                <a:latin typeface="+mj-lt"/>
              </a:rPr>
              <a:t>ou</a:t>
            </a:r>
            <a:r>
              <a:rPr lang="en-US" sz="3200" b="1" dirty="0" smtClean="0">
                <a:solidFill>
                  <a:srgbClr val="002060"/>
                </a:solidFill>
                <a:latin typeface="+mj-lt"/>
              </a:rPr>
              <a:t> MRC?</a:t>
            </a:r>
            <a:endParaRPr lang="pt-BR" sz="32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929534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229"/>
          <a:stretch/>
        </p:blipFill>
        <p:spPr bwMode="auto">
          <a:xfrm>
            <a:off x="28964" y="1608164"/>
            <a:ext cx="8935524" cy="4761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827584" y="6165304"/>
            <a:ext cx="7917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+mj-lt"/>
              </a:rPr>
              <a:t>Membro</a:t>
            </a:r>
            <a:r>
              <a:rPr lang="en-US" b="1" dirty="0" smtClean="0">
                <a:solidFill>
                  <a:srgbClr val="002060"/>
                </a:solidFill>
                <a:latin typeface="+mj-lt"/>
              </a:rPr>
              <a:t> do ILAC.                                              </a:t>
            </a:r>
            <a:r>
              <a:rPr lang="en-US" sz="3600" b="1" dirty="0" smtClean="0">
                <a:solidFill>
                  <a:srgbClr val="002060"/>
                </a:solidFill>
                <a:latin typeface="+mj-lt"/>
              </a:rPr>
              <a:t>MR </a:t>
            </a:r>
            <a:r>
              <a:rPr lang="en-US" sz="3600" b="1" dirty="0" err="1" smtClean="0">
                <a:solidFill>
                  <a:srgbClr val="002060"/>
                </a:solidFill>
                <a:latin typeface="+mj-lt"/>
              </a:rPr>
              <a:t>ou</a:t>
            </a:r>
            <a:r>
              <a:rPr lang="en-US" sz="3600" b="1" dirty="0" smtClean="0">
                <a:solidFill>
                  <a:srgbClr val="002060"/>
                </a:solidFill>
                <a:latin typeface="+mj-lt"/>
              </a:rPr>
              <a:t> MRC?</a:t>
            </a:r>
            <a:endParaRPr lang="pt-BR" sz="36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9654823"/>
      </p:ext>
    </p:extLst>
  </p:cSld>
  <p:clrMapOvr>
    <a:masterClrMapping/>
  </p:clrMapOvr>
  <p:transition spd="med">
    <p:pull dir="l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999" t="10821" r="29722" b="6250"/>
          <a:stretch/>
        </p:blipFill>
        <p:spPr bwMode="auto">
          <a:xfrm>
            <a:off x="3225588" y="116632"/>
            <a:ext cx="5723056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8166710" y="1370767"/>
            <a:ext cx="632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b="1" dirty="0" smtClean="0">
                <a:solidFill>
                  <a:schemeClr val="bg1"/>
                </a:solidFill>
                <a:latin typeface="+mj-lt"/>
              </a:rPr>
              <a:t>Lote, validade e tipo de material</a:t>
            </a:r>
            <a:endParaRPr lang="pt-BR" sz="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930252" y="1989420"/>
            <a:ext cx="20183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b="1" dirty="0" smtClean="0">
                <a:solidFill>
                  <a:schemeClr val="bg1"/>
                </a:solidFill>
                <a:latin typeface="+mj-lt"/>
              </a:rPr>
              <a:t>Propriedade certificada e incerteza</a:t>
            </a:r>
            <a:endParaRPr lang="pt-BR" sz="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23528" y="3397563"/>
            <a:ext cx="27350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+mj-lt"/>
              </a:rPr>
              <a:t>MR </a:t>
            </a:r>
            <a:r>
              <a:rPr lang="en-US" sz="3200" b="1" dirty="0" err="1" smtClean="0">
                <a:solidFill>
                  <a:srgbClr val="002060"/>
                </a:solidFill>
                <a:latin typeface="+mj-lt"/>
              </a:rPr>
              <a:t>ou</a:t>
            </a:r>
            <a:r>
              <a:rPr lang="en-US" sz="3200" b="1" dirty="0" smtClean="0">
                <a:solidFill>
                  <a:srgbClr val="002060"/>
                </a:solidFill>
                <a:latin typeface="+mj-lt"/>
              </a:rPr>
              <a:t> MRC?</a:t>
            </a:r>
            <a:endParaRPr lang="pt-BR" sz="32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5485124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RM 2372 Pag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8572"/>
            <a:ext cx="5068649" cy="655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612820" y="3420289"/>
            <a:ext cx="27350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+mj-lt"/>
              </a:rPr>
              <a:t>MR </a:t>
            </a:r>
            <a:r>
              <a:rPr lang="en-US" sz="3200" b="1" dirty="0" err="1" smtClean="0">
                <a:solidFill>
                  <a:srgbClr val="002060"/>
                </a:solidFill>
                <a:latin typeface="+mj-lt"/>
              </a:rPr>
              <a:t>ou</a:t>
            </a:r>
            <a:r>
              <a:rPr lang="en-US" sz="3200" b="1" dirty="0" smtClean="0">
                <a:solidFill>
                  <a:srgbClr val="002060"/>
                </a:solidFill>
                <a:latin typeface="+mj-lt"/>
              </a:rPr>
              <a:t> MRC?</a:t>
            </a:r>
            <a:endParaRPr lang="pt-BR" sz="32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9485241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12820" y="3420289"/>
            <a:ext cx="27350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+mj-lt"/>
              </a:rPr>
              <a:t>MR </a:t>
            </a:r>
            <a:r>
              <a:rPr lang="en-US" sz="3200" b="1" dirty="0" err="1" smtClean="0">
                <a:solidFill>
                  <a:srgbClr val="002060"/>
                </a:solidFill>
                <a:latin typeface="+mj-lt"/>
              </a:rPr>
              <a:t>ou</a:t>
            </a:r>
            <a:r>
              <a:rPr lang="en-US" sz="3200" b="1" dirty="0" smtClean="0">
                <a:solidFill>
                  <a:srgbClr val="002060"/>
                </a:solidFill>
                <a:latin typeface="+mj-lt"/>
              </a:rPr>
              <a:t> MRC?</a:t>
            </a:r>
            <a:endParaRPr lang="pt-BR" sz="32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865" t="15747" r="36384" b="17370"/>
          <a:stretch/>
        </p:blipFill>
        <p:spPr bwMode="auto">
          <a:xfrm>
            <a:off x="4221349" y="260648"/>
            <a:ext cx="4844809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84860963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28786" y="1628800"/>
            <a:ext cx="9015214" cy="5068583"/>
            <a:chOff x="128786" y="1628800"/>
            <a:chExt cx="9015214" cy="5068583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786" y="1628800"/>
              <a:ext cx="9015214" cy="5068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tângulo 1"/>
            <p:cNvSpPr/>
            <p:nvPr/>
          </p:nvSpPr>
          <p:spPr bwMode="auto">
            <a:xfrm>
              <a:off x="467544" y="4797152"/>
              <a:ext cx="1872208" cy="216024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65152198"/>
      </p:ext>
    </p:extLst>
  </p:cSld>
  <p:clrMapOvr>
    <a:masterClrMapping/>
  </p:clrMapOvr>
  <p:transition spd="med">
    <p:pull dir="l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27194" y="1556792"/>
            <a:ext cx="8837294" cy="4968552"/>
            <a:chOff x="14900" y="1556792"/>
            <a:chExt cx="8837294" cy="496855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00" y="1556792"/>
              <a:ext cx="8837294" cy="4968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tângulo 2"/>
            <p:cNvSpPr/>
            <p:nvPr/>
          </p:nvSpPr>
          <p:spPr bwMode="auto">
            <a:xfrm>
              <a:off x="1259632" y="4653136"/>
              <a:ext cx="1656184" cy="347686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78664002"/>
      </p:ext>
    </p:extLst>
  </p:cSld>
  <p:clrMapOvr>
    <a:masterClrMapping/>
  </p:clrMapOvr>
  <p:transition spd="med">
    <p:pull dir="l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51520" y="1412776"/>
            <a:ext cx="8712968" cy="4898652"/>
            <a:chOff x="251520" y="1412776"/>
            <a:chExt cx="8712968" cy="4898652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412776"/>
              <a:ext cx="8712968" cy="4898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tângulo 1"/>
            <p:cNvSpPr/>
            <p:nvPr/>
          </p:nvSpPr>
          <p:spPr bwMode="auto">
            <a:xfrm>
              <a:off x="3059832" y="4653136"/>
              <a:ext cx="4680520" cy="1152128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57386951"/>
      </p:ext>
    </p:extLst>
  </p:cSld>
  <p:clrMapOvr>
    <a:masterClrMapping/>
  </p:clrMapOvr>
  <p:transition spd="med">
    <p:pull dir="l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772816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8.4 Política de transição para misturas gasosas de referência utilizadas por laboratórios de calibração e de 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ensaio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8.4.1 Os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relatórios de ensaios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fornecidos </a:t>
            </a:r>
            <a:r>
              <a:rPr lang="pt-BR" sz="2000" b="1" u="sng" dirty="0">
                <a:solidFill>
                  <a:srgbClr val="C00000"/>
                </a:solidFill>
                <a:latin typeface="+mj-lt"/>
              </a:rPr>
              <a:t>com misturas gasosas de referência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emitidos até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a data de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18/10/2015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que contenham o símbolo de acreditação da Cgcre para os laboratórios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CLF 0022, CLF 0029 e CLF 0035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cujas acreditações já estão canceladas,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serão aceitos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como evidência de atendimento à política de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metrológica da Cgcre estabelecida na cláusula 8.3.1 deste documento,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até que a validade destas misturas gasosas esteja expirada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.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(Atualização - NIT-Dicla-030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revisão 09)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9681906"/>
      </p:ext>
    </p:extLst>
  </p:cSld>
  <p:clrMapOvr>
    <a:masterClrMapping/>
  </p:clrMapOvr>
  <p:transition spd="med">
    <p:pull dir="l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628800"/>
            <a:ext cx="8496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8.5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Política de transição para laboratórios autorizados a realizar calibrações internas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8.5.1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Um laboratório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de ensaio ou calibração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que realize calibração interna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de seus padrões de trabalho e instrumentos de medição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deve ser acreditado para estas calibrações específicas como um laboratório de calibração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endParaRPr lang="pt-BR" sz="2000" b="1" dirty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8.5.2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Qualquer calibração interna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de seus padrões de trabalho e instrumentos de medição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que o laboratório postulante à acreditação ou extensão de sua acreditação deseje realizar deve constar de sua solicitação de acreditação ou de extensão como laboratório de calibração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 Estas calibrações são avaliadas no processo de avaliação para concessão da acreditação ou extensão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.</a:t>
            </a: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(Atualização - NIT-Dicla-030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revisão 09</a:t>
            </a:r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)</a:t>
            </a:r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4772788"/>
      </p:ext>
    </p:extLst>
  </p:cSld>
  <p:clrMapOvr>
    <a:masterClrMapping/>
  </p:clrMapOvr>
  <p:transition spd="med">
    <p:pull dir="l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772816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8.5.3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As calibrações internas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dos padrões de trabalho e instrumentos de medição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que constem na solicitação de acreditação ou extensão da acreditação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que tenham sido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realizadas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pelo laboratório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antes de sua acreditação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são aceitas 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pela Cgcre como evidência de </a:t>
            </a:r>
            <a:r>
              <a:rPr lang="pt-BR" sz="2000" b="1" dirty="0" err="1">
                <a:solidFill>
                  <a:srgbClr val="002060"/>
                </a:solidFill>
                <a:latin typeface="+mj-lt"/>
              </a:rPr>
              <a:t>rastreabilidade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 metrológica dos serviços de calibração ou ensaio que constem na solicitação de acreditação ou extensão da acreditação do laboratório, nos quais tais padrões de trabalho e instrumentos de medição tenham sido utilizados,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desde que tais calibrações tenham sido realizadas adequadamente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, de acordo com os requisitos da ABNT NBR ISO/IEC 17025 </a:t>
            </a:r>
            <a:r>
              <a:rPr lang="pt-BR" sz="2000" b="1" dirty="0">
                <a:solidFill>
                  <a:srgbClr val="C00000"/>
                </a:solidFill>
                <a:latin typeface="+mj-lt"/>
              </a:rPr>
              <a:t>e que os padrões de referência tenham sido calibrados seguindo os critérios estabelecidos no item 8.2 desta Norma</a:t>
            </a:r>
            <a:r>
              <a:rPr lang="pt-BR" sz="2000" b="1" dirty="0">
                <a:solidFill>
                  <a:srgbClr val="002060"/>
                </a:solidFill>
                <a:latin typeface="+mj-lt"/>
              </a:rPr>
              <a:t>. </a:t>
            </a:r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endParaRPr lang="pt-BR" sz="2000" b="1" dirty="0" smtClean="0">
              <a:solidFill>
                <a:srgbClr val="002060"/>
              </a:solidFill>
              <a:latin typeface="+mj-lt"/>
            </a:endParaRPr>
          </a:p>
          <a:p>
            <a:r>
              <a:rPr lang="pt-BR" sz="2000" b="1" dirty="0" smtClean="0">
                <a:solidFill>
                  <a:srgbClr val="002060"/>
                </a:solidFill>
                <a:latin typeface="+mj-lt"/>
              </a:rPr>
              <a:t>(Atualização - NIT-Dicla-030, revisão 09)</a:t>
            </a:r>
            <a:endParaRPr lang="pt-BR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86931"/>
      </p:ext>
    </p:extLst>
  </p:cSld>
  <p:clrMapOvr>
    <a:masterClrMapping/>
  </p:clrMapOvr>
  <p:transition spd="med">
    <p:pull dir="l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987824" y="3493025"/>
            <a:ext cx="3095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+mj-lt"/>
              </a:rPr>
              <a:t>Obrigada!</a:t>
            </a:r>
            <a:endParaRPr lang="pt-BR" sz="48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108018"/>
      </p:ext>
    </p:extLst>
  </p:cSld>
  <p:clrMapOvr>
    <a:masterClrMapping/>
  </p:clrMapOvr>
  <p:transition spd="med">
    <p:pull dir="ld"/>
  </p:transition>
</p:sld>
</file>

<file path=ppt/theme/theme1.xml><?xml version="1.0" encoding="utf-8"?>
<a:theme xmlns:a="http://schemas.openxmlformats.org/drawingml/2006/main" name="modeloPRESI">
  <a:themeElements>
    <a:clrScheme name="modeloPRESI.ppt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</TotalTime>
  <Words>2529</Words>
  <Application>Microsoft Office PowerPoint</Application>
  <PresentationFormat>Apresentação na tela (4:3)</PresentationFormat>
  <Paragraphs>229</Paragraphs>
  <Slides>37</Slides>
  <Notes>24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38" baseType="lpstr">
      <vt:lpstr>modeloPRESI</vt:lpstr>
      <vt:lpstr>NIT-DICLA-030 RASTREABILIDADE METROLÓGICA NA ACREDITAÇÃO DE ORGANISMOS DE AVALIAÇÃO DA CONFORMIDADE E NO RECONHECIMENTO DA CONFORMIDADE AOS PRINCÍPIOS DAS BPL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Raquel T Thome</dc:creator>
  <cp:lastModifiedBy>ACS-AUDITORIO</cp:lastModifiedBy>
  <cp:revision>29</cp:revision>
  <dcterms:created xsi:type="dcterms:W3CDTF">2015-10-15T13:43:55Z</dcterms:created>
  <dcterms:modified xsi:type="dcterms:W3CDTF">2015-11-11T15:55:06Z</dcterms:modified>
</cp:coreProperties>
</file>