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8" r:id="rId3"/>
    <p:sldId id="260" r:id="rId4"/>
    <p:sldId id="261" r:id="rId5"/>
    <p:sldId id="262" r:id="rId6"/>
    <p:sldId id="266" r:id="rId7"/>
    <p:sldId id="265" r:id="rId8"/>
    <p:sldId id="264" r:id="rId9"/>
    <p:sldId id="267" r:id="rId10"/>
    <p:sldId id="263" r:id="rId11"/>
    <p:sldId id="268" r:id="rId12"/>
  </p:sldIdLst>
  <p:sldSz cx="9144000" cy="6858000" type="screen4x3"/>
  <p:notesSz cx="7099300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33CC"/>
    <a:srgbClr val="00184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8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825ADE4F-ABA1-478C-94A7-700A6FC25BF6}" type="datetimeFigureOut">
              <a:rPr lang="pt-BR" smtClean="0"/>
              <a:pPr/>
              <a:t>06/11/2015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1C685D89-81C6-41C6-AF1B-90C4327EBE2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D4F2A7C8-74F9-4982-A5FD-404EF2DF7442}" type="datetimeFigureOut">
              <a:rPr lang="pt-BR" smtClean="0"/>
              <a:pPr/>
              <a:t>06/11/2015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4FCC541-FE11-435D-8AA0-A582931EE39E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FCC541-FE11-435D-8AA0-A582931EE39E}" type="slidenum">
              <a:rPr lang="pt-BR" smtClean="0"/>
              <a:pPr/>
              <a:t>1</a:t>
            </a:fld>
            <a:endParaRPr 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2050" name="Picture 2" descr="\\Rcontrol01s\pub_dicap\Cursos e Eventos\Cursos\Cursos 2014\11º Workshop com avaliadores em acreditação de laboratórios\identidadewa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161136"/>
            <a:ext cx="2781300" cy="1645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99683698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="" xmlns:p14="http://schemas.microsoft.com/office/powerpoint/2010/main" val="3960749745"/>
      </p:ext>
    </p:extLst>
  </p:cSld>
  <p:clrMapOvr>
    <a:masterClrMapping/>
  </p:clrMapOvr>
  <p:transition spd="med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59223705"/>
      </p:ext>
    </p:extLst>
  </p:cSld>
  <p:clrMapOvr>
    <a:masterClrMapping/>
  </p:clrMapOvr>
  <p:transition spd="med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009587002"/>
      </p:ext>
    </p:extLst>
  </p:cSld>
  <p:clrMapOvr>
    <a:masterClrMapping/>
  </p:clrMapOvr>
  <p:transition spd="med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374971422"/>
      </p:ext>
    </p:extLst>
  </p:cSld>
  <p:clrMapOvr>
    <a:masterClrMapping/>
  </p:clrMapOvr>
  <p:transition spd="med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s-CO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s-CO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98DA432-4467-4413-A3C4-1668124B19A8}" type="datetime1">
              <a:rPr lang="pt-BR" smtClean="0"/>
              <a:pPr/>
              <a:t>06/11/2015</a:t>
            </a:fld>
            <a:endParaRPr lang="es-CO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CO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C1630E6-7DAE-40F1-A820-EC7DA61829D0}" type="slidenum">
              <a:rPr lang="es-CO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="" xmlns:p14="http://schemas.microsoft.com/office/powerpoint/2010/main" val="2310928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72F2F9-B15F-4665-8662-C7645E155E90}" type="datetime1">
              <a:rPr lang="pt-BR" smtClean="0"/>
              <a:pPr/>
              <a:t>06/11/2015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6F22EB-C4D9-45F6-BED6-295BDFCA0174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877929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2" descr="desenho_campus_inmetro.pn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038"/>
            <a:ext cx="9144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0" descr="Marca_Acreditacao_cor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786314" y="500042"/>
            <a:ext cx="361157" cy="36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Conector reto 4"/>
          <p:cNvCxnSpPr>
            <a:cxnSpLocks noChangeShapeType="1"/>
          </p:cNvCxnSpPr>
          <p:nvPr userDrawn="1"/>
        </p:nvCxn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1" descr="ASSINATURA-NOVA-INMETRO.png"/>
          <p:cNvPicPr>
            <a:picLocks noChangeAspect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5357818" y="428604"/>
            <a:ext cx="3436938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\\Rcontrol01s\pub_dicap\Cursos e Eventos\Cursos\Cursos 2014\11º Workshop com avaliadores em acreditação de laboratórios\identidadewal2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161136"/>
            <a:ext cx="2781300" cy="1645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 userDrawn="1"/>
        </p:nvSpPr>
        <p:spPr>
          <a:xfrm>
            <a:off x="1331640" y="827420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0" dirty="0" smtClean="0">
                <a:solidFill>
                  <a:schemeClr val="bg1"/>
                </a:solidFill>
                <a:latin typeface="+mj-lt"/>
              </a:rPr>
              <a:t>10 a 12/11/15</a:t>
            </a:r>
            <a:endParaRPr lang="pt-BR" sz="1600" b="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515024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ransition spd="med">
    <p:pull dir="ld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FFCC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FF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FFCC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4282" y="2130425"/>
            <a:ext cx="8501122" cy="3513153"/>
          </a:xfrm>
        </p:spPr>
        <p:txBody>
          <a:bodyPr/>
          <a:lstStyle/>
          <a:p>
            <a:r>
              <a:rPr lang="pt-BR" dirty="0" smtClean="0"/>
              <a:t>LEMBRETES SOBRE AVALIAÇÃO DE ENSAIOS DE PROFICIÊNCIA.</a:t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b="0" dirty="0" smtClean="0">
                <a:solidFill>
                  <a:srgbClr val="0033CC"/>
                </a:solidFill>
              </a:rPr>
              <a:t>(Oriundos da avaliação da Cgcre pela IAAC)</a:t>
            </a:r>
            <a:r>
              <a:rPr lang="pt-BR" dirty="0" smtClean="0">
                <a:solidFill>
                  <a:srgbClr val="0033CC"/>
                </a:solidFill>
              </a:rPr>
              <a:t/>
            </a:r>
            <a:br>
              <a:rPr lang="pt-BR" dirty="0" smtClean="0">
                <a:solidFill>
                  <a:srgbClr val="0033CC"/>
                </a:solidFill>
              </a:rPr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00166" y="6000768"/>
            <a:ext cx="6400800" cy="571504"/>
          </a:xfrm>
        </p:spPr>
        <p:txBody>
          <a:bodyPr/>
          <a:lstStyle/>
          <a:p>
            <a:r>
              <a:rPr lang="pt-BR" sz="1400" b="1" dirty="0" smtClean="0">
                <a:solidFill>
                  <a:srgbClr val="002060"/>
                </a:solidFill>
              </a:rPr>
              <a:t>Mauricio Araujo Soares</a:t>
            </a:r>
          </a:p>
          <a:p>
            <a:r>
              <a:rPr lang="pt-BR" sz="1400" b="1" dirty="0" smtClean="0">
                <a:solidFill>
                  <a:srgbClr val="002060"/>
                </a:solidFill>
              </a:rPr>
              <a:t>Dicla/Cgcre/Inmetro</a:t>
            </a:r>
            <a:endParaRPr lang="pt-BR" sz="1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071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685800" y="1357299"/>
            <a:ext cx="7772400" cy="114300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Aspectos positivos</a:t>
            </a:r>
            <a:r>
              <a:rPr kumimoji="0" lang="pt-BR" sz="3200" b="1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na avaliação </a:t>
            </a:r>
            <a:r>
              <a:rPr lang="pt-BR" sz="32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da IAAC a respeito </a:t>
            </a:r>
            <a:r>
              <a:rPr kumimoji="0" lang="pt-BR" sz="3200" b="1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de atividades de EP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tângulo 2"/>
          <p:cNvSpPr>
            <a:spLocks noChangeArrowheads="1"/>
          </p:cNvSpPr>
          <p:nvPr/>
        </p:nvSpPr>
        <p:spPr bwMode="auto">
          <a:xfrm>
            <a:off x="232012" y="2643183"/>
            <a:ext cx="8697675" cy="3822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kern="0" dirty="0" smtClean="0">
                <a:solidFill>
                  <a:srgbClr val="002060"/>
                </a:solidFill>
                <a:latin typeface="Calibri"/>
              </a:rPr>
              <a:t> O pessoal da Cgcre e as equipes de avaliação demonstraram conhecimento a respeito de ensaios  de proficiência e de sua avaliação.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kern="0" dirty="0" smtClean="0">
                <a:solidFill>
                  <a:srgbClr val="002060"/>
                </a:solidFill>
                <a:latin typeface="Calibri"/>
              </a:rPr>
              <a:t> A política  e os procedimentos da Cgcre atendem os requisitos da IAAC (ISO/IEC 17011, ILAC P9 e IAAC MD 002) 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kern="0" dirty="0" smtClean="0">
                <a:solidFill>
                  <a:srgbClr val="002060"/>
                </a:solidFill>
                <a:latin typeface="Calibri"/>
              </a:rPr>
              <a:t> Todas as equipes de avaliação avaliaram de maneira adequada os requisitos a respeito de atividades de ensaios de proficiência.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2400" kern="0" dirty="0" smtClean="0">
              <a:solidFill>
                <a:srgbClr val="002060"/>
              </a:solidFill>
              <a:latin typeface="Calibri"/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3000" b="1" kern="0" dirty="0" smtClean="0">
                <a:solidFill>
                  <a:srgbClr val="008000"/>
                </a:solidFill>
                <a:latin typeface="Calibri"/>
              </a:rPr>
              <a:t>PARABÉNS A TODOS !!!!!</a:t>
            </a:r>
            <a:endParaRPr lang="pt-BR" sz="3000" b="1" kern="0" dirty="0">
              <a:solidFill>
                <a:srgbClr val="008000"/>
              </a:solidFill>
              <a:latin typeface="Calibri"/>
            </a:endParaRPr>
          </a:p>
        </p:txBody>
      </p:sp>
      <p:sp>
        <p:nvSpPr>
          <p:cNvPr id="4" name="Espaço Reservado para Número de Slide 7"/>
          <p:cNvSpPr txBox="1">
            <a:spLocks/>
          </p:cNvSpPr>
          <p:nvPr/>
        </p:nvSpPr>
        <p:spPr>
          <a:xfrm>
            <a:off x="8286776" y="6356351"/>
            <a:ext cx="571504" cy="28736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6F22EB-C4D9-45F6-BED6-295BDFCA0174}" type="slidenum">
              <a:rPr kumimoji="0" lang="pt-BR" sz="1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r>
              <a:rPr kumimoji="0" lang="pt-B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/11</a:t>
            </a: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0" y="1214422"/>
            <a:ext cx="8858280" cy="92869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Pontos de melhoria a respeito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da avaliação de atividades de EP</a:t>
            </a:r>
            <a:endParaRPr kumimoji="0" lang="pt-BR" sz="2800" b="1" i="0" u="none" strike="noStrike" kern="0" cap="none" spc="0" normalizeH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tângulo 2"/>
          <p:cNvSpPr>
            <a:spLocks noChangeArrowheads="1"/>
          </p:cNvSpPr>
          <p:nvPr/>
        </p:nvSpPr>
        <p:spPr bwMode="auto">
          <a:xfrm>
            <a:off x="232012" y="1785927"/>
            <a:ext cx="8697675" cy="301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400" kern="0" dirty="0" smtClean="0">
                <a:solidFill>
                  <a:srgbClr val="002060"/>
                </a:solidFill>
                <a:latin typeface="Calibri"/>
              </a:rPr>
              <a:t> 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pt-BR" sz="2400" kern="0" dirty="0" smtClean="0">
              <a:solidFill>
                <a:srgbClr val="002060"/>
              </a:solidFill>
              <a:latin typeface="Calibri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3000" b="1" kern="0" dirty="0" smtClean="0">
                <a:solidFill>
                  <a:srgbClr val="002060"/>
                </a:solidFill>
                <a:latin typeface="Calibri"/>
              </a:rPr>
              <a:t>1) Assegurar que o recebimento do FOR-Cgcre-008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pt-BR" sz="3000" b="1" kern="0" dirty="0" smtClean="0">
              <a:solidFill>
                <a:srgbClr val="002060"/>
              </a:solidFill>
              <a:latin typeface="Calibri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3000" b="1" kern="0" dirty="0" smtClean="0">
                <a:solidFill>
                  <a:srgbClr val="002060"/>
                </a:solidFill>
                <a:latin typeface="Calibri"/>
              </a:rPr>
              <a:t>2) Aprimorar controle sobre ações corretivas</a:t>
            </a:r>
          </a:p>
          <a:p>
            <a:pPr>
              <a:spcBef>
                <a:spcPct val="20000"/>
              </a:spcBef>
              <a:defRPr/>
            </a:pPr>
            <a:r>
              <a:rPr lang="pt-BR" sz="2400" kern="0" dirty="0" smtClean="0">
                <a:solidFill>
                  <a:srgbClr val="002060"/>
                </a:solidFill>
                <a:latin typeface="Calibri"/>
              </a:rPr>
              <a:t> </a:t>
            </a:r>
          </a:p>
        </p:txBody>
      </p:sp>
      <p:sp>
        <p:nvSpPr>
          <p:cNvPr id="4" name="Espaço Reservado para Número de Slide 7"/>
          <p:cNvSpPr txBox="1">
            <a:spLocks/>
          </p:cNvSpPr>
          <p:nvPr/>
        </p:nvSpPr>
        <p:spPr>
          <a:xfrm>
            <a:off x="8286776" y="6356351"/>
            <a:ext cx="571504" cy="28736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6F22EB-C4D9-45F6-BED6-295BDFCA0174}" type="slidenum">
              <a:rPr kumimoji="0" lang="pt-BR" sz="1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r>
              <a:rPr kumimoji="0" lang="pt-B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/11</a:t>
            </a: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0" y="1357299"/>
            <a:ext cx="8001024" cy="857255"/>
          </a:xfrm>
          <a:prstGeom prst="rect">
            <a:avLst/>
          </a:prstGeom>
        </p:spPr>
        <p:txBody>
          <a:bodyPr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8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Ações de melhoria a respeito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8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da avaliação de atividades de EP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tângulo 2"/>
          <p:cNvSpPr>
            <a:spLocks noChangeArrowheads="1"/>
          </p:cNvSpPr>
          <p:nvPr/>
        </p:nvSpPr>
        <p:spPr bwMode="auto">
          <a:xfrm>
            <a:off x="214282" y="2500306"/>
            <a:ext cx="8697675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pt-BR" sz="2400" b="1" kern="0" dirty="0" smtClean="0">
                <a:solidFill>
                  <a:srgbClr val="002060"/>
                </a:solidFill>
                <a:latin typeface="Calibri"/>
              </a:rPr>
              <a:t>Várias ações, por exemplo: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t-BR" sz="2400" b="1" kern="0" dirty="0" smtClean="0">
                <a:solidFill>
                  <a:srgbClr val="002060"/>
                </a:solidFill>
                <a:latin typeface="Calibri"/>
              </a:rPr>
              <a:t> </a:t>
            </a:r>
            <a:r>
              <a:rPr lang="pt-BR" sz="2200" kern="0" dirty="0" smtClean="0">
                <a:solidFill>
                  <a:srgbClr val="002060"/>
                </a:solidFill>
                <a:latin typeface="Calibri"/>
              </a:rPr>
              <a:t>emails aos laboratórios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t-BR" sz="2200" kern="0" dirty="0" smtClean="0">
                <a:solidFill>
                  <a:srgbClr val="002060"/>
                </a:solidFill>
                <a:latin typeface="Calibri"/>
              </a:rPr>
              <a:t> ações para controlar o recebimento do For-Cgcre-008 até 15/02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t-BR" sz="2200" kern="0" dirty="0" smtClean="0">
                <a:solidFill>
                  <a:srgbClr val="002060"/>
                </a:solidFill>
                <a:latin typeface="Calibri"/>
              </a:rPr>
              <a:t> sanção no caso de não entrega do FOR-Cgcre-008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t-BR" sz="2200" kern="0" dirty="0" smtClean="0">
                <a:solidFill>
                  <a:srgbClr val="002060"/>
                </a:solidFill>
                <a:latin typeface="Calibri"/>
              </a:rPr>
              <a:t> treinamentos internos, 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t-BR" sz="2200" kern="0" dirty="0" smtClean="0">
                <a:solidFill>
                  <a:srgbClr val="002060"/>
                </a:solidFill>
                <a:latin typeface="Calibri"/>
              </a:rPr>
              <a:t>revisão de controles internos da Dicla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t-BR" sz="2200" kern="0" dirty="0" smtClean="0">
                <a:solidFill>
                  <a:srgbClr val="002060"/>
                </a:solidFill>
                <a:latin typeface="Calibri"/>
              </a:rPr>
              <a:t> melhoria na forma de controle das ações corretivas  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t-BR" sz="2200" kern="0" dirty="0" smtClean="0">
                <a:solidFill>
                  <a:srgbClr val="002060"/>
                </a:solidFill>
                <a:latin typeface="Calibri"/>
              </a:rPr>
              <a:t> outras</a:t>
            </a:r>
            <a:endParaRPr lang="pt-BR" sz="2400" kern="0" dirty="0" smtClean="0">
              <a:solidFill>
                <a:srgbClr val="002060"/>
              </a:solidFill>
              <a:latin typeface="Calibri"/>
            </a:endParaRP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t-BR" sz="2400" b="1" kern="0" dirty="0" smtClean="0">
                <a:solidFill>
                  <a:srgbClr val="FF0000"/>
                </a:solidFill>
                <a:latin typeface="Calibri"/>
              </a:rPr>
              <a:t> Ações com respeito aos avaliadores </a:t>
            </a:r>
          </a:p>
        </p:txBody>
      </p:sp>
      <p:sp>
        <p:nvSpPr>
          <p:cNvPr id="4" name="Espaço Reservado para Número de Slide 7"/>
          <p:cNvSpPr txBox="1">
            <a:spLocks/>
          </p:cNvSpPr>
          <p:nvPr/>
        </p:nvSpPr>
        <p:spPr>
          <a:xfrm>
            <a:off x="8286776" y="6356351"/>
            <a:ext cx="571504" cy="28736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6F22EB-C4D9-45F6-BED6-295BDFCA0174}" type="slidenum">
              <a:rPr kumimoji="0" lang="pt-BR" sz="1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r>
              <a:rPr kumimoji="0" lang="pt-B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/11</a:t>
            </a: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0" y="1214422"/>
            <a:ext cx="8858280" cy="92869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Ações de melhoria a respeito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da avaliação de atividades de EP</a:t>
            </a:r>
            <a:endParaRPr kumimoji="0" lang="pt-BR" sz="2800" b="1" i="0" u="none" strike="noStrike" kern="0" cap="none" spc="0" normalizeH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tângulo 2"/>
          <p:cNvSpPr>
            <a:spLocks noChangeArrowheads="1"/>
          </p:cNvSpPr>
          <p:nvPr/>
        </p:nvSpPr>
        <p:spPr bwMode="auto">
          <a:xfrm>
            <a:off x="232012" y="1785927"/>
            <a:ext cx="8697675" cy="485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400" kern="0" dirty="0" smtClean="0">
                <a:solidFill>
                  <a:srgbClr val="002060"/>
                </a:solidFill>
                <a:latin typeface="Calibri"/>
              </a:rPr>
              <a:t> 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600" b="1" kern="0" dirty="0" smtClean="0">
                <a:solidFill>
                  <a:srgbClr val="002060"/>
                </a:solidFill>
                <a:latin typeface="Calibri"/>
              </a:rPr>
              <a:t>Ações com respeito aos avaliadores: </a:t>
            </a:r>
          </a:p>
          <a:p>
            <a:pPr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pt-BR" sz="2400" kern="0" dirty="0" smtClean="0">
                <a:solidFill>
                  <a:srgbClr val="002060"/>
                </a:solidFill>
                <a:latin typeface="Calibri"/>
              </a:rPr>
              <a:t>Enviado email aos avaliadores em 22/10/15. </a:t>
            </a:r>
          </a:p>
          <a:p>
            <a:pPr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pt-BR" sz="2400" kern="0" dirty="0" smtClean="0">
                <a:solidFill>
                  <a:srgbClr val="002060"/>
                </a:solidFill>
                <a:latin typeface="Calibri"/>
              </a:rPr>
              <a:t>Revisão da a NIT-Dicla-029 para que o líder assegure o recebimento da documentação do OAC antes da avaliação. (já abordado na apresentação da Patrícia.) . A NIT revisada será emitida em breve.</a:t>
            </a:r>
          </a:p>
          <a:p>
            <a:pPr lvl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pt-BR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Relembrar aos avaliadores a respeito das sanções previstas na NIT-Dicla-031 Anexo 2, itens 2.18 e 2.19 sobre resultados insatisfatórios e ações corretivas em atividade de ensaios de proficiência, </a:t>
            </a:r>
            <a:r>
              <a:rPr lang="pt-BR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obrigatórias</a:t>
            </a:r>
            <a:r>
              <a:rPr lang="pt-BR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ou nas quais o </a:t>
            </a:r>
            <a:r>
              <a:rPr lang="pt-BR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laboratório participa por sua própria iniciativa </a:t>
            </a:r>
            <a:r>
              <a:rPr lang="pt-BR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com o propósito de garantia da qualidade. </a:t>
            </a:r>
            <a:endParaRPr lang="pt-BR" sz="2400" kern="0" dirty="0" smtClean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4" name="Espaço Reservado para Número de Slide 7"/>
          <p:cNvSpPr txBox="1">
            <a:spLocks/>
          </p:cNvSpPr>
          <p:nvPr/>
        </p:nvSpPr>
        <p:spPr>
          <a:xfrm>
            <a:off x="8286776" y="6356351"/>
            <a:ext cx="571504" cy="28736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6F22EB-C4D9-45F6-BED6-295BDFCA0174}" type="slidenum">
              <a:rPr kumimoji="0" lang="pt-BR" sz="1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r>
              <a:rPr kumimoji="0" lang="pt-B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/11</a:t>
            </a: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214282" y="1285860"/>
            <a:ext cx="871543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rgbClr val="0070C0"/>
                </a:solidFill>
              </a:rPr>
              <a:t>Atividades de EP por iniciativa do Laboratório </a:t>
            </a:r>
          </a:p>
          <a:p>
            <a:pPr algn="ctr"/>
            <a:r>
              <a:rPr lang="pt-BR" sz="2400" b="1" dirty="0" smtClean="0">
                <a:solidFill>
                  <a:srgbClr val="001848"/>
                </a:solidFill>
              </a:rPr>
              <a:t>São mecanismos do laboratório </a:t>
            </a:r>
          </a:p>
          <a:p>
            <a:pPr algn="ctr"/>
            <a:r>
              <a:rPr lang="pt-BR" sz="2400" b="1" dirty="0" smtClean="0">
                <a:solidFill>
                  <a:srgbClr val="001848"/>
                </a:solidFill>
              </a:rPr>
              <a:t>para garantir a qualidade de seus resultados</a:t>
            </a:r>
          </a:p>
          <a:p>
            <a:endParaRPr lang="pt-BR" sz="2200" b="1" dirty="0" smtClean="0">
              <a:solidFill>
                <a:srgbClr val="0070C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t-BR" sz="2200" b="1" dirty="0" smtClean="0">
                <a:solidFill>
                  <a:srgbClr val="0070C0"/>
                </a:solidFill>
              </a:rPr>
              <a:t> ISO/IEC 17025, cláusula  5.9.1</a:t>
            </a:r>
          </a:p>
          <a:p>
            <a:pPr>
              <a:buFont typeface="Arial" pitchFamily="34" charset="0"/>
              <a:buChar char="•"/>
            </a:pPr>
            <a:r>
              <a:rPr lang="pt-BR" sz="2200" b="1" dirty="0" smtClean="0">
                <a:solidFill>
                  <a:srgbClr val="0070C0"/>
                </a:solidFill>
              </a:rPr>
              <a:t> Requisitos estabelecidos pela ILAC – ILAC P9          NIT-DICLA-026:</a:t>
            </a:r>
          </a:p>
          <a:p>
            <a:pPr lvl="1">
              <a:buFont typeface="Wingdings" pitchFamily="2" charset="2"/>
              <a:buChar char="ü"/>
            </a:pPr>
            <a:r>
              <a:rPr lang="pt-BR" sz="2200" b="1" dirty="0" smtClean="0">
                <a:solidFill>
                  <a:srgbClr val="0070C0"/>
                </a:solidFill>
              </a:rPr>
              <a:t>Plano de Atividades de EP, com frequência mínima e abrangendo escopo (NIT-DICLA-026, seção 9)</a:t>
            </a:r>
          </a:p>
          <a:p>
            <a:pPr lvl="1">
              <a:buFont typeface="Wingdings" pitchFamily="2" charset="2"/>
              <a:buChar char="ü"/>
            </a:pPr>
            <a:r>
              <a:rPr lang="pt-BR" sz="2200" b="1" dirty="0" smtClean="0">
                <a:solidFill>
                  <a:srgbClr val="0070C0"/>
                </a:solidFill>
              </a:rPr>
              <a:t>Seleção de provedores pelo laboratório (NIT-Dicla-026 seção 10)</a:t>
            </a:r>
          </a:p>
          <a:p>
            <a:endParaRPr lang="pt-BR" sz="2200" b="1" dirty="0" smtClean="0">
              <a:solidFill>
                <a:srgbClr val="0070C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t-BR" sz="2200" b="1" dirty="0" smtClean="0">
                <a:solidFill>
                  <a:srgbClr val="0070C0"/>
                </a:solidFill>
              </a:rPr>
              <a:t>Requisitos para tomar ações – ISO/IEC 17025 4.9 e 5.9.2</a:t>
            </a:r>
          </a:p>
          <a:p>
            <a:pPr>
              <a:buFont typeface="Arial" pitchFamily="34" charset="0"/>
              <a:buChar char="•"/>
            </a:pPr>
            <a:endParaRPr lang="pt-BR" sz="2200" b="1" dirty="0" smtClean="0">
              <a:solidFill>
                <a:srgbClr val="0070C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t-BR" sz="2200" b="1" dirty="0" smtClean="0">
                <a:solidFill>
                  <a:srgbClr val="C00000"/>
                </a:solidFill>
              </a:rPr>
              <a:t> Mecanismo de controle da Cgcre – verificação pelos avaliadores durante as avaliações e relato no RAV.</a:t>
            </a:r>
          </a:p>
          <a:p>
            <a:endParaRPr lang="pt-BR" sz="2200" b="1" dirty="0" smtClean="0">
              <a:solidFill>
                <a:srgbClr val="0070C0"/>
              </a:solidFill>
            </a:endParaRPr>
          </a:p>
        </p:txBody>
      </p:sp>
      <p:sp>
        <p:nvSpPr>
          <p:cNvPr id="4" name="Seta para a direita 3"/>
          <p:cNvSpPr/>
          <p:nvPr/>
        </p:nvSpPr>
        <p:spPr bwMode="auto">
          <a:xfrm>
            <a:off x="6072198" y="3143248"/>
            <a:ext cx="571504" cy="285752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5" name="Espaço Reservado para Número de Slide 7"/>
          <p:cNvSpPr txBox="1">
            <a:spLocks/>
          </p:cNvSpPr>
          <p:nvPr/>
        </p:nvSpPr>
        <p:spPr>
          <a:xfrm>
            <a:off x="8286776" y="6356351"/>
            <a:ext cx="571504" cy="28736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6F22EB-C4D9-45F6-BED6-295BDFCA0174}" type="slidenum">
              <a:rPr kumimoji="0" lang="pt-BR" sz="1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r>
              <a:rPr kumimoji="0" lang="pt-B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/11</a:t>
            </a: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pull dir="l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214282" y="1285860"/>
            <a:ext cx="857256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</a:rPr>
              <a:t>Situação que leva à sanção - NIT-DICLA-031 Anexo 2 2.19 :</a:t>
            </a:r>
          </a:p>
          <a:p>
            <a:r>
              <a:rPr lang="pt-BR" sz="2200" dirty="0" smtClean="0">
                <a:solidFill>
                  <a:srgbClr val="FF0000"/>
                </a:solidFill>
              </a:rPr>
              <a:t>Continuar prestando o serviço como OAC acreditado sem tomar ações corretivas necessárias ou sem demonstrar ações corretivas eficazes a respeito de atividade de ensaios de proficiência, obrigatórias ou nas quais participou por sua própria iniciativa..</a:t>
            </a:r>
          </a:p>
          <a:p>
            <a:r>
              <a:rPr lang="pt-BR" sz="2200" b="1" dirty="0" smtClean="0">
                <a:solidFill>
                  <a:srgbClr val="0070C0"/>
                </a:solidFill>
              </a:rPr>
              <a:t>Sanções</a:t>
            </a:r>
          </a:p>
          <a:p>
            <a:r>
              <a:rPr lang="pt-BR" sz="2200" b="1" dirty="0" smtClean="0">
                <a:solidFill>
                  <a:srgbClr val="0070C0"/>
                </a:solidFill>
              </a:rPr>
              <a:t>1ª ocorrência - </a:t>
            </a:r>
            <a:r>
              <a:rPr lang="pt-BR" sz="2200" dirty="0" smtClean="0">
                <a:solidFill>
                  <a:srgbClr val="0070C0"/>
                </a:solidFill>
              </a:rPr>
              <a:t>Advertência.</a:t>
            </a:r>
          </a:p>
          <a:p>
            <a:r>
              <a:rPr lang="pt-BR" sz="2200" dirty="0" smtClean="0">
                <a:solidFill>
                  <a:srgbClr val="0070C0"/>
                </a:solidFill>
              </a:rPr>
              <a:t>Nota: Como parte do tratamento da não conformidade o OAC deve, além de implementar ação corretiva, interromper a realização dos serviços.</a:t>
            </a:r>
          </a:p>
          <a:p>
            <a:r>
              <a:rPr lang="pt-BR" sz="2200" b="1" dirty="0" smtClean="0">
                <a:solidFill>
                  <a:srgbClr val="0070C0"/>
                </a:solidFill>
              </a:rPr>
              <a:t>2ª ocorrência - </a:t>
            </a:r>
            <a:r>
              <a:rPr lang="pt-BR" sz="2200" dirty="0" smtClean="0">
                <a:solidFill>
                  <a:srgbClr val="0070C0"/>
                </a:solidFill>
              </a:rPr>
              <a:t>Suspensão parcial para os serviços afetados até a confirmação das evidências das ações requeridas na cláusula 10.10 deste regulamento. Redução do intervalo entre reavaliações</a:t>
            </a:r>
            <a:endParaRPr lang="pt-BR" sz="2200" b="1" dirty="0" smtClean="0">
              <a:solidFill>
                <a:srgbClr val="0070C0"/>
              </a:solidFill>
            </a:endParaRPr>
          </a:p>
          <a:p>
            <a:r>
              <a:rPr lang="pt-BR" sz="2200" b="1" dirty="0" smtClean="0">
                <a:solidFill>
                  <a:srgbClr val="0070C0"/>
                </a:solidFill>
              </a:rPr>
              <a:t>3ª ocorrência -</a:t>
            </a:r>
            <a:r>
              <a:rPr lang="pt-BR" sz="2200" dirty="0" smtClean="0">
                <a:solidFill>
                  <a:srgbClr val="0070C0"/>
                </a:solidFill>
              </a:rPr>
              <a:t>Redução da acreditação para os serviços afetados. Cancelamento, caso todos os serviços sejam excluídos do escopo</a:t>
            </a:r>
          </a:p>
          <a:p>
            <a:endParaRPr lang="pt-BR" sz="2200" dirty="0">
              <a:solidFill>
                <a:srgbClr val="FF0000"/>
              </a:solidFill>
            </a:endParaRPr>
          </a:p>
        </p:txBody>
      </p:sp>
      <p:sp>
        <p:nvSpPr>
          <p:cNvPr id="3" name="Espaço Reservado para Número de Slide 7"/>
          <p:cNvSpPr txBox="1">
            <a:spLocks/>
          </p:cNvSpPr>
          <p:nvPr/>
        </p:nvSpPr>
        <p:spPr>
          <a:xfrm>
            <a:off x="8286776" y="6356351"/>
            <a:ext cx="571504" cy="28736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6F22EB-C4D9-45F6-BED6-295BDFCA0174}" type="slidenum">
              <a:rPr kumimoji="0" lang="pt-BR" sz="1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r>
              <a:rPr kumimoji="0" lang="pt-B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/11</a:t>
            </a: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pull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214282" y="1214422"/>
            <a:ext cx="871543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rgbClr val="0070C0"/>
                </a:solidFill>
              </a:rPr>
              <a:t>Atividades de EP obrigatórias (NIT-DICLA-026, item 11)</a:t>
            </a:r>
          </a:p>
          <a:p>
            <a:pPr algn="ctr"/>
            <a:r>
              <a:rPr lang="pt-BR" sz="2400" b="1" dirty="0" smtClean="0">
                <a:solidFill>
                  <a:srgbClr val="001848"/>
                </a:solidFill>
              </a:rPr>
              <a:t>São um mecanismo da Cgcre para avaliar o laboratório !! (ISO/IEC 17011 clausula 7.15)</a:t>
            </a:r>
          </a:p>
          <a:p>
            <a:r>
              <a:rPr lang="pt-BR" sz="2000" b="1" dirty="0" smtClean="0">
                <a:solidFill>
                  <a:srgbClr val="0070C0"/>
                </a:solidFill>
              </a:rPr>
              <a:t>11.1 </a:t>
            </a:r>
            <a:r>
              <a:rPr lang="pt-BR" sz="2000" dirty="0" smtClean="0">
                <a:solidFill>
                  <a:srgbClr val="0070C0"/>
                </a:solidFill>
              </a:rPr>
              <a:t>Independentemente de haver cumprido a quantidade e frequência mínimas de participação em atividades de EP, os laboratórios acreditados ou postulantes à acreditação devem, obrigatoriamente, participar das atividades de EP selecionadas pela Cgcre.</a:t>
            </a:r>
          </a:p>
          <a:p>
            <a:r>
              <a:rPr lang="pt-BR" sz="2000" dirty="0" smtClean="0">
                <a:solidFill>
                  <a:srgbClr val="0070C0"/>
                </a:solidFill>
              </a:rPr>
              <a:t>Exemplos de atividades de EP obrigatórias:</a:t>
            </a:r>
          </a:p>
          <a:p>
            <a:r>
              <a:rPr lang="pt-BR" sz="2000" b="1" dirty="0" smtClean="0">
                <a:solidFill>
                  <a:srgbClr val="0070C0"/>
                </a:solidFill>
              </a:rPr>
              <a:t>11.2</a:t>
            </a:r>
            <a:r>
              <a:rPr lang="pt-BR" sz="2000" dirty="0" smtClean="0">
                <a:solidFill>
                  <a:srgbClr val="0070C0"/>
                </a:solidFill>
              </a:rPr>
              <a:t> Auditorias de medição</a:t>
            </a:r>
          </a:p>
          <a:p>
            <a:r>
              <a:rPr lang="pt-BR" sz="2000" b="1" dirty="0" smtClean="0">
                <a:solidFill>
                  <a:srgbClr val="0070C0"/>
                </a:solidFill>
              </a:rPr>
              <a:t>11.3</a:t>
            </a:r>
            <a:r>
              <a:rPr lang="pt-BR" sz="2000" dirty="0" smtClean="0">
                <a:solidFill>
                  <a:srgbClr val="0070C0"/>
                </a:solidFill>
              </a:rPr>
              <a:t> Comparações de CT definidas como obrigatórias (publicados no site da acreditação, nos planos de trabalho da CT)</a:t>
            </a:r>
          </a:p>
          <a:p>
            <a:r>
              <a:rPr lang="pt-BR" sz="2000" b="1" dirty="0" smtClean="0">
                <a:solidFill>
                  <a:srgbClr val="0070C0"/>
                </a:solidFill>
              </a:rPr>
              <a:t>11.4</a:t>
            </a:r>
            <a:r>
              <a:rPr lang="pt-BR" sz="2000" dirty="0" smtClean="0">
                <a:solidFill>
                  <a:srgbClr val="0070C0"/>
                </a:solidFill>
              </a:rPr>
              <a:t> Outras atividades de EP determinadas pela Cgcre, realizadas pelas organizações citadas em NIT-Dicla-026 itens 10.1.a até 10.1.f.  (exemplos: </a:t>
            </a:r>
            <a:r>
              <a:rPr lang="pt-BR" sz="2200" dirty="0" smtClean="0">
                <a:solidFill>
                  <a:srgbClr val="0070C0"/>
                </a:solidFill>
              </a:rPr>
              <a:t>EP da IAAC, APLAC, EA, EP realizados pela Dicep/Dimci/Inmetro, etc.)</a:t>
            </a:r>
          </a:p>
          <a:p>
            <a:endParaRPr lang="pt-BR" sz="2200" dirty="0" smtClean="0">
              <a:solidFill>
                <a:srgbClr val="0070C0"/>
              </a:solidFill>
            </a:endParaRPr>
          </a:p>
        </p:txBody>
      </p:sp>
      <p:sp>
        <p:nvSpPr>
          <p:cNvPr id="3" name="Espaço Reservado para Número de Slide 7"/>
          <p:cNvSpPr txBox="1">
            <a:spLocks/>
          </p:cNvSpPr>
          <p:nvPr/>
        </p:nvSpPr>
        <p:spPr>
          <a:xfrm>
            <a:off x="8286776" y="6356351"/>
            <a:ext cx="571504" cy="28736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6F22EB-C4D9-45F6-BED6-295BDFCA0174}" type="slidenum">
              <a:rPr kumimoji="0" lang="pt-BR" sz="1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r>
              <a:rPr kumimoji="0" lang="pt-B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/11</a:t>
            </a: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pull dir="l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214282" y="1214422"/>
            <a:ext cx="871543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rgbClr val="0070C0"/>
                </a:solidFill>
              </a:rPr>
              <a:t>Atividades de EP obrigatórias (NIT-DICLA-026, item 11)</a:t>
            </a:r>
          </a:p>
          <a:p>
            <a:pPr algn="ctr"/>
            <a:r>
              <a:rPr lang="pt-BR" sz="2400" b="1" dirty="0" smtClean="0">
                <a:solidFill>
                  <a:srgbClr val="001848"/>
                </a:solidFill>
              </a:rPr>
              <a:t>São um mecanismo da Cgcre para avaliar o laboratório !! (ISO/IEC 17011 clausula 7.15)</a:t>
            </a:r>
          </a:p>
          <a:p>
            <a:r>
              <a:rPr lang="pt-BR" sz="2200" b="1" dirty="0" smtClean="0">
                <a:solidFill>
                  <a:srgbClr val="FF0000"/>
                </a:solidFill>
              </a:rPr>
              <a:t>Requisitos para tomar ação corretiva </a:t>
            </a:r>
            <a:r>
              <a:rPr lang="pt-BR" sz="2200" dirty="0" smtClean="0">
                <a:solidFill>
                  <a:srgbClr val="FF0000"/>
                </a:solidFill>
              </a:rPr>
              <a:t>– NIT-DICLA-026 – item 12 – prazo de 90 dias para evidenciar ações à Cgcre</a:t>
            </a:r>
          </a:p>
          <a:p>
            <a:endParaRPr lang="pt-BR" sz="2200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t-BR" sz="2200" b="1" dirty="0" smtClean="0">
                <a:solidFill>
                  <a:srgbClr val="C00000"/>
                </a:solidFill>
              </a:rPr>
              <a:t> Mecanismo de controle da Cgcre – controle interno da entrega das ações, avaliação das ações pelos avaliadores, verificação pelos avaliadores durante as avaliações e relato no RAV.</a:t>
            </a:r>
          </a:p>
        </p:txBody>
      </p:sp>
      <p:sp>
        <p:nvSpPr>
          <p:cNvPr id="3" name="Espaço Reservado para Número de Slide 7"/>
          <p:cNvSpPr txBox="1">
            <a:spLocks/>
          </p:cNvSpPr>
          <p:nvPr/>
        </p:nvSpPr>
        <p:spPr>
          <a:xfrm>
            <a:off x="8286776" y="6356351"/>
            <a:ext cx="571504" cy="28736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6F22EB-C4D9-45F6-BED6-295BDFCA0174}" type="slidenum">
              <a:rPr kumimoji="0" lang="pt-BR" sz="1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r>
              <a:rPr kumimoji="0" lang="pt-B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/11</a:t>
            </a: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pull dir="l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214282" y="1285860"/>
            <a:ext cx="857256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</a:rPr>
              <a:t>Situação que leva à sanção - NIT-DICLA-031 Anexo 2 2.18 :</a:t>
            </a:r>
          </a:p>
          <a:p>
            <a:r>
              <a:rPr lang="pt-BR" sz="2400" dirty="0" smtClean="0">
                <a:solidFill>
                  <a:srgbClr val="FF0000"/>
                </a:solidFill>
              </a:rPr>
              <a:t>Resultados insatisfatórios em duas atividades de ensaio de proficiência </a:t>
            </a:r>
            <a:r>
              <a:rPr lang="pt-BR" sz="2600" b="1" dirty="0" smtClean="0">
                <a:solidFill>
                  <a:srgbClr val="FF0000"/>
                </a:solidFill>
              </a:rPr>
              <a:t>obrigatórias</a:t>
            </a:r>
            <a:r>
              <a:rPr lang="pt-BR" sz="2400" dirty="0" smtClean="0">
                <a:solidFill>
                  <a:srgbClr val="FF0000"/>
                </a:solidFill>
              </a:rPr>
              <a:t> subsequentes, organizadas ou selecionadas pela Cgcre, para um mesmo serviço ou para serviços nos quais é utilizado o mesmo método.</a:t>
            </a:r>
          </a:p>
          <a:p>
            <a:endParaRPr lang="pt-BR" sz="2400" b="1" dirty="0" smtClean="0">
              <a:solidFill>
                <a:srgbClr val="FF0000"/>
              </a:solidFill>
            </a:endParaRPr>
          </a:p>
          <a:p>
            <a:r>
              <a:rPr lang="pt-BR" sz="2400" b="1" dirty="0" smtClean="0">
                <a:solidFill>
                  <a:srgbClr val="0070C0"/>
                </a:solidFill>
              </a:rPr>
              <a:t>Sanções</a:t>
            </a:r>
          </a:p>
          <a:p>
            <a:r>
              <a:rPr lang="pt-BR" sz="2400" b="1" dirty="0" smtClean="0">
                <a:solidFill>
                  <a:srgbClr val="0070C0"/>
                </a:solidFill>
              </a:rPr>
              <a:t>1ª ocorrência - </a:t>
            </a:r>
            <a:r>
              <a:rPr lang="pt-BR" sz="2200" dirty="0" smtClean="0">
                <a:solidFill>
                  <a:srgbClr val="0070C0"/>
                </a:solidFill>
              </a:rPr>
              <a:t>Suspensão parcial para os serviços afetados até a confirmação das evidências das ações requeridas na cláusula 10.10 deste regulamento.</a:t>
            </a:r>
          </a:p>
          <a:p>
            <a:r>
              <a:rPr lang="pt-BR" sz="2400" b="1" dirty="0" smtClean="0">
                <a:solidFill>
                  <a:srgbClr val="0070C0"/>
                </a:solidFill>
              </a:rPr>
              <a:t>2ª ocorrência - </a:t>
            </a:r>
            <a:r>
              <a:rPr lang="pt-BR" sz="2200" dirty="0" smtClean="0">
                <a:solidFill>
                  <a:srgbClr val="0070C0"/>
                </a:solidFill>
              </a:rPr>
              <a:t>Redução da acreditação para os serviços afetados. Cancelamento, caso todos os serviços sejam excluídos do escopo. </a:t>
            </a:r>
          </a:p>
          <a:p>
            <a:endParaRPr lang="pt-BR" sz="2400" dirty="0" smtClean="0">
              <a:solidFill>
                <a:srgbClr val="FF0000"/>
              </a:solidFill>
            </a:endParaRPr>
          </a:p>
          <a:p>
            <a:endParaRPr lang="pt-BR" sz="2400" dirty="0">
              <a:solidFill>
                <a:srgbClr val="FF0000"/>
              </a:solidFill>
            </a:endParaRPr>
          </a:p>
        </p:txBody>
      </p:sp>
      <p:sp>
        <p:nvSpPr>
          <p:cNvPr id="8" name="Espaço Reservado para Número de Slide 7"/>
          <p:cNvSpPr txBox="1">
            <a:spLocks/>
          </p:cNvSpPr>
          <p:nvPr/>
        </p:nvSpPr>
        <p:spPr>
          <a:xfrm>
            <a:off x="8286776" y="6356351"/>
            <a:ext cx="571504" cy="28736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6F22EB-C4D9-45F6-BED6-295BDFCA0174}" type="slidenum">
              <a:rPr kumimoji="0" lang="pt-BR" sz="1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r>
              <a:rPr kumimoji="0" lang="pt-B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/11</a:t>
            </a: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pull dir="l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14282" y="2130425"/>
            <a:ext cx="8501122" cy="351315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Obrigado.</a:t>
            </a:r>
            <a:br>
              <a:rPr kumimoji="0" lang="pt-B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pt-BR" sz="3200" b="0" i="0" u="none" strike="noStrike" kern="0" cap="none" spc="0" normalizeH="0" baseline="0" noProof="0" dirty="0" smtClean="0">
              <a:ln>
                <a:noFill/>
              </a:ln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2400" kern="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Mauricio Araujo Soares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masoares@inmetro.gov.br</a:t>
            </a:r>
            <a:br>
              <a:rPr kumimoji="0" lang="pt-B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pt-BR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Espaço Reservado para Número de Slide 7"/>
          <p:cNvSpPr txBox="1">
            <a:spLocks/>
          </p:cNvSpPr>
          <p:nvPr/>
        </p:nvSpPr>
        <p:spPr>
          <a:xfrm>
            <a:off x="8286776" y="6356351"/>
            <a:ext cx="571504" cy="28736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6F22EB-C4D9-45F6-BED6-295BDFCA0174}" type="slidenum">
              <a:rPr kumimoji="0" lang="pt-BR" sz="1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r>
              <a:rPr kumimoji="0" lang="pt-B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/11</a:t>
            </a: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pull dir="ld"/>
  </p:transition>
</p:sld>
</file>

<file path=ppt/theme/theme1.xml><?xml version="1.0" encoding="utf-8"?>
<a:theme xmlns:a="http://schemas.openxmlformats.org/drawingml/2006/main" name="modeloPRESI">
  <a:themeElements>
    <a:clrScheme name="modeloPRESI.ppt 1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CC00CC"/>
      </a:hlink>
      <a:folHlink>
        <a:srgbClr val="990099"/>
      </a:folHlink>
    </a:clrScheme>
    <a:fontScheme name="modeloPRESI.ppt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lnDef>
  </a:objectDefaults>
  <a:extraClrSchemeLst>
    <a:extraClrScheme>
      <a:clrScheme name="modeloPRESI.ppt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PRESI.ppt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PRESI.pp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</TotalTime>
  <Words>832</Words>
  <Application>Microsoft Office PowerPoint</Application>
  <PresentationFormat>Apresentação na tela (4:3)</PresentationFormat>
  <Paragraphs>86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2" baseType="lpstr">
      <vt:lpstr>modeloPRESI</vt:lpstr>
      <vt:lpstr>LEMBRETES SOBRE AVALIAÇÃO DE ENSAIOS DE PROFICIÊNCIA.  (Oriundos da avaliação da Cgcre pela IAAC)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Raquel T Thome</dc:creator>
  <cp:lastModifiedBy>Mauricio Soares</cp:lastModifiedBy>
  <cp:revision>18</cp:revision>
  <dcterms:created xsi:type="dcterms:W3CDTF">2015-10-15T13:43:55Z</dcterms:created>
  <dcterms:modified xsi:type="dcterms:W3CDTF">2015-11-06T13:08:48Z</dcterms:modified>
</cp:coreProperties>
</file>