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9" r:id="rId4"/>
    <p:sldId id="28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4" r:id="rId18"/>
    <p:sldId id="275" r:id="rId19"/>
    <p:sldId id="272" r:id="rId20"/>
    <p:sldId id="276" r:id="rId21"/>
    <p:sldId id="277" r:id="rId22"/>
    <p:sldId id="278" r:id="rId23"/>
    <p:sldId id="279" r:id="rId24"/>
    <p:sldId id="283" r:id="rId25"/>
    <p:sldId id="280" r:id="rId26"/>
    <p:sldId id="281" r:id="rId27"/>
    <p:sldId id="282" r:id="rId28"/>
    <p:sldId id="285" r:id="rId29"/>
    <p:sldId id="286" r:id="rId30"/>
    <p:sldId id="287" r:id="rId31"/>
    <p:sldId id="288" r:id="rId32"/>
    <p:sldId id="290" r:id="rId33"/>
    <p:sldId id="292" r:id="rId34"/>
    <p:sldId id="291" r:id="rId35"/>
    <p:sldId id="273" r:id="rId3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FFFF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8" autoAdjust="0"/>
  </p:normalViewPr>
  <p:slideViewPr>
    <p:cSldViewPr>
      <p:cViewPr varScale="1">
        <p:scale>
          <a:sx n="65" d="100"/>
          <a:sy n="65" d="100"/>
        </p:scale>
        <p:origin x="-8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52286-A3DC-4AA5-902D-0B4C398DCC72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1B4CC-74E0-46F8-A92F-59BF6D8B84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28</a:t>
            </a:fld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29</a:t>
            </a:fld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30</a:t>
            </a:fld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31</a:t>
            </a:fld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1B4CC-74E0-46F8-A92F-59BF6D8B84BB}" type="slidenum">
              <a:rPr lang="pt-BR" smtClean="0"/>
              <a:pPr/>
              <a:t>35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050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968369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xmlns="" val="3960749745"/>
      </p:ext>
    </p:extLst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59223705"/>
      </p:ext>
    </p:extLst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09587002"/>
      </p:ext>
    </p:extLst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4971422"/>
      </p:ext>
    </p:extLst>
  </p:cSld>
  <p:clrMapOvr>
    <a:masterClrMapping/>
  </p:clrMapOvr>
  <p:transition spd="med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s-CO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s-CO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E19DC89-BCD0-4C1E-8144-A7200C64E295}" type="datetimeFigureOut">
              <a:rPr lang="es-CO"/>
              <a:pPr/>
              <a:t>10/11/2015</a:t>
            </a:fld>
            <a:endParaRPr lang="es-CO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C1630E6-7DAE-40F1-A820-EC7DA61829D0}" type="slidenum">
              <a:rPr lang="es-CO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231092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C371CE-C6B3-4198-A7CC-66C9FDA5A0F5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6F22EB-C4D9-45F6-BED6-295BDFCA01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7792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2" descr="desenho_campus_inmetro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0" descr="Marca_Acreditacao_cor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8" name="Picture 1" descr="ASSINATURA-NOVA-INMETRO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 userDrawn="1"/>
        </p:nvSpPr>
        <p:spPr>
          <a:xfrm>
            <a:off x="1331640" y="82742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smtClean="0">
                <a:solidFill>
                  <a:schemeClr val="bg1"/>
                </a:solidFill>
                <a:latin typeface="+mj-lt"/>
              </a:rPr>
              <a:t>10 a 12/11/15</a:t>
            </a:r>
            <a:endParaRPr lang="pt-BR" sz="1600" b="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51502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ransition spd="med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928802"/>
            <a:ext cx="7772400" cy="2214578"/>
          </a:xfrm>
        </p:spPr>
        <p:txBody>
          <a:bodyPr/>
          <a:lstStyle/>
          <a:p>
            <a:r>
              <a:rPr lang="pt-BR" dirty="0" smtClean="0">
                <a:solidFill>
                  <a:srgbClr val="002060"/>
                </a:solidFill>
                <a:effectLst/>
              </a:rPr>
              <a:t>Mudanças ocorridas na NIT-DICLA-026 Revisão </a:t>
            </a:r>
            <a:r>
              <a:rPr lang="pt-BR" dirty="0" smtClean="0">
                <a:solidFill>
                  <a:srgbClr val="002060"/>
                </a:solidFill>
                <a:effectLst/>
              </a:rPr>
              <a:t>09 - </a:t>
            </a:r>
            <a:r>
              <a:rPr lang="pt-BR" dirty="0" smtClean="0">
                <a:solidFill>
                  <a:srgbClr val="002060"/>
                </a:solidFill>
                <a:effectLst/>
              </a:rPr>
              <a:t>Requisitos para a participação de laboratórios em Ensaios de Proficiência (EP)</a:t>
            </a:r>
            <a:endParaRPr lang="pt-BR" u="sng" dirty="0">
              <a:solidFill>
                <a:srgbClr val="002060"/>
              </a:solidFill>
              <a:effectLst/>
            </a:endParaRPr>
          </a:p>
        </p:txBody>
      </p:sp>
      <p:sp>
        <p:nvSpPr>
          <p:cNvPr id="4" name="Retângulo 3"/>
          <p:cNvSpPr/>
          <p:nvPr/>
        </p:nvSpPr>
        <p:spPr bwMode="auto">
          <a:xfrm>
            <a:off x="0" y="5643578"/>
            <a:ext cx="9144000" cy="1214422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Mário Henrique de Moura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i="1" dirty="0" smtClean="0">
                <a:latin typeface="+mj-lt"/>
              </a:rPr>
              <a:t>Gestor de Acreditação / Avaliador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000" dirty="0" smtClean="0">
                <a:latin typeface="+mj-lt"/>
              </a:rPr>
              <a:t>Divisão de Acreditação de Laboratórios (Dicla/Cgcre)</a:t>
            </a:r>
            <a:endParaRPr kumimoji="0" lang="pt-B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071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 bwMode="auto">
          <a:xfrm>
            <a:off x="0" y="1268760"/>
            <a:ext cx="9144000" cy="720080"/>
          </a:xfrm>
          <a:prstGeom prst="roundRect">
            <a:avLst/>
          </a:prstGeom>
          <a:solidFill>
            <a:srgbClr val="00206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Roteiro</a:t>
            </a:r>
            <a:endParaRPr kumimoji="0" lang="pt-B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18211" y="2674655"/>
            <a:ext cx="850226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Apresentação das mudanças na NIT-DICLA-026;</a:t>
            </a:r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Apresentação da nova folha 4 do RAV (Participação em EP);</a:t>
            </a:r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Discussão das dúvidas:</a:t>
            </a:r>
          </a:p>
          <a:p>
            <a:pPr marL="442913" algn="just" eaLnBrk="1" hangingPunct="1">
              <a:defRPr/>
            </a:pPr>
            <a:r>
              <a:rPr lang="pt-BR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pt-BR" sz="2000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Folha 4 do RAV;</a:t>
            </a:r>
          </a:p>
          <a:p>
            <a:pPr marL="442913" algn="just" eaLnBrk="1" hangingPunct="1">
              <a:defRPr/>
            </a:pPr>
            <a:r>
              <a:rPr lang="pt-BR" sz="2000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Parte significativa do escopo;</a:t>
            </a:r>
          </a:p>
          <a:p>
            <a:pPr marL="442913" algn="just" eaLnBrk="1" hangingPunct="1">
              <a:defRPr/>
            </a:pPr>
            <a:r>
              <a:rPr lang="pt-BR" sz="2000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Outros itens da NIT-DICLA-026 (</a:t>
            </a:r>
            <a:r>
              <a:rPr lang="pt-BR" sz="2000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levantados</a:t>
            </a:r>
            <a:r>
              <a:rPr lang="pt-BR" sz="2000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no WS)</a:t>
            </a:r>
            <a:endParaRPr lang="pt-BR" sz="2000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18211" y="4509120"/>
            <a:ext cx="85022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maioria das alterações foi para melhor esclarecimento do texto, sua ordenação e inclusão de notas, buscando facilitar o entendimento e aplicação da NIT (modificações em realce azul);</a:t>
            </a:r>
            <a:endParaRPr lang="pt-BR" sz="24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85150" y="2348880"/>
            <a:ext cx="8535322" cy="1569660"/>
          </a:xfrm>
          <a:prstGeom prst="rect">
            <a:avLst/>
          </a:prstGeom>
          <a:solidFill>
            <a:schemeClr val="tx1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Rev.08 (OUT/11) → Rev. 09 (JAN/15);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pt-B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Processo de revisão:</a:t>
            </a:r>
          </a:p>
          <a:p>
            <a:pPr marL="176213" algn="just">
              <a:defRPr/>
            </a:pP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rupo DICLA 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  <a:sym typeface="Symbol"/>
              </a:rPr>
              <a:t> 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  <a:sym typeface="Symbol"/>
              </a:rPr>
              <a:t>Gerência/Assessoria DICLA  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  <a:sym typeface="Symbol"/>
              </a:rPr>
              <a:t>GA/Avaliadores Internos  Avaliadores Externos</a:t>
            </a:r>
            <a:endParaRPr lang="pt-BR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de cantos arredondados 5"/>
          <p:cNvSpPr/>
          <p:nvPr/>
        </p:nvSpPr>
        <p:spPr bwMode="auto">
          <a:xfrm>
            <a:off x="0" y="1268760"/>
            <a:ext cx="9144000" cy="720080"/>
          </a:xfrm>
          <a:prstGeom prst="roundRect">
            <a:avLst/>
          </a:prstGeom>
          <a:solidFill>
            <a:srgbClr val="00206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800" b="1" dirty="0" smtClean="0">
                <a:latin typeface="+mj-lt"/>
              </a:rPr>
              <a:t>Histórico </a:t>
            </a:r>
            <a:r>
              <a:rPr lang="pt-BR" sz="2800" b="1" dirty="0" smtClean="0">
                <a:latin typeface="+mj-lt"/>
              </a:rPr>
              <a:t>de Revisão (Seção 4)</a:t>
            </a:r>
            <a:endParaRPr kumimoji="0" lang="pt-B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85150" y="2636912"/>
            <a:ext cx="85353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Separação </a:t>
            </a:r>
            <a:r>
              <a:rPr lang="pt-BR" sz="24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entre os requisitos para laboratórios dos requisitos para PEP e 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PMR, que passaram a constar na </a:t>
            </a:r>
            <a:r>
              <a:rPr lang="pt-BR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NIT-Dicla</a:t>
            </a:r>
            <a:r>
              <a:rPr lang="pt-B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-059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pt-BR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NIT-Dicla</a:t>
            </a:r>
            <a:r>
              <a:rPr lang="pt-B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-058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respectivamente;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51520" y="4316903"/>
            <a:ext cx="86073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pt-BR" sz="24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NOVO: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estabelecimento de uma ordem de prioridade para utilização (seleção) de atividades de EP (</a:t>
            </a:r>
            <a:r>
              <a:rPr lang="pt-BR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10.2 e 10.2.1</a:t>
            </a:r>
            <a:r>
              <a:rPr lang="pt-BR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) → </a:t>
            </a:r>
            <a:r>
              <a:rPr lang="pt-BR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entrará em vigor a partir de 01/01/2018.</a:t>
            </a:r>
            <a:endParaRPr lang="pt-BR" sz="24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de cantos arredondados 5"/>
          <p:cNvSpPr/>
          <p:nvPr/>
        </p:nvSpPr>
        <p:spPr bwMode="auto">
          <a:xfrm>
            <a:off x="0" y="1268760"/>
            <a:ext cx="9144000" cy="720080"/>
          </a:xfrm>
          <a:prstGeom prst="roundRect">
            <a:avLst/>
          </a:prstGeom>
          <a:solidFill>
            <a:srgbClr val="00206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800" b="1" dirty="0" smtClean="0">
                <a:latin typeface="+mj-lt"/>
              </a:rPr>
              <a:t>Histórico </a:t>
            </a:r>
            <a:r>
              <a:rPr lang="pt-BR" sz="2800" b="1" dirty="0" smtClean="0">
                <a:latin typeface="+mj-lt"/>
              </a:rPr>
              <a:t>de Revisão (Seção 4)</a:t>
            </a:r>
            <a:endParaRPr kumimoji="0" lang="pt-B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48483" y="2138080"/>
            <a:ext cx="864399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Esclarecimento: A expressão </a:t>
            </a:r>
            <a:r>
              <a:rPr lang="pt-BR" sz="2400" b="1" i="1" dirty="0">
                <a:solidFill>
                  <a:srgbClr val="C00000"/>
                </a:solidFill>
                <a:latin typeface="+mj-lt"/>
              </a:rPr>
              <a:t>“atividades de ensaio de proficiência”</a:t>
            </a:r>
            <a:r>
              <a:rPr lang="pt-BR" sz="2400" i="1" dirty="0">
                <a:solidFill>
                  <a:srgbClr val="000099"/>
                </a:solidFill>
                <a:latin typeface="+mj-lt"/>
              </a:rPr>
              <a:t> </a:t>
            </a:r>
            <a:r>
              <a:rPr lang="pt-BR" sz="2400" dirty="0">
                <a:solidFill>
                  <a:srgbClr val="000099"/>
                </a:solidFill>
                <a:latin typeface="+mj-lt"/>
              </a:rPr>
              <a:t>abrange todas as atividades de comparação de ensaios e calibrações entre laboratórios, incluindo ensaios de proficiência, comparações interlaboratoriais e auditorias de medição, previstas nesta 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Norma (</a:t>
            </a:r>
            <a:r>
              <a:rPr lang="pt-BR" sz="2400" b="1" i="1" dirty="0" smtClean="0">
                <a:solidFill>
                  <a:srgbClr val="C00000"/>
                </a:solidFill>
                <a:latin typeface="+mj-lt"/>
              </a:rPr>
              <a:t>7.2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).</a:t>
            </a:r>
            <a:endParaRPr lang="pt-BR" sz="2400" dirty="0">
              <a:solidFill>
                <a:srgbClr val="000099"/>
              </a:solidFill>
              <a:latin typeface="+mj-lt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357158" y="4071942"/>
            <a:ext cx="8429684" cy="2786058"/>
            <a:chOff x="357158" y="4071942"/>
            <a:chExt cx="8429684" cy="2786058"/>
          </a:xfrm>
        </p:grpSpPr>
        <p:sp>
          <p:nvSpPr>
            <p:cNvPr id="4" name="Elipse 3"/>
            <p:cNvSpPr/>
            <p:nvPr/>
          </p:nvSpPr>
          <p:spPr bwMode="auto">
            <a:xfrm>
              <a:off x="357158" y="4071942"/>
              <a:ext cx="5357850" cy="2786058"/>
            </a:xfrm>
            <a:prstGeom prst="ellipse">
              <a:avLst/>
            </a:prstGeom>
            <a:solidFill>
              <a:srgbClr val="CCFFFF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</a:endParaRPr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1571604" y="4286256"/>
              <a:ext cx="2857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>
                  <a:solidFill>
                    <a:schemeClr val="tx2">
                      <a:lumMod val="50000"/>
                    </a:schemeClr>
                  </a:solidFill>
                  <a:latin typeface="Arial Rounded MT Bold" pitchFamily="34" charset="0"/>
                  <a:ea typeface="Arial Unicode MS" pitchFamily="34" charset="-128"/>
                  <a:cs typeface="Arial Unicode MS" pitchFamily="34" charset="-128"/>
                </a:rPr>
                <a:t>ATIVIDADES DE EP</a:t>
              </a:r>
              <a:endParaRPr lang="pt-BR" b="1" dirty="0">
                <a:solidFill>
                  <a:schemeClr val="tx2">
                    <a:lumMod val="50000"/>
                  </a:schemeClr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" name="Elipse 5"/>
            <p:cNvSpPr/>
            <p:nvPr/>
          </p:nvSpPr>
          <p:spPr bwMode="auto">
            <a:xfrm>
              <a:off x="928662" y="4714884"/>
              <a:ext cx="1214446" cy="928694"/>
            </a:xfrm>
            <a:prstGeom prst="ellipse">
              <a:avLst/>
            </a:prstGeom>
            <a:solidFill>
              <a:schemeClr val="tx1">
                <a:lumMod val="90000"/>
              </a:scheme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400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latin typeface="Arial Rounded MT Bold" pitchFamily="34" charset="0"/>
                </a:rPr>
                <a:t>EP</a:t>
              </a:r>
            </a:p>
          </p:txBody>
        </p:sp>
        <p:sp>
          <p:nvSpPr>
            <p:cNvPr id="7" name="Elipse 6"/>
            <p:cNvSpPr/>
            <p:nvPr/>
          </p:nvSpPr>
          <p:spPr bwMode="auto">
            <a:xfrm>
              <a:off x="2857488" y="4714884"/>
              <a:ext cx="2571768" cy="1500198"/>
            </a:xfrm>
            <a:prstGeom prst="ellipse">
              <a:avLst/>
            </a:prstGeom>
            <a:solidFill>
              <a:schemeClr val="tx1">
                <a:lumMod val="90000"/>
              </a:scheme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latin typeface="Arial Rounded MT Bold" pitchFamily="34" charset="0"/>
                </a:rPr>
                <a:t>Outras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latin typeface="Arial Rounded MT Bold" pitchFamily="34" charset="0"/>
                </a:rPr>
                <a:t>Comparações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i="0" u="none" strike="noStrike" cap="none" normalizeH="0" baseline="0" dirty="0" err="1" smtClean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latin typeface="Arial Rounded MT Bold" pitchFamily="34" charset="0"/>
                </a:rPr>
                <a:t>Interlaboratoriais</a:t>
              </a:r>
              <a:endParaRPr kumimoji="0" lang="pt-BR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Rounded MT Bold" pitchFamily="34" charset="0"/>
              </a:endParaRPr>
            </a:p>
          </p:txBody>
        </p:sp>
        <p:sp>
          <p:nvSpPr>
            <p:cNvPr id="9" name="Elipse 8"/>
            <p:cNvSpPr/>
            <p:nvPr/>
          </p:nvSpPr>
          <p:spPr bwMode="auto">
            <a:xfrm>
              <a:off x="1357290" y="5643578"/>
              <a:ext cx="1714512" cy="928718"/>
            </a:xfrm>
            <a:prstGeom prst="ellipse">
              <a:avLst/>
            </a:prstGeom>
            <a:solidFill>
              <a:schemeClr val="tx1">
                <a:lumMod val="90000"/>
              </a:scheme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latin typeface="Arial Rounded MT Bold" pitchFamily="34" charset="0"/>
                </a:rPr>
                <a:t>Auditorias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latin typeface="Arial Rounded MT Bold" pitchFamily="34" charset="0"/>
                </a:rPr>
                <a:t>de Medição</a:t>
              </a:r>
            </a:p>
          </p:txBody>
        </p:sp>
        <p:sp>
          <p:nvSpPr>
            <p:cNvPr id="10" name="Elipse 9"/>
            <p:cNvSpPr/>
            <p:nvPr/>
          </p:nvSpPr>
          <p:spPr bwMode="auto">
            <a:xfrm>
              <a:off x="6143636" y="4572008"/>
              <a:ext cx="2643206" cy="1785950"/>
            </a:xfrm>
            <a:prstGeom prst="ellipse">
              <a:avLst/>
            </a:prstGeom>
            <a:solidFill>
              <a:srgbClr val="CCFFFF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</a:pPr>
              <a:r>
                <a:rPr lang="pt-BR" b="1" dirty="0" smtClean="0">
                  <a:solidFill>
                    <a:schemeClr val="tx2">
                      <a:lumMod val="50000"/>
                    </a:schemeClr>
                  </a:solidFill>
                  <a:latin typeface="Arial Rounded MT Bold" pitchFamily="34" charset="0"/>
                </a:rPr>
                <a:t>Outros</a:t>
              </a:r>
            </a:p>
            <a:p>
              <a:pPr algn="ctr" eaLnBrk="0" fontAlgn="base" hangingPunct="0">
                <a:spcBef>
                  <a:spcPct val="0"/>
                </a:spcBef>
              </a:pPr>
              <a:r>
                <a:rPr lang="pt-BR" b="1" dirty="0" smtClean="0">
                  <a:solidFill>
                    <a:schemeClr val="tx2">
                      <a:lumMod val="50000"/>
                    </a:schemeClr>
                  </a:solidFill>
                  <a:latin typeface="Arial Rounded MT Bold" pitchFamily="34" charset="0"/>
                </a:rPr>
                <a:t> Mecanismos de </a:t>
              </a:r>
            </a:p>
            <a:p>
              <a:pPr algn="ctr" eaLnBrk="0" fontAlgn="base" hangingPunct="0">
                <a:spcBef>
                  <a:spcPct val="0"/>
                </a:spcBef>
              </a:pPr>
              <a:r>
                <a:rPr lang="pt-BR" b="1" dirty="0" smtClean="0">
                  <a:solidFill>
                    <a:schemeClr val="tx2">
                      <a:lumMod val="50000"/>
                    </a:schemeClr>
                  </a:solidFill>
                  <a:latin typeface="Arial Rounded MT Bold" pitchFamily="34" charset="0"/>
                </a:rPr>
                <a:t>Garantia da</a:t>
              </a:r>
            </a:p>
            <a:p>
              <a:pPr algn="ctr" eaLnBrk="0" fontAlgn="base" hangingPunct="0">
                <a:spcBef>
                  <a:spcPct val="0"/>
                </a:spcBef>
              </a:pPr>
              <a:r>
                <a:rPr lang="pt-BR" b="1" dirty="0" smtClean="0">
                  <a:solidFill>
                    <a:schemeClr val="tx2">
                      <a:lumMod val="50000"/>
                    </a:schemeClr>
                  </a:solidFill>
                  <a:latin typeface="Arial Rounded MT Bold" pitchFamily="34" charset="0"/>
                </a:rPr>
                <a:t>Qualidade de</a:t>
              </a:r>
            </a:p>
            <a:p>
              <a:pPr algn="ctr" eaLnBrk="0" fontAlgn="base" hangingPunct="0">
                <a:spcBef>
                  <a:spcPct val="0"/>
                </a:spcBef>
              </a:pPr>
              <a:r>
                <a:rPr lang="pt-BR" b="1" dirty="0" smtClean="0">
                  <a:solidFill>
                    <a:schemeClr val="tx2">
                      <a:lumMod val="50000"/>
                    </a:schemeClr>
                  </a:solidFill>
                  <a:latin typeface="Arial Rounded MT Bold" pitchFamily="34" charset="0"/>
                </a:rPr>
                <a:t> Resultados</a:t>
              </a:r>
            </a:p>
          </p:txBody>
        </p:sp>
      </p:grpSp>
      <p:sp>
        <p:nvSpPr>
          <p:cNvPr id="12" name="Retângulo de cantos arredondados 11"/>
          <p:cNvSpPr/>
          <p:nvPr/>
        </p:nvSpPr>
        <p:spPr bwMode="auto">
          <a:xfrm>
            <a:off x="0" y="1268760"/>
            <a:ext cx="9144000" cy="720080"/>
          </a:xfrm>
          <a:prstGeom prst="roundRect">
            <a:avLst/>
          </a:prstGeom>
          <a:solidFill>
            <a:srgbClr val="00206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800" b="1" dirty="0" smtClean="0">
                <a:latin typeface="+mj-lt"/>
              </a:rPr>
              <a:t>Mudanças</a:t>
            </a:r>
            <a:endParaRPr kumimoji="0" lang="pt-B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395288" y="1772816"/>
            <a:ext cx="83915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Definição da </a:t>
            </a:r>
            <a:r>
              <a:rPr lang="pt-BR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disponibilidade de atividade de EP (</a:t>
            </a:r>
            <a:r>
              <a:rPr lang="pt-BR" sz="24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9.1 - Nota</a:t>
            </a:r>
            <a:r>
              <a:rPr lang="pt-BR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): existir </a:t>
            </a:r>
            <a:r>
              <a:rPr lang="pt-BR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e ocorrer em qualquer país e durante qualquer momento dentro do intervalo de tempo correspondente à quantidade e frequência mínima estabelecida em </a:t>
            </a:r>
            <a:r>
              <a:rPr lang="pt-BR" sz="2400" i="1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9.2;</a:t>
            </a:r>
            <a:endParaRPr lang="pt-BR" sz="2400" i="1" dirty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95288" y="4005064"/>
            <a:ext cx="8391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pt-BR" sz="2400" b="1" dirty="0" smtClean="0">
                <a:solidFill>
                  <a:srgbClr val="008000"/>
                </a:solidFill>
                <a:latin typeface="+mj-lt"/>
                <a:cs typeface="Arial" pitchFamily="34" charset="0"/>
              </a:rPr>
              <a:t>NOVO: </a:t>
            </a:r>
            <a:r>
              <a:rPr lang="pt-BR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O laboratório deve evidenciar a indisponibilidade das atividades de EP e/ou razões válidas que inviabilizaram sua participação (</a:t>
            </a:r>
            <a:r>
              <a:rPr lang="pt-BR" sz="24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9.1.1 e 9.5.1</a:t>
            </a:r>
            <a:r>
              <a:rPr lang="pt-BR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);</a:t>
            </a:r>
            <a:endParaRPr lang="pt-BR" sz="2400" i="1" dirty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395288" y="1916832"/>
            <a:ext cx="839155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28688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Nota (</a:t>
            </a:r>
            <a:r>
              <a:rPr lang="pt-BR" sz="24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9.1.1</a:t>
            </a:r>
            <a:r>
              <a:rPr lang="pt-BR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): O laboratório pode levar em conta, por exemplo:</a:t>
            </a:r>
          </a:p>
          <a:p>
            <a:pPr algn="just" defTabSz="928688">
              <a:buFont typeface="Wingdings" pitchFamily="2" charset="2"/>
              <a:buChar char="ü"/>
              <a:defRPr/>
            </a:pPr>
            <a:endParaRPr lang="pt-BR" sz="2400" dirty="0" smtClean="0">
              <a:solidFill>
                <a:srgbClr val="000099"/>
              </a:solidFill>
              <a:latin typeface="+mj-lt"/>
              <a:cs typeface="Arial" pitchFamily="34" charset="0"/>
            </a:endParaRPr>
          </a:p>
          <a:p>
            <a:pPr marL="363538" indent="-188913" algn="just" defTabSz="92868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i="1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a impossibilidade de atendimento aos prazos do programa, em função do tempo para deslocamento do item e realização das medições;</a:t>
            </a:r>
          </a:p>
          <a:p>
            <a:pPr marL="363538" indent="-188913" algn="just" defTabSz="92868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i="1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a possibilidade de deterioração da amostra devido à armazenagem inadequada ou prazo de validade;</a:t>
            </a:r>
          </a:p>
          <a:p>
            <a:pPr marL="363538" indent="-188913" algn="just" defTabSz="92868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i="1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a necessidade de importação temporária de um equipamento;</a:t>
            </a:r>
          </a:p>
          <a:p>
            <a:pPr marL="363538" indent="-188913" algn="just" defTabSz="92868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i="1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um programa de EP com vagas limitadas;</a:t>
            </a:r>
          </a:p>
          <a:p>
            <a:pPr marL="363538" indent="-188913" algn="just" defTabSz="928688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i="1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programas de EP dirigidos a grupos específicos de laboratórios.</a:t>
            </a:r>
            <a:endParaRPr lang="pt-BR" sz="2000" i="1" dirty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57158" y="1844824"/>
            <a:ext cx="8497887" cy="25083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pt-BR" sz="2400" dirty="0">
                <a:solidFill>
                  <a:srgbClr val="000099"/>
                </a:solidFill>
                <a:latin typeface="+mj-lt"/>
              </a:rPr>
              <a:t>Esclarece que 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a </a:t>
            </a:r>
            <a:r>
              <a:rPr lang="pt-BR" sz="2400" dirty="0">
                <a:solidFill>
                  <a:srgbClr val="000099"/>
                </a:solidFill>
                <a:latin typeface="+mj-lt"/>
              </a:rPr>
              <a:t>participação em atividades de EP deve ser na quantidade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e frequência</a:t>
            </a:r>
            <a:r>
              <a:rPr lang="pt-BR" sz="2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pt-BR" sz="2400" dirty="0">
                <a:solidFill>
                  <a:srgbClr val="000099"/>
                </a:solidFill>
                <a:latin typeface="+mj-lt"/>
              </a:rPr>
              <a:t>mínima  (</a:t>
            </a:r>
            <a:r>
              <a:rPr lang="pt-BR" sz="2400" b="1" i="1" dirty="0">
                <a:solidFill>
                  <a:srgbClr val="C00000"/>
                </a:solidFill>
                <a:latin typeface="+mj-lt"/>
              </a:rPr>
              <a:t>9.2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):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endParaRPr lang="pt-BR" sz="2400" dirty="0">
              <a:solidFill>
                <a:srgbClr val="000099"/>
              </a:solidFill>
              <a:latin typeface="+mj-lt"/>
            </a:endParaRPr>
          </a:p>
          <a:p>
            <a:pPr marL="363538" lvl="1" indent="-188913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b="1" i="1" dirty="0">
                <a:solidFill>
                  <a:srgbClr val="C00000"/>
                </a:solidFill>
                <a:latin typeface="+mj-lt"/>
              </a:rPr>
              <a:t>Postulante a acreditação</a:t>
            </a:r>
            <a:r>
              <a:rPr lang="pt-BR" sz="2000" i="1" dirty="0">
                <a:solidFill>
                  <a:srgbClr val="000099"/>
                </a:solidFill>
                <a:latin typeface="+mj-lt"/>
              </a:rPr>
              <a:t> (</a:t>
            </a:r>
            <a:r>
              <a:rPr lang="pt-BR" sz="2000" i="1" u="sng" dirty="0">
                <a:solidFill>
                  <a:srgbClr val="000099"/>
                </a:solidFill>
                <a:latin typeface="+mj-lt"/>
              </a:rPr>
              <a:t>inicial ou extensão</a:t>
            </a:r>
            <a:r>
              <a:rPr lang="pt-BR" sz="2000" i="1" dirty="0">
                <a:solidFill>
                  <a:srgbClr val="000099"/>
                </a:solidFill>
                <a:latin typeface="+mj-lt"/>
              </a:rPr>
              <a:t>): até 2 anos </a:t>
            </a:r>
            <a:r>
              <a:rPr lang="pt-BR" sz="2000" i="1" dirty="0" smtClean="0">
                <a:solidFill>
                  <a:srgbClr val="000099"/>
                </a:solidFill>
                <a:latin typeface="+mj-lt"/>
              </a:rPr>
              <a:t>antes da solicitação do laboratório, </a:t>
            </a:r>
            <a:r>
              <a:rPr lang="pt-BR" sz="2000" b="1" i="1" dirty="0">
                <a:solidFill>
                  <a:srgbClr val="C00000"/>
                </a:solidFill>
                <a:latin typeface="+mj-lt"/>
              </a:rPr>
              <a:t>para o escopo solicitado</a:t>
            </a:r>
            <a:r>
              <a:rPr lang="pt-BR" sz="2000" i="1" dirty="0">
                <a:solidFill>
                  <a:srgbClr val="000099"/>
                </a:solidFill>
                <a:latin typeface="+mj-lt"/>
              </a:rPr>
              <a:t>;</a:t>
            </a:r>
          </a:p>
          <a:p>
            <a:pPr marL="363538" lvl="1" indent="-188913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b="1" i="1" dirty="0">
                <a:solidFill>
                  <a:srgbClr val="C00000"/>
                </a:solidFill>
                <a:latin typeface="+mj-lt"/>
              </a:rPr>
              <a:t>Acreditados: </a:t>
            </a:r>
            <a:r>
              <a:rPr lang="pt-BR" sz="2000" i="1" dirty="0">
                <a:solidFill>
                  <a:srgbClr val="000099"/>
                </a:solidFill>
                <a:latin typeface="+mj-lt"/>
              </a:rPr>
              <a:t>a cada 4 anos</a:t>
            </a:r>
            <a:r>
              <a:rPr lang="pt-BR" sz="2000" i="1" dirty="0" smtClean="0">
                <a:solidFill>
                  <a:srgbClr val="000099"/>
                </a:solidFill>
                <a:latin typeface="+mj-lt"/>
              </a:rPr>
              <a:t>, relacionado </a:t>
            </a:r>
            <a:r>
              <a:rPr lang="pt-BR" sz="2000" i="1" dirty="0">
                <a:solidFill>
                  <a:srgbClr val="000099"/>
                </a:solidFill>
                <a:latin typeface="+mj-lt"/>
              </a:rPr>
              <a:t>a cada parte significativa do </a:t>
            </a:r>
            <a:r>
              <a:rPr lang="pt-BR" sz="2000" i="1" dirty="0" smtClean="0">
                <a:solidFill>
                  <a:srgbClr val="000099"/>
                </a:solidFill>
                <a:latin typeface="+mj-lt"/>
              </a:rPr>
              <a:t>escopo;</a:t>
            </a:r>
            <a:endParaRPr lang="pt-BR" sz="2400" i="1" dirty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60393" y="4653136"/>
            <a:ext cx="849788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Esclarece a necessidade do laboratório </a:t>
            </a:r>
            <a:r>
              <a:rPr lang="pt-BR" sz="2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documentar</a:t>
            </a:r>
            <a:r>
              <a:rPr lang="pt-BR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 as partes significativas do escopo (</a:t>
            </a:r>
            <a:r>
              <a:rPr lang="pt-BR" sz="24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9.3</a:t>
            </a:r>
            <a:r>
              <a:rPr lang="pt-BR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). A definição já estava na revisão 8;</a:t>
            </a:r>
            <a:endParaRPr lang="pt-BR" sz="2400" i="1" dirty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57158" y="1700808"/>
            <a:ext cx="84978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Nota (</a:t>
            </a:r>
            <a:r>
              <a:rPr lang="pt-BR" sz="2400" b="1" i="1" dirty="0" smtClean="0">
                <a:solidFill>
                  <a:srgbClr val="C00000"/>
                </a:solidFill>
                <a:latin typeface="+mj-lt"/>
              </a:rPr>
              <a:t>9.2.2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): esclarece que a definição do início dos períodos de 4 anos para participação em atividades de EP é de responsabilidade do laboratório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;</a:t>
            </a:r>
            <a:endParaRPr lang="pt-BR" sz="2400" dirty="0" smtClean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53024" y="3212976"/>
            <a:ext cx="84978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Nota 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(</a:t>
            </a:r>
            <a:r>
              <a:rPr lang="pt-BR" sz="2400" b="1" i="1" dirty="0" smtClean="0">
                <a:solidFill>
                  <a:srgbClr val="C00000"/>
                </a:solidFill>
                <a:latin typeface="+mj-lt"/>
              </a:rPr>
              <a:t>9.4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): esclarece que o plano de participação em atividades de EP tem periodicidade conforme a necessidade do laboratório (</a:t>
            </a:r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anual, bienal, quadrienal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, </a:t>
            </a:r>
            <a:r>
              <a:rPr lang="pt-BR" sz="2400" dirty="0" err="1" smtClean="0">
                <a:solidFill>
                  <a:srgbClr val="000099"/>
                </a:solidFill>
                <a:latin typeface="+mj-lt"/>
              </a:rPr>
              <a:t>etc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);</a:t>
            </a:r>
            <a:endParaRPr lang="pt-BR" sz="2400" dirty="0" smtClean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3024" y="4756028"/>
            <a:ext cx="84978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O 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importante (e necessário) é evidenciar cumprimento da política dos 4 anos por meio do(s) </a:t>
            </a:r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plano(s)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 e </a:t>
            </a:r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registros</a:t>
            </a:r>
            <a:r>
              <a:rPr lang="pt-BR" sz="2400" dirty="0" smtClean="0">
                <a:solidFill>
                  <a:srgbClr val="000099"/>
                </a:solidFill>
                <a:latin typeface="+mj-lt"/>
              </a:rPr>
              <a:t> de participação nas atividades de EP;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500034" y="1556792"/>
            <a:ext cx="821536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pt-BR" altLang="pt-BR" sz="2400" b="1" dirty="0" smtClean="0">
                <a:solidFill>
                  <a:srgbClr val="008000"/>
                </a:solidFill>
                <a:cs typeface="Arial" pitchFamily="34" charset="0"/>
              </a:rPr>
              <a:t>NOVO: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estabelecimento de uma ordem de prioridade para utilização (seleção) de atividades de EP, apenas passando para a seguinte, quando a anterior estiver </a:t>
            </a:r>
            <a:r>
              <a:rPr lang="pt-BR" altLang="pt-BR" sz="2400" b="1" dirty="0" smtClean="0">
                <a:solidFill>
                  <a:srgbClr val="C00000"/>
                </a:solidFill>
                <a:cs typeface="Arial" pitchFamily="34" charset="0"/>
              </a:rPr>
              <a:t>comprovadamente indisponível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itchFamily="34" charset="0"/>
              </a:rPr>
              <a:t>10.2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);</a:t>
            </a:r>
            <a:endParaRPr lang="pt-BR" altLang="pt-BR" sz="2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539552" y="3559656"/>
            <a:ext cx="817285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algn="just">
              <a:buSzPct val="120000"/>
              <a:buAutoNum type="arabicParenR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Provedores / </a:t>
            </a:r>
            <a:r>
              <a:rPr lang="pt-BR" altLang="pt-BR" sz="2400" b="1" dirty="0" smtClean="0">
                <a:solidFill>
                  <a:srgbClr val="C00000"/>
                </a:solidFill>
                <a:cs typeface="Arial" pitchFamily="34" charset="0"/>
              </a:rPr>
              <a:t>programas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 EP acreditados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(pela Cgcre ou por OA signatários de acordos); Cooperações para Acreditação (ILAC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, IAAC,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APLAC, EA); INM (</a:t>
            </a:r>
            <a:r>
              <a:rPr lang="pt-BR" altLang="pt-BR" sz="2400" dirty="0" err="1" smtClean="0">
                <a:solidFill>
                  <a:srgbClr val="000099"/>
                </a:solidFill>
                <a:cs typeface="Arial" pitchFamily="34" charset="0"/>
              </a:rPr>
              <a:t>Inmetro-DIMCI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, outros); CT/Cgcre;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P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rovedores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indicados pelos Regulamentadores e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p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rogramas regulares do </a:t>
            </a:r>
            <a:r>
              <a:rPr lang="pt-BR" altLang="pt-BR" sz="2400" dirty="0" err="1" smtClean="0">
                <a:solidFill>
                  <a:srgbClr val="000099"/>
                </a:solidFill>
                <a:cs typeface="Arial" pitchFamily="34" charset="0"/>
              </a:rPr>
              <a:t>Secom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/Cgcre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itchFamily="34" charset="0"/>
              </a:rPr>
              <a:t>10.1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) </a:t>
            </a:r>
            <a:r>
              <a:rPr lang="pt-BR" altLang="pt-BR" sz="2400" u="sng" dirty="0" smtClean="0">
                <a:solidFill>
                  <a:srgbClr val="000099"/>
                </a:solidFill>
                <a:cs typeface="Arial" pitchFamily="34" charset="0"/>
              </a:rPr>
              <a:t>ou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 comparações interlaboratoriais com propósito distinto de um EP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itchFamily="34" charset="0"/>
              </a:rPr>
              <a:t>9.1.2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395536" y="1469097"/>
            <a:ext cx="831687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algn="just">
              <a:buSzPct val="120000"/>
              <a:buFont typeface="+mj-lt"/>
              <a:buAutoNum type="arabicParenR" startAt="2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Provedores / programas de EP cadastrados no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EPTIS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itchFamily="34" charset="0"/>
              </a:rPr>
              <a:t>10.2.1.a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);</a:t>
            </a:r>
          </a:p>
          <a:p>
            <a:pPr marL="457200" indent="-457200" algn="just">
              <a:buSzPct val="120000"/>
              <a:buFont typeface="+mj-lt"/>
              <a:buAutoNum type="arabicParenR" startAt="2"/>
              <a:defRPr/>
            </a:pPr>
            <a:endParaRPr lang="pt-BR" altLang="pt-BR" sz="2400" dirty="0" smtClean="0">
              <a:solidFill>
                <a:srgbClr val="000099"/>
              </a:solidFill>
              <a:cs typeface="Arial" pitchFamily="34" charset="0"/>
            </a:endParaRPr>
          </a:p>
          <a:p>
            <a:pPr marL="457200" indent="-457200" algn="just">
              <a:buSzPct val="120000"/>
              <a:buFont typeface="+mj-lt"/>
              <a:buAutoNum type="arabicParenR" startAt="2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Organizadas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por laboratórios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acreditados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itchFamily="34" charset="0"/>
              </a:rPr>
              <a:t>10.2.1.b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);</a:t>
            </a:r>
          </a:p>
          <a:p>
            <a:pPr marL="457200" indent="-457200" algn="just">
              <a:buSzPct val="120000"/>
              <a:buFont typeface="+mj-lt"/>
              <a:buAutoNum type="arabicParenR" startAt="2"/>
              <a:defRPr/>
            </a:pPr>
            <a:endParaRPr lang="pt-BR" altLang="pt-BR" sz="2400" dirty="0" smtClean="0">
              <a:solidFill>
                <a:srgbClr val="000099"/>
              </a:solidFill>
              <a:cs typeface="Arial" pitchFamily="34" charset="0"/>
            </a:endParaRPr>
          </a:p>
          <a:p>
            <a:pPr marL="457200" indent="-457200" algn="just">
              <a:buSzPct val="120000"/>
              <a:buFont typeface="+mj-lt"/>
              <a:buAutoNum type="arabicParenR" startAt="2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Comparação por i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niciativa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própria com laboratórios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acreditados, ou na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falta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destes,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com laboratórios não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acreditados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itchFamily="34" charset="0"/>
              </a:rPr>
              <a:t>10.2.1.c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).</a:t>
            </a:r>
            <a:endParaRPr lang="pt-BR" altLang="pt-BR" sz="2400" dirty="0" smtClean="0">
              <a:solidFill>
                <a:srgbClr val="000099"/>
              </a:solidFill>
              <a:cs typeface="Arial" pitchFamily="34" charset="0"/>
            </a:endParaRPr>
          </a:p>
          <a:p>
            <a:pPr algn="just">
              <a:defRPr/>
            </a:pPr>
            <a:endParaRPr lang="pt-BR" altLang="pt-BR" sz="2400" dirty="0" smtClean="0">
              <a:solidFill>
                <a:srgbClr val="000099"/>
              </a:solidFill>
              <a:cs typeface="Arial" pitchFamily="34" charset="0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395537" y="4802376"/>
            <a:ext cx="832343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Nota 2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itchFamily="34" charset="0"/>
              </a:rPr>
              <a:t>10.2.1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):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esclarece que o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envio de item próprio para calibração, ensaio ou exame a outro laboratório, para fins de comparação, sem que este tenha conhecimento da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finalidade, </a:t>
            </a:r>
            <a:r>
              <a:rPr lang="pt-BR" altLang="pt-BR" sz="2400" b="1" dirty="0" smtClean="0">
                <a:solidFill>
                  <a:srgbClr val="C00000"/>
                </a:solidFill>
                <a:cs typeface="Arial" pitchFamily="34" charset="0"/>
              </a:rPr>
              <a:t>não é uma comparação interlaboratorial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, mas apenas um mecanismo de garantia de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qualidade.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323528" y="1634024"/>
            <a:ext cx="849694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Na impossibilidade comprovada de atender de 1 a 4: </a:t>
            </a:r>
          </a:p>
          <a:p>
            <a:pPr algn="just">
              <a:defRPr/>
            </a:pPr>
            <a:endParaRPr lang="pt-BR" altLang="pt-BR" sz="2400" dirty="0" smtClean="0">
              <a:solidFill>
                <a:srgbClr val="000099"/>
              </a:solidFill>
              <a:cs typeface="Arial" pitchFamily="34" charset="0"/>
            </a:endParaRPr>
          </a:p>
          <a:p>
            <a:pPr marL="442913" indent="-266700"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Demonstrar por outros mecanismos de g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arantia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da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qualidade de resultados, conforme 5.9 da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17025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e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5.6 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da15189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itchFamily="34" charset="0"/>
              </a:rPr>
              <a:t>10.3</a:t>
            </a:r>
            <a:r>
              <a:rPr lang="pt-BR" altLang="pt-BR" sz="2400" dirty="0" smtClean="0">
                <a:solidFill>
                  <a:srgbClr val="000099"/>
                </a:solidFill>
                <a:cs typeface="Arial" pitchFamily="34" charset="0"/>
              </a:rPr>
              <a:t>);</a:t>
            </a:r>
          </a:p>
        </p:txBody>
      </p:sp>
      <p:sp>
        <p:nvSpPr>
          <p:cNvPr id="3" name="Retângulo de cantos arredondados 2"/>
          <p:cNvSpPr/>
          <p:nvPr/>
        </p:nvSpPr>
        <p:spPr bwMode="auto">
          <a:xfrm>
            <a:off x="323528" y="4005064"/>
            <a:ext cx="8496944" cy="864096"/>
          </a:xfrm>
          <a:prstGeom prst="roundRect">
            <a:avLst/>
          </a:prstGeom>
          <a:solidFill>
            <a:schemeClr val="tx1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b="1" dirty="0" smtClean="0">
                <a:solidFill>
                  <a:srgbClr val="002060"/>
                </a:solidFill>
                <a:latin typeface="+mj-lt"/>
                <a:cs typeface="Arial" pitchFamily="34" charset="0"/>
              </a:rPr>
              <a:t>* Essa </a:t>
            </a:r>
            <a:r>
              <a:rPr lang="pt-BR" altLang="pt-BR" sz="2400" b="1" dirty="0" smtClean="0">
                <a:solidFill>
                  <a:srgbClr val="002060"/>
                </a:solidFill>
                <a:latin typeface="+mj-lt"/>
                <a:cs typeface="Arial" pitchFamily="34" charset="0"/>
              </a:rPr>
              <a:t>ordem entrará em vigor a partir de </a:t>
            </a:r>
            <a:r>
              <a:rPr lang="pt-BR" altLang="pt-BR" sz="2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01/01/2018</a:t>
            </a:r>
            <a:r>
              <a:rPr lang="pt-BR" altLang="pt-BR" sz="2400" b="1" dirty="0" smtClean="0">
                <a:solidFill>
                  <a:srgbClr val="002060"/>
                </a:solidFill>
                <a:latin typeface="+mj-lt"/>
                <a:cs typeface="Arial" pitchFamily="34" charset="0"/>
              </a:rPr>
              <a:t> !</a:t>
            </a:r>
          </a:p>
        </p:txBody>
      </p:sp>
      <p:sp>
        <p:nvSpPr>
          <p:cNvPr id="5" name="Nuvem 4"/>
          <p:cNvSpPr/>
          <p:nvPr/>
        </p:nvSpPr>
        <p:spPr bwMode="auto">
          <a:xfrm>
            <a:off x="2195736" y="5157192"/>
            <a:ext cx="4680520" cy="1440160"/>
          </a:xfrm>
          <a:prstGeom prst="cloud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800" b="1" dirty="0" smtClean="0">
                <a:latin typeface="+mj-lt"/>
                <a:cs typeface="Arial" pitchFamily="34" charset="0"/>
              </a:rPr>
              <a:t>E enquanto isso</a:t>
            </a:r>
            <a:r>
              <a:rPr lang="pt-BR" altLang="pt-BR" sz="2800" b="1" dirty="0" smtClean="0">
                <a:latin typeface="+mj-lt"/>
                <a:cs typeface="Arial" pitchFamily="34" charset="0"/>
              </a:rPr>
              <a:t>?</a:t>
            </a:r>
            <a:endParaRPr lang="pt-BR" altLang="pt-BR" sz="2800" b="1" dirty="0" smtClean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317071" y="2272804"/>
            <a:ext cx="850340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</a:rPr>
              <a:t>Até </a:t>
            </a:r>
            <a:r>
              <a:rPr lang="pt-BR" sz="2400" dirty="0" smtClean="0">
                <a:solidFill>
                  <a:srgbClr val="000099"/>
                </a:solidFill>
              </a:rPr>
              <a:t>31/12/2017, as atividades de </a:t>
            </a:r>
            <a:r>
              <a:rPr lang="pt-BR" sz="2400" dirty="0" smtClean="0">
                <a:solidFill>
                  <a:srgbClr val="000099"/>
                </a:solidFill>
              </a:rPr>
              <a:t>EP </a:t>
            </a:r>
            <a:r>
              <a:rPr lang="pt-BR" sz="2400" dirty="0" smtClean="0">
                <a:solidFill>
                  <a:srgbClr val="000099"/>
                </a:solidFill>
              </a:rPr>
              <a:t>relacionadas no EPTIS (</a:t>
            </a:r>
            <a:r>
              <a:rPr lang="pt-BR" sz="2400" b="1" i="1" dirty="0" smtClean="0">
                <a:solidFill>
                  <a:srgbClr val="C00000"/>
                </a:solidFill>
              </a:rPr>
              <a:t>10.2.1.a</a:t>
            </a:r>
            <a:r>
              <a:rPr lang="pt-BR" sz="2400" dirty="0" smtClean="0">
                <a:solidFill>
                  <a:srgbClr val="000099"/>
                </a:solidFill>
              </a:rPr>
              <a:t>) e organizadas por laboratórios acreditados (</a:t>
            </a:r>
            <a:r>
              <a:rPr lang="pt-BR" sz="2400" b="1" i="1" dirty="0" smtClean="0">
                <a:solidFill>
                  <a:srgbClr val="C00000"/>
                </a:solidFill>
              </a:rPr>
              <a:t>10.2.1.b</a:t>
            </a:r>
            <a:r>
              <a:rPr lang="pt-BR" sz="2400" dirty="0" smtClean="0">
                <a:solidFill>
                  <a:srgbClr val="000099"/>
                </a:solidFill>
              </a:rPr>
              <a:t>), podem ser utilizadas igualmente àquelas organizadas pelos provedores de ensaio de proficiência listados em </a:t>
            </a:r>
            <a:r>
              <a:rPr lang="pt-BR" sz="2400" i="1" strike="sngStrike" dirty="0" smtClean="0">
                <a:solidFill>
                  <a:srgbClr val="C00000"/>
                </a:solidFill>
              </a:rPr>
              <a:t>10.2 </a:t>
            </a:r>
            <a:r>
              <a:rPr lang="pt-BR" sz="2400" b="1" i="1" dirty="0" smtClean="0">
                <a:solidFill>
                  <a:srgbClr val="C00000"/>
                </a:solidFill>
              </a:rPr>
              <a:t>10.1</a:t>
            </a:r>
            <a:r>
              <a:rPr lang="pt-BR" sz="2400" dirty="0" smtClean="0">
                <a:solidFill>
                  <a:srgbClr val="000099"/>
                </a:solidFill>
              </a:rPr>
              <a:t>, </a:t>
            </a:r>
            <a:r>
              <a:rPr lang="pt-BR" sz="2400" dirty="0" smtClean="0">
                <a:solidFill>
                  <a:srgbClr val="000099"/>
                </a:solidFill>
              </a:rPr>
              <a:t>conforme previsto anteriormente no requisito 9.2.1 da rev. 08 da </a:t>
            </a:r>
            <a:r>
              <a:rPr lang="pt-BR" sz="2400" dirty="0" err="1" smtClean="0">
                <a:solidFill>
                  <a:srgbClr val="000099"/>
                </a:solidFill>
              </a:rPr>
              <a:t>NIT-Dicla</a:t>
            </a:r>
            <a:r>
              <a:rPr lang="pt-BR" sz="2400" dirty="0" smtClean="0">
                <a:solidFill>
                  <a:srgbClr val="000099"/>
                </a:solidFill>
              </a:rPr>
              <a:t>-026</a:t>
            </a:r>
            <a:r>
              <a:rPr lang="pt-BR" sz="2400" dirty="0" smtClean="0">
                <a:solidFill>
                  <a:srgbClr val="000099"/>
                </a:solidFill>
              </a:rPr>
              <a:t> (</a:t>
            </a:r>
            <a:r>
              <a:rPr lang="pt-BR" sz="2400" b="1" i="1" dirty="0" smtClean="0">
                <a:solidFill>
                  <a:srgbClr val="C00000"/>
                </a:solidFill>
              </a:rPr>
              <a:t>4.6.1</a:t>
            </a:r>
            <a:r>
              <a:rPr lang="pt-BR" sz="2400" dirty="0" smtClean="0">
                <a:solidFill>
                  <a:srgbClr val="000099"/>
                </a:solidFill>
              </a:rPr>
              <a:t>) </a:t>
            </a:r>
            <a:r>
              <a:rPr lang="pt-BR" sz="2400" dirty="0" smtClean="0">
                <a:solidFill>
                  <a:srgbClr val="000099"/>
                </a:solidFill>
              </a:rPr>
              <a:t>;</a:t>
            </a:r>
            <a:endParaRPr lang="pt-BR" altLang="pt-BR" sz="2400" dirty="0" smtClean="0">
              <a:solidFill>
                <a:srgbClr val="000099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323528" y="2254220"/>
            <a:ext cx="8503401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rgbClr val="000099"/>
                </a:solidFill>
                <a:cs typeface="Arial" pitchFamily="34" charset="0"/>
              </a:rPr>
              <a:t>O uso de comparação interlaboratorial organizada por iniciativa própria (</a:t>
            </a:r>
            <a:r>
              <a:rPr lang="pt-BR" sz="2400" b="1" i="1" dirty="0" smtClean="0">
                <a:solidFill>
                  <a:srgbClr val="C00000"/>
                </a:solidFill>
                <a:cs typeface="Arial" pitchFamily="34" charset="0"/>
              </a:rPr>
              <a:t>10.2.1.c</a:t>
            </a:r>
            <a:r>
              <a:rPr lang="pt-BR" sz="2400" dirty="0" smtClean="0">
                <a:solidFill>
                  <a:srgbClr val="000099"/>
                </a:solidFill>
                <a:cs typeface="Arial" pitchFamily="34" charset="0"/>
              </a:rPr>
              <a:t>) ou de outros mecanismos de garantia da qualidade dos resultados (</a:t>
            </a:r>
            <a:r>
              <a:rPr lang="pt-BR" sz="2400" b="1" i="1" dirty="0" smtClean="0">
                <a:solidFill>
                  <a:srgbClr val="C00000"/>
                </a:solidFill>
                <a:cs typeface="Arial" pitchFamily="34" charset="0"/>
              </a:rPr>
              <a:t>10.3</a:t>
            </a:r>
            <a:r>
              <a:rPr lang="pt-BR" sz="2400" dirty="0" smtClean="0">
                <a:solidFill>
                  <a:srgbClr val="000099"/>
                </a:solidFill>
                <a:cs typeface="Arial" pitchFamily="34" charset="0"/>
              </a:rPr>
              <a:t>) pelo laboratório, para demonstrar sua competência técnica, continuam condicionados à comprovação da indisponibilidade, da falta de acesso e/ou da inviabilidade de participação das atividades de </a:t>
            </a:r>
            <a:r>
              <a:rPr lang="pt-BR" sz="2400" dirty="0" smtClean="0">
                <a:solidFill>
                  <a:srgbClr val="000099"/>
                </a:solidFill>
                <a:cs typeface="Arial" pitchFamily="34" charset="0"/>
              </a:rPr>
              <a:t>EP </a:t>
            </a:r>
            <a:r>
              <a:rPr lang="pt-BR" sz="2400" dirty="0" smtClean="0">
                <a:solidFill>
                  <a:srgbClr val="000099"/>
                </a:solidFill>
                <a:cs typeface="Arial" pitchFamily="34" charset="0"/>
              </a:rPr>
              <a:t>previstas na revisão desta Norma, assim como na sua revisão </a:t>
            </a:r>
            <a:r>
              <a:rPr lang="pt-BR" sz="2400" dirty="0" smtClean="0">
                <a:solidFill>
                  <a:srgbClr val="000099"/>
                </a:solidFill>
                <a:cs typeface="Arial" pitchFamily="34" charset="0"/>
              </a:rPr>
              <a:t>anterior (</a:t>
            </a:r>
            <a:r>
              <a:rPr lang="pt-BR" sz="2400" b="1" i="1" dirty="0" smtClean="0">
                <a:solidFill>
                  <a:srgbClr val="C00000"/>
                </a:solidFill>
                <a:cs typeface="Arial" pitchFamily="34" charset="0"/>
              </a:rPr>
              <a:t>4.6.2</a:t>
            </a:r>
            <a:r>
              <a:rPr lang="pt-BR" sz="2400" dirty="0" smtClean="0">
                <a:solidFill>
                  <a:srgbClr val="000099"/>
                </a:solidFill>
                <a:cs typeface="Arial" pitchFamily="34" charset="0"/>
              </a:rPr>
              <a:t>); </a:t>
            </a:r>
            <a:endParaRPr lang="pt-BR" sz="2400" dirty="0" smtClean="0">
              <a:solidFill>
                <a:srgbClr val="000099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323850" y="1700808"/>
            <a:ext cx="8281988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Esclarece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que as </a:t>
            </a:r>
            <a:r>
              <a:rPr lang="pt-BR" alt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Auditorias de Medição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 são parte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dos requisitos de acreditação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anose="020B0604020202020204" pitchFamily="34" charset="0"/>
              </a:rPr>
              <a:t>11.2.1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):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  <a:p>
            <a:pPr marL="354013" algn="just" eaLnBrk="1" hangingPunct="1">
              <a:defRPr/>
            </a:pPr>
            <a:endParaRPr lang="pt-BR" altLang="pt-BR" sz="2000" i="1" dirty="0" smtClean="0">
              <a:solidFill>
                <a:srgbClr val="000099"/>
              </a:solidFill>
              <a:cs typeface="Arial" panose="020B0604020202020204" pitchFamily="34" charset="0"/>
            </a:endParaRPr>
          </a:p>
          <a:p>
            <a:pPr marL="354013" algn="just" eaLnBrk="1" hangingPunct="1">
              <a:defRPr/>
            </a:pPr>
            <a:r>
              <a:rPr lang="pt-BR" altLang="pt-BR" sz="2000" i="1" dirty="0" smtClean="0">
                <a:solidFill>
                  <a:srgbClr val="000099"/>
                </a:solidFill>
                <a:cs typeface="Arial" panose="020B0604020202020204" pitchFamily="34" charset="0"/>
              </a:rPr>
              <a:t>“A </a:t>
            </a:r>
            <a:r>
              <a:rPr lang="pt-BR" altLang="pt-BR" sz="2000" i="1" dirty="0" smtClean="0">
                <a:solidFill>
                  <a:srgbClr val="000099"/>
                </a:solidFill>
                <a:cs typeface="Arial" panose="020B0604020202020204" pitchFamily="34" charset="0"/>
              </a:rPr>
              <a:t>participação dos laboratórios </a:t>
            </a:r>
            <a:r>
              <a:rPr lang="pt-BR" altLang="pt-BR" sz="2000" b="1" i="1" dirty="0" smtClean="0">
                <a:solidFill>
                  <a:srgbClr val="C00000"/>
                </a:solidFill>
                <a:cs typeface="Arial" panose="020B0604020202020204" pitchFamily="34" charset="0"/>
              </a:rPr>
              <a:t>apenas</a:t>
            </a:r>
            <a:r>
              <a:rPr lang="pt-BR" altLang="pt-BR" sz="2000" i="1" dirty="0" smtClean="0">
                <a:solidFill>
                  <a:srgbClr val="000099"/>
                </a:solidFill>
                <a:cs typeface="Arial" panose="020B0604020202020204" pitchFamily="34" charset="0"/>
              </a:rPr>
              <a:t> em auditorias de medição não será aceita para atendimento aos requisitos de quantidade e frequência mínima de participação em atividades de EP estabelecidos em 9.2 e seus </a:t>
            </a:r>
            <a:r>
              <a:rPr lang="pt-BR" altLang="pt-BR" sz="2000" i="1" dirty="0" smtClean="0">
                <a:solidFill>
                  <a:srgbClr val="000099"/>
                </a:solidFill>
                <a:cs typeface="Arial" panose="020B0604020202020204" pitchFamily="34" charset="0"/>
              </a:rPr>
              <a:t>subitens.”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323528" y="4653136"/>
            <a:ext cx="82819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Esclarece que as atividades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de EP organizadas pelas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CT, que tem participação obrigatória, são </a:t>
            </a:r>
            <a:r>
              <a:rPr lang="pt-BR" alt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publicadas </a:t>
            </a:r>
            <a:r>
              <a:rPr lang="pt-BR" alt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nos planos de atividades das CT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no </a:t>
            </a:r>
            <a:r>
              <a:rPr lang="pt-BR" altLang="pt-BR" sz="2400" dirty="0" err="1" smtClean="0">
                <a:solidFill>
                  <a:srgbClr val="000099"/>
                </a:solidFill>
                <a:cs typeface="Arial" panose="020B0604020202020204" pitchFamily="34" charset="0"/>
              </a:rPr>
              <a:t>website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 da Cgcre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anose="020B0604020202020204" pitchFamily="34" charset="0"/>
              </a:rPr>
              <a:t>11.3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467544" y="1671186"/>
            <a:ext cx="8280919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Esclarecimentos para o caso de </a:t>
            </a:r>
            <a:r>
              <a:rPr lang="pt-BR" alt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resultados insatisfatórios para atividades de EP </a:t>
            </a:r>
            <a:r>
              <a:rPr lang="pt-BR" altLang="pt-BR" sz="2400" b="1" u="sng" dirty="0" smtClean="0">
                <a:solidFill>
                  <a:srgbClr val="C00000"/>
                </a:solidFill>
                <a:cs typeface="Arial" panose="020B0604020202020204" pitchFamily="34" charset="0"/>
              </a:rPr>
              <a:t>obrigatórias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:</a:t>
            </a:r>
          </a:p>
          <a:p>
            <a:pPr algn="just">
              <a:defRPr/>
            </a:pP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O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laboratório deverá evidenciar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juntamente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com as ações corretivas,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de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que forma e em qual prazo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comprovará eficácia,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incluindo participação em nova atividade de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EP se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necessário. A eficácia das ações será confirmada pela equipe de avaliação na próxima visita de avaliação no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laboratório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anose="020B0604020202020204" pitchFamily="34" charset="0"/>
              </a:rPr>
              <a:t>12.1.1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);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467544" y="1659572"/>
            <a:ext cx="8280919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Mesmo o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laboratório tendo implementado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todas as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ações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corretivas, incluindo nova participação em EP,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a Cgcre pode requerer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a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participação satisfatória em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outra atividade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de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EP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anose="020B0604020202020204" pitchFamily="34" charset="0"/>
              </a:rPr>
              <a:t>12.2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);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Nota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anose="020B0604020202020204" pitchFamily="34" charset="0"/>
              </a:rPr>
              <a:t>12.2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): esclarece que, geralmente 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se a causa de um resultado insatisfatório estiver relacionada ao método, equipamento, rastreabilidade, capacitação do pessoal, manuseio ou quando a causa não puder ser identificada, a participação do laboratório em nova atividade de EP é necessária para confirmação da eficácia das ações implementadas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.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467544" y="1772816"/>
            <a:ext cx="828091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Esclarece que a Cgcre pode </a:t>
            </a:r>
            <a:r>
              <a:rPr lang="pt-BR" alt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reduzir o escopo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 do laboratório com base no seu desempenho em atividades de EP (</a:t>
            </a:r>
            <a:r>
              <a:rPr lang="pt-BR" altLang="pt-BR" sz="2400" b="1" i="1" dirty="0" smtClean="0">
                <a:solidFill>
                  <a:srgbClr val="C00000"/>
                </a:solidFill>
                <a:cs typeface="Arial" panose="020B0604020202020204" pitchFamily="34" charset="0"/>
              </a:rPr>
              <a:t>12.3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). Advertência, suspensão, cancelamento e arquivamento já estavam previstos na rev. 08.</a:t>
            </a:r>
            <a:endParaRPr lang="pt-BR" altLang="pt-BR" sz="2000" i="1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67544" y="1628800"/>
            <a:ext cx="8208911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Esclarecimentos sobre as </a:t>
            </a:r>
            <a:r>
              <a:rPr lang="pt-BR" altLang="pt-BR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 a serem prestadas à Cgcre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just" eaLnBrk="1" hangingPunct="1">
              <a:defRPr/>
            </a:pPr>
            <a:endParaRPr lang="pt-BR" altLang="pt-BR" b="0" u="none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Wingdings" pitchFamily="2" charset="2"/>
              <a:buChar char="ü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solicitação de acreditação e extensão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laboratórios devem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 o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FOR-CGCRE-008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pt-BR" altLang="pt-BR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 de EP</a:t>
            </a:r>
            <a:r>
              <a:rPr lang="pt-BR" altLang="pt-BR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altLang="pt-BR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o caso, </a:t>
            </a:r>
            <a:r>
              <a:rPr lang="pt-BR" altLang="pt-BR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justificativas de sua não </a:t>
            </a:r>
            <a:r>
              <a:rPr lang="pt-BR" altLang="pt-BR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participação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 atividades de EP (</a:t>
            </a:r>
            <a:r>
              <a:rPr lang="pt-BR" altLang="pt-BR" i="1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13.1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pt-BR" altLang="pt-BR" b="0" u="none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defRPr/>
            </a:pPr>
            <a:endParaRPr lang="pt-BR" altLang="pt-BR" b="0" u="none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buFont typeface="Wingdings" pitchFamily="2" charset="2"/>
              <a:buChar char="ü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Esclarecimento de que o FOR-CGCRE-008 deve incluir </a:t>
            </a:r>
            <a:r>
              <a:rPr lang="pt-BR" altLang="pt-BR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</a:t>
            </a:r>
            <a:r>
              <a:rPr lang="pt-BR" altLang="pt-BR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satisfatórios ou não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omissão de resultados insatisfatórios implica em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atendimento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aos requisitos quanto a prestação das informações à Cgcre (</a:t>
            </a:r>
            <a:r>
              <a:rPr lang="pt-BR" altLang="pt-BR" i="1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13.2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altLang="pt-BR" i="1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13.3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pt-BR" altLang="pt-BR" b="0" u="none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AutoNum type="arabicParenR" startAt="16"/>
              <a:defRPr/>
            </a:pPr>
            <a:endParaRPr lang="pt-BR" altLang="pt-BR" b="0" u="none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 bwMode="auto">
          <a:xfrm>
            <a:off x="0" y="1268760"/>
            <a:ext cx="9144000" cy="720080"/>
          </a:xfrm>
          <a:prstGeom prst="roundRect">
            <a:avLst/>
          </a:prstGeom>
          <a:solidFill>
            <a:srgbClr val="00206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800" b="1" dirty="0" smtClean="0">
                <a:latin typeface="+mj-lt"/>
              </a:rPr>
              <a:t>Folha 4 do RAV – Participação em atividades de EP</a:t>
            </a:r>
            <a:endParaRPr kumimoji="0" lang="pt-B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323528" y="5559623"/>
            <a:ext cx="84969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 deve estar documentado?</a:t>
            </a: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323528" y="6033482"/>
            <a:ext cx="84969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defRPr/>
            </a:pPr>
            <a:r>
              <a:rPr lang="pt-BR" altLang="pt-BR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laboratório decide. Pode ser no próprio plano, em procedimento ou outro documento.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4864"/>
            <a:ext cx="909243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251520" y="3327375"/>
            <a:ext cx="8640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plano pode ser um “cronograma” ou um “procedimento”?</a:t>
            </a: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323528" y="3933056"/>
            <a:ext cx="84969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defRPr/>
            </a:pPr>
            <a:r>
              <a:rPr lang="pt-BR" altLang="pt-BR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Sim, o que importa é o conteúdo ser suficiente para atender a política de participação em atividades de EP.</a:t>
            </a:r>
            <a:endParaRPr lang="pt-BR" altLang="pt-BR" b="0" u="none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700808"/>
            <a:ext cx="9144000" cy="93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251520" y="2924944"/>
            <a:ext cx="849694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9.2.1 (postulantes à acreditação ou extensão) e 9.2.2 (acreditados);</a:t>
            </a:r>
          </a:p>
          <a:p>
            <a:pPr marL="0" indent="0" algn="just" eaLnBrk="1" hangingPunct="1">
              <a:buFont typeface="Wingdings" pitchFamily="2" charset="2"/>
              <a:buChar char="Ø"/>
              <a:defRPr/>
            </a:pPr>
            <a:endParaRPr lang="pt-BR" altLang="pt-BR" b="0" u="none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ATENÇÃO: 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confundir EP obrigatórios da Cgcre (11) com àqueles que cabe ao laboratório selecionar para atender à política (9.2);</a:t>
            </a: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323528" y="6237312"/>
            <a:ext cx="84969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defRPr/>
            </a:pPr>
            <a:r>
              <a:rPr lang="pt-BR" altLang="pt-BR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BR" altLang="pt-BR" b="0" i="1" u="none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  <a:r>
              <a:rPr lang="pt-BR" altLang="pt-BR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Cgcre, nos planos das CT (11.3).</a:t>
            </a: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124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51520" y="5406315"/>
            <a:ext cx="84969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 obrigatórios devem ser relacionados no </a:t>
            </a:r>
            <a:r>
              <a:rPr lang="pt-BR" altLang="pt-BR" b="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</a:t>
            </a: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pelo GA. Existe outra forma do avaliador identificar EP obrigatórios?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251520" y="3483585"/>
            <a:ext cx="84969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ser apenas anexado o FOR-CGCRE-008?</a:t>
            </a: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323528" y="4030032"/>
            <a:ext cx="849694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>
              <a:defRPr/>
            </a:pP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 NIT-DICLA-029, 13.4.5</a:t>
            </a: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“pode ser anexado o </a:t>
            </a:r>
            <a:r>
              <a:rPr lang="pt-BR" altLang="pt-BR" sz="2000" b="0" i="1" u="none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FOR-Cgcre</a:t>
            </a: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-008, devidamente </a:t>
            </a:r>
            <a:r>
              <a:rPr lang="pt-BR" altLang="pt-BR" sz="2000" b="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atualizado</a:t>
            </a: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pelo OAC, em lugar de </a:t>
            </a: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detalhar </a:t>
            </a: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atividades”. Ou seja, o avaliador deve analisar e confirmar a participação e desempenho. Se o </a:t>
            </a:r>
            <a:r>
              <a:rPr lang="pt-BR" altLang="pt-BR" sz="2000" b="0" i="1" u="none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FOR-Cgcre</a:t>
            </a: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-008</a:t>
            </a: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estiver suficientemente detalhado com as evidências analisadas, OK.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609910"/>
            <a:ext cx="9108504" cy="1243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de cantos arredondados 8"/>
          <p:cNvSpPr/>
          <p:nvPr/>
        </p:nvSpPr>
        <p:spPr bwMode="auto">
          <a:xfrm>
            <a:off x="0" y="1484784"/>
            <a:ext cx="9144000" cy="1368152"/>
          </a:xfrm>
          <a:prstGeom prst="roundRect">
            <a:avLst/>
          </a:prstGeom>
          <a:solidFill>
            <a:schemeClr val="tx1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LEMBRETE: </a:t>
            </a:r>
            <a:r>
              <a:rPr lang="pt-BR" altLang="pt-BR" sz="2400" i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NIT-DICLA-029 trata das atividades de EP e sua avaliação na seção 12. O item 13.4.5, aborda o preenchimento da folha 4 do RAV</a:t>
            </a:r>
            <a:r>
              <a:rPr lang="pt-BR" altLang="pt-BR" sz="2400" i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altLang="pt-BR" sz="2400" i="1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284985"/>
            <a:ext cx="9144000" cy="292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251520" y="3596823"/>
            <a:ext cx="849694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resultados assinalados devem ser coerentes com o desempenho relatado para as atividades de EP no FOR-CGCRE-008 anexo ao RAV e nas informações detalhadas no campo 4.</a:t>
            </a: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272" y="1567840"/>
            <a:ext cx="9108504" cy="145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ipse 6"/>
          <p:cNvSpPr/>
          <p:nvPr/>
        </p:nvSpPr>
        <p:spPr bwMode="auto">
          <a:xfrm>
            <a:off x="2415952" y="1886352"/>
            <a:ext cx="1944216" cy="504056"/>
          </a:xfrm>
          <a:prstGeom prst="ellipse">
            <a:avLst/>
          </a:prstGeom>
          <a:solidFill>
            <a:srgbClr val="00B0F0">
              <a:alpha val="6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800" b="1" dirty="0" smtClean="0">
                <a:latin typeface="Arial Rounded MT Bold" pitchFamily="34" charset="0"/>
              </a:rPr>
              <a:t>NOVO</a:t>
            </a:r>
            <a:endParaRPr kumimoji="0" lang="pt-BR" sz="2800" b="1" i="0" u="none" strike="noStrike" cap="none" normalizeH="0" baseline="0" dirty="0" smtClean="0">
              <a:ln>
                <a:noFill/>
              </a:ln>
              <a:effectLst/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628800"/>
            <a:ext cx="73437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51520" y="3068960"/>
            <a:ext cx="849694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descrever claramente as atividades de EP para as quais foram necessárias ações, permitindo identificá-las no que foi relatado no FOR-CGCRE-008 anexo ao RAV e nas informações detalhadas no campo 4.</a:t>
            </a: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251520" y="5067761"/>
            <a:ext cx="84969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necessário citar ações para resultados “questionáveis”?</a:t>
            </a:r>
          </a:p>
        </p:txBody>
      </p:sp>
      <p:sp>
        <p:nvSpPr>
          <p:cNvPr id="10" name="CaixaDeTexto 9"/>
          <p:cNvSpPr txBox="1">
            <a:spLocks noChangeArrowheads="1"/>
          </p:cNvSpPr>
          <p:nvPr/>
        </p:nvSpPr>
        <p:spPr bwMode="auto">
          <a:xfrm>
            <a:off x="323528" y="5614208"/>
            <a:ext cx="84969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>
              <a:defRPr/>
            </a:pP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51520" y="3356992"/>
            <a:ext cx="8640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 seriam os requisitos para NC nas perguntas de 1 a 4?</a:t>
            </a: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251520" y="5085184"/>
            <a:ext cx="84969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para a pergunta 5: qual o prazo citado e quais os requisitos para NC? </a:t>
            </a:r>
          </a:p>
        </p:txBody>
      </p:sp>
      <p:sp>
        <p:nvSpPr>
          <p:cNvPr id="10" name="CaixaDeTexto 9"/>
          <p:cNvSpPr txBox="1">
            <a:spLocks noChangeArrowheads="1"/>
          </p:cNvSpPr>
          <p:nvPr/>
        </p:nvSpPr>
        <p:spPr bwMode="auto">
          <a:xfrm>
            <a:off x="323528" y="5949280"/>
            <a:ext cx="84969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>
              <a:defRPr/>
            </a:pP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dias. NIT-DICLA-031, 8.1.e (auditoria de medição) ou 8.1.k (EP obrigatórios).</a:t>
            </a: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412776"/>
            <a:ext cx="9144000" cy="1692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294032" y="3861048"/>
            <a:ext cx="849694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>
              <a:defRPr/>
            </a:pPr>
            <a:r>
              <a:rPr lang="pt-BR" altLang="pt-BR" sz="2000" b="0" i="1" u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 17025: 5.9.2 (ações planejadas para dados de controle da qualidade fora dos critérios predefinidos), 4.11.3 (seleção e implementação de ações) e 4.11.4 (eficácia das ações), conforme o caso.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51521" y="1556792"/>
            <a:ext cx="84249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Problemas de preenchimento da folha 4 do RAV:</a:t>
            </a: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51520" y="2492896"/>
            <a:ext cx="86409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Preenchimento incompleto e informações em branco. Por exemplo, relacionado ao plano, parte significativa e às ações corretivas (mesmo citados resultados insatisfatórios);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251520" y="3938280"/>
            <a:ext cx="864096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Assinalado inadequadamente que houve EP obrigatório. Possível falta de entendimento ou confusão sobre essas atividades (ver seção 11 da NIT-26). São exemplos: auditorias de medição, programas regulares do </a:t>
            </a:r>
            <a:r>
              <a:rPr lang="pt-BR" altLang="pt-BR" sz="2400" dirty="0" err="1" smtClean="0">
                <a:solidFill>
                  <a:srgbClr val="000099"/>
                </a:solidFill>
                <a:cs typeface="Arial" panose="020B0604020202020204" pitchFamily="34" charset="0"/>
              </a:rPr>
              <a:t>Secom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, das CT, do Inmetro (</a:t>
            </a:r>
            <a:r>
              <a:rPr lang="pt-BR" altLang="pt-BR" sz="2400" dirty="0" err="1" smtClean="0">
                <a:solidFill>
                  <a:srgbClr val="000099"/>
                </a:solidFill>
                <a:cs typeface="Arial" panose="020B0604020202020204" pitchFamily="34" charset="0"/>
              </a:rPr>
              <a:t>Dicep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) se definido pela Cgcre, </a:t>
            </a:r>
            <a:r>
              <a:rPr lang="pt-BR" altLang="pt-BR" sz="2400" dirty="0" err="1" smtClean="0">
                <a:solidFill>
                  <a:srgbClr val="000099"/>
                </a:solidFill>
                <a:cs typeface="Arial" panose="020B0604020202020204" pitchFamily="34" charset="0"/>
              </a:rPr>
              <a:t>etc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; 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51521" y="1556792"/>
            <a:ext cx="84249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Problemas de preenchimento da folha 4 do RAV:</a:t>
            </a: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51520" y="2348880"/>
            <a:ext cx="86409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Não relatadas as NC no RAV decorrentes da folha 4. Por exemplo, quanto a resultados insatisfatórios, não cumprimento da política e falta de ações corretivas;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251520" y="3938280"/>
            <a:ext cx="864096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As informações relatadas não são suficientes para comprovar o atendimento à política (“participação satisfatória”). Por exemplo: </a:t>
            </a:r>
            <a:r>
              <a:rPr lang="pt-BR" altLang="pt-BR" sz="2400" u="sng" dirty="0" smtClean="0">
                <a:solidFill>
                  <a:srgbClr val="000099"/>
                </a:solidFill>
                <a:cs typeface="Arial" panose="020B0604020202020204" pitchFamily="34" charset="0"/>
              </a:rPr>
              <a:t>só relaciona atividades de EP em andamento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 (sem resultados), os relatos (FOR-CGCRE-008 anexo + folha 4) não cobrem a quantidade e frequência mínima de participação ou ainda FOR-CGCRE-008 incompleto ou não anexado ao RAV;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51521" y="1556792"/>
            <a:ext cx="84249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Problemas de preenchimento da folha 4 do RAV:</a:t>
            </a: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51520" y="2276872"/>
            <a:ext cx="86409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Incoerência entre o FOR-CGCRE-008 anexo e a folha 4 do RAV. Por exemplo, tem EP insatisfatório, mas não foi assinalado, nem registrada NC, nem informado se foi avaliada a implementação de ações;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251520" y="4110171"/>
            <a:ext cx="86409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Não assinalado se as ações foram adequadas e/ou implementadas e/ou eficazes;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251520" y="5262299"/>
            <a:ext cx="86409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Não fica claro se está comprovada a indisponibilidade de atividades de EP. </a:t>
            </a:r>
            <a:r>
              <a:rPr lang="pt-BR" altLang="pt-BR" sz="2400" u="sng" dirty="0" smtClean="0">
                <a:solidFill>
                  <a:srgbClr val="000099"/>
                </a:solidFill>
                <a:cs typeface="Arial" panose="020B0604020202020204" pitchFamily="34" charset="0"/>
              </a:rPr>
              <a:t>Foi criado campo específico na folha 4</a:t>
            </a: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;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51521" y="1556792"/>
            <a:ext cx="84249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Problemas de preenchimento da folha 4 do RAV:</a:t>
            </a: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51520" y="2381979"/>
            <a:ext cx="86409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As informações relatadas sobre os outros mecanismos de garantia da qualidade (5.9) na folha 3 não são suficientes. 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51520" y="3894147"/>
            <a:ext cx="8640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itchFamily="2" charset="2"/>
              <a:buChar char="ü"/>
              <a:defRPr/>
            </a:pPr>
            <a:r>
              <a:rPr lang="pt-BR" altLang="pt-BR" sz="2400" dirty="0" smtClean="0">
                <a:solidFill>
                  <a:srgbClr val="000099"/>
                </a:solidFill>
                <a:cs typeface="Arial" panose="020B0604020202020204" pitchFamily="34" charset="0"/>
              </a:rPr>
              <a:t>Outras dúvidas?</a:t>
            </a:r>
            <a:endParaRPr lang="pt-BR" altLang="pt-BR" sz="2400" dirty="0" smtClean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 bwMode="auto">
          <a:xfrm>
            <a:off x="0" y="1268760"/>
            <a:ext cx="9144000" cy="720080"/>
          </a:xfrm>
          <a:prstGeom prst="roundRect">
            <a:avLst/>
          </a:prstGeom>
          <a:solidFill>
            <a:srgbClr val="00206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800" b="1" dirty="0" smtClean="0">
                <a:latin typeface="+mj-lt"/>
              </a:rPr>
              <a:t>Partes significativas do escopo</a:t>
            </a:r>
            <a:endParaRPr kumimoji="0" lang="pt-B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179512" y="2492896"/>
            <a:ext cx="878497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defRPr/>
            </a:pPr>
            <a:r>
              <a:rPr lang="pt-BR" altLang="pt-BR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Relembrando:</a:t>
            </a:r>
          </a:p>
          <a:p>
            <a:pPr marL="0" indent="0" algn="just" eaLnBrk="1" hangingPunct="1">
              <a:defRPr/>
            </a:pPr>
            <a:endParaRPr lang="pt-BR" altLang="pt-BR" u="none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Wingdings" pitchFamily="2" charset="2"/>
              <a:buChar char="v"/>
              <a:defRPr/>
            </a:pPr>
            <a:r>
              <a:rPr lang="pt-BR" altLang="pt-BR" i="1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9.2.2</a:t>
            </a:r>
            <a:r>
              <a:rPr lang="pt-BR" altLang="pt-BR" b="0" i="1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laboratório acreditado deve participar em pelo menos </a:t>
            </a:r>
            <a:r>
              <a:rPr lang="pt-BR" altLang="pt-BR" b="0" i="1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 atividade de EP relacionada a cada </a:t>
            </a:r>
            <a:r>
              <a:rPr lang="pt-BR" altLang="pt-BR" i="1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 significativa do seu escopo</a:t>
            </a:r>
            <a:r>
              <a:rPr lang="pt-BR" altLang="pt-BR" b="0" i="1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acreditação a cada 4 (quatro) </a:t>
            </a:r>
            <a:r>
              <a:rPr lang="pt-BR" altLang="pt-BR" b="0" i="1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anos;</a:t>
            </a:r>
          </a:p>
          <a:p>
            <a:pPr marL="0" indent="0" algn="just">
              <a:buFont typeface="Wingdings" pitchFamily="2" charset="2"/>
              <a:buChar char="v"/>
              <a:defRPr/>
            </a:pPr>
            <a:endParaRPr lang="pt-BR" altLang="pt-BR" b="0" i="1" u="none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Wingdings" pitchFamily="2" charset="2"/>
              <a:buChar char="v"/>
              <a:defRPr/>
            </a:pPr>
            <a:r>
              <a:rPr lang="pt-BR" altLang="pt-BR" i="1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9.3</a:t>
            </a:r>
            <a:r>
              <a:rPr lang="pt-BR" altLang="pt-BR" b="0" i="1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laboratório deve analisar seu escopo de acreditação, definir e documentar quais são as </a:t>
            </a:r>
            <a:r>
              <a:rPr lang="pt-BR" altLang="pt-BR" i="1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partes significativas desse escopo</a:t>
            </a:r>
            <a:r>
              <a:rPr lang="pt-BR" altLang="pt-BR" b="0" i="1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fins de elaboração do plano de participação em atividades de EP</a:t>
            </a:r>
            <a:endParaRPr lang="pt-BR" altLang="pt-BR" b="0" i="1" u="none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179512" y="1434256"/>
            <a:ext cx="8784976" cy="542374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definição das partes significativas do escopo deve considerar, conforme relevante </a:t>
            </a:r>
            <a:r>
              <a:rPr lang="pt-BR" altLang="pt-BR" b="0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i="1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9.3</a:t>
            </a:r>
            <a:r>
              <a:rPr lang="pt-BR" altLang="pt-BR" b="0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 marL="0" indent="0" algn="just" eaLnBrk="1" hangingPunct="1">
              <a:defRPr/>
            </a:pPr>
            <a:endParaRPr lang="pt-BR" altLang="pt-BR" sz="1400" b="0" u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+mj-lt"/>
              <a:buAutoNum type="alphaLcParenR"/>
              <a:defRPr/>
            </a:pP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grandezas </a:t>
            </a: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medidas, áreas de atividades, classes de ensaios, especialidades e grupos de serviços de </a:t>
            </a: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calibração;</a:t>
            </a:r>
          </a:p>
          <a:p>
            <a:pPr algn="just">
              <a:buFont typeface="+mj-lt"/>
              <a:buAutoNum type="alphaLcParenR"/>
              <a:defRPr/>
            </a:pP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 </a:t>
            </a: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ensaio e calibração e as técnicas analíticas ou de medição que utiliza, incluindo diferenças e grau de complexidade entre os métodos e técnicas;</a:t>
            </a:r>
          </a:p>
          <a:p>
            <a:pPr algn="just">
              <a:buFont typeface="+mj-lt"/>
              <a:buAutoNum type="alphaLcParenR"/>
              <a:defRPr/>
            </a:pP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padrões</a:t>
            </a: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instrumentos de medição e materiais de referência que emprega;</a:t>
            </a:r>
          </a:p>
          <a:p>
            <a:pPr algn="just">
              <a:buFont typeface="+mj-lt"/>
              <a:buAutoNum type="alphaLcParenR"/>
              <a:defRPr/>
            </a:pP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propriedades </a:t>
            </a: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ensaia ou calibra;</a:t>
            </a:r>
          </a:p>
          <a:p>
            <a:pPr algn="just">
              <a:buFont typeface="+mj-lt"/>
              <a:buAutoNum type="alphaLcParenR"/>
              <a:defRPr/>
            </a:pP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</a:t>
            </a: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padrões ou instrumentos de medição que calibra;</a:t>
            </a:r>
          </a:p>
          <a:p>
            <a:pPr algn="just">
              <a:buFont typeface="+mj-lt"/>
              <a:buAutoNum type="alphaLcParenR"/>
              <a:defRPr/>
            </a:pP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composição </a:t>
            </a: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estado físico da matriz do item de ensaio (sólido, líquido ou gasoso);</a:t>
            </a:r>
          </a:p>
          <a:p>
            <a:pPr algn="just">
              <a:buFont typeface="+mj-lt"/>
              <a:buAutoNum type="alphaLcParenR"/>
              <a:defRPr/>
            </a:pP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faixa </a:t>
            </a: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medição, limite de detecção / quantificação e incerteza da medição;</a:t>
            </a:r>
          </a:p>
          <a:p>
            <a:pPr algn="just">
              <a:buFont typeface="+mj-lt"/>
              <a:buAutoNum type="alphaLcParenR"/>
              <a:defRPr/>
            </a:pP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frequência </a:t>
            </a:r>
            <a:r>
              <a:rPr lang="pt-BR" altLang="pt-BR" sz="2000" b="0" i="1" u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realização do ensaio, exame ou calibração.</a:t>
            </a:r>
            <a:endParaRPr lang="pt-BR" altLang="pt-BR" sz="2000" b="0" i="1" u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 bwMode="auto">
          <a:xfrm>
            <a:off x="0" y="1268760"/>
            <a:ext cx="9144000" cy="720080"/>
          </a:xfrm>
          <a:prstGeom prst="roundRect">
            <a:avLst/>
          </a:prstGeom>
          <a:solidFill>
            <a:srgbClr val="00206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800" b="1" dirty="0" smtClean="0">
                <a:latin typeface="+mj-lt"/>
              </a:rPr>
              <a:t>Outras dúvidas – Tópicos</a:t>
            </a:r>
            <a:endParaRPr kumimoji="0" lang="pt-B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323528" y="2636912"/>
            <a:ext cx="849694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457200" indent="-4572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Política, quantidade e frequência mínima de EP (9.1 a 9.2);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 de EP (9.4);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Seleção e ordem de prioridade EP (10);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 obrigatórios (11 e 12);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t-BR" altLang="pt-BR" b="0" u="none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83568" y="2708920"/>
            <a:ext cx="82089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 smtClean="0">
                <a:solidFill>
                  <a:srgbClr val="002060"/>
                </a:solidFill>
                <a:latin typeface="+mj-lt"/>
                <a:sym typeface="Symbol"/>
              </a:rPr>
              <a:t></a:t>
            </a:r>
            <a:r>
              <a:rPr lang="pt-BR" sz="4000" b="1" dirty="0" smtClean="0">
                <a:solidFill>
                  <a:srgbClr val="002060"/>
                </a:solidFill>
                <a:latin typeface="+mj-lt"/>
                <a:sym typeface="ZapfDingbats"/>
              </a:rPr>
              <a:t>  </a:t>
            </a:r>
            <a:r>
              <a:rPr lang="pt-BR" sz="4000" b="1" dirty="0" smtClean="0">
                <a:solidFill>
                  <a:srgbClr val="002060"/>
                </a:solidFill>
                <a:sym typeface="ZapfDingbats"/>
              </a:rPr>
              <a:t>  </a:t>
            </a:r>
            <a:r>
              <a:rPr lang="pt-BR" sz="4000" b="1" dirty="0" smtClean="0">
                <a:solidFill>
                  <a:srgbClr val="002060"/>
                </a:solidFill>
                <a:latin typeface="+mj-lt"/>
                <a:sym typeface="ZapfDingbats"/>
              </a:rPr>
              <a:t>  </a:t>
            </a:r>
            <a:r>
              <a:rPr lang="pt-BR" sz="4000" b="1" dirty="0" smtClean="0">
                <a:solidFill>
                  <a:srgbClr val="002060"/>
                </a:solidFill>
                <a:sym typeface="ZapfDingbats"/>
              </a:rPr>
              <a:t></a:t>
            </a:r>
            <a:endParaRPr lang="pt-BR" sz="4000" b="1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pt-BR" sz="4000" b="1" u="sng" dirty="0" smtClean="0">
                <a:solidFill>
                  <a:srgbClr val="C00000"/>
                </a:solidFill>
                <a:latin typeface="+mj-lt"/>
              </a:rPr>
              <a:t>mhmoura@inmetro.gov.br</a:t>
            </a:r>
          </a:p>
          <a:p>
            <a:pPr algn="ctr">
              <a:spcBef>
                <a:spcPts val="1200"/>
              </a:spcBef>
            </a:pPr>
            <a:r>
              <a:rPr lang="pt-BR" sz="4000" b="1" dirty="0" smtClean="0">
                <a:solidFill>
                  <a:srgbClr val="002060"/>
                </a:solidFill>
                <a:latin typeface="+mj-lt"/>
              </a:rPr>
              <a:t>(21) 2679-9065</a:t>
            </a:r>
            <a:endParaRPr lang="pt-BR" sz="40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modeloPRESI.pp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</TotalTime>
  <Words>2212</Words>
  <Application>Microsoft Office PowerPoint</Application>
  <PresentationFormat>Apresentação na tela (4:3)</PresentationFormat>
  <Paragraphs>160</Paragraphs>
  <Slides>35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6" baseType="lpstr">
      <vt:lpstr>modeloPRESI</vt:lpstr>
      <vt:lpstr>Mudanças ocorridas na NIT-DICLA-026 Revisão 09 - Requisitos para a participação de laboratórios em Ensaios de Proficiência (EP)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Raquel T Thome</dc:creator>
  <cp:lastModifiedBy>Adriana Moura</cp:lastModifiedBy>
  <cp:revision>84</cp:revision>
  <dcterms:created xsi:type="dcterms:W3CDTF">2015-10-15T13:43:55Z</dcterms:created>
  <dcterms:modified xsi:type="dcterms:W3CDTF">2015-11-11T03:32:45Z</dcterms:modified>
</cp:coreProperties>
</file>