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4" r:id="rId1"/>
  </p:sldMasterIdLst>
  <p:notesMasterIdLst>
    <p:notesMasterId r:id="rId47"/>
  </p:notesMasterIdLst>
  <p:handoutMasterIdLst>
    <p:handoutMasterId r:id="rId48"/>
  </p:handoutMasterIdLst>
  <p:sldIdLst>
    <p:sldId id="332" r:id="rId2"/>
    <p:sldId id="571" r:id="rId3"/>
    <p:sldId id="572" r:id="rId4"/>
    <p:sldId id="574" r:id="rId5"/>
    <p:sldId id="575" r:id="rId6"/>
    <p:sldId id="401" r:id="rId7"/>
    <p:sldId id="580" r:id="rId8"/>
    <p:sldId id="573" r:id="rId9"/>
    <p:sldId id="576" r:id="rId10"/>
    <p:sldId id="371" r:id="rId11"/>
    <p:sldId id="584" r:id="rId12"/>
    <p:sldId id="406" r:id="rId13"/>
    <p:sldId id="380" r:id="rId14"/>
    <p:sldId id="383" r:id="rId15"/>
    <p:sldId id="404" r:id="rId16"/>
    <p:sldId id="581" r:id="rId17"/>
    <p:sldId id="410" r:id="rId18"/>
    <p:sldId id="579" r:id="rId19"/>
    <p:sldId id="381" r:id="rId20"/>
    <p:sldId id="426" r:id="rId21"/>
    <p:sldId id="428" r:id="rId22"/>
    <p:sldId id="430" r:id="rId23"/>
    <p:sldId id="569" r:id="rId24"/>
    <p:sldId id="435" r:id="rId25"/>
    <p:sldId id="485" r:id="rId26"/>
    <p:sldId id="486" r:id="rId27"/>
    <p:sldId id="577" r:id="rId28"/>
    <p:sldId id="519" r:id="rId29"/>
    <p:sldId id="520" r:id="rId30"/>
    <p:sldId id="521" r:id="rId31"/>
    <p:sldId id="522" r:id="rId32"/>
    <p:sldId id="583" r:id="rId33"/>
    <p:sldId id="523" r:id="rId34"/>
    <p:sldId id="524" r:id="rId35"/>
    <p:sldId id="525" r:id="rId36"/>
    <p:sldId id="585" r:id="rId37"/>
    <p:sldId id="578" r:id="rId38"/>
    <p:sldId id="534" r:id="rId39"/>
    <p:sldId id="535" r:id="rId40"/>
    <p:sldId id="536" r:id="rId41"/>
    <p:sldId id="586" r:id="rId42"/>
    <p:sldId id="582" r:id="rId43"/>
    <p:sldId id="539" r:id="rId44"/>
    <p:sldId id="540" r:id="rId45"/>
    <p:sldId id="541" r:id="rId46"/>
  </p:sldIdLst>
  <p:sldSz cx="9144000" cy="6858000" type="screen4x3"/>
  <p:notesSz cx="6645275" cy="9775825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CC0099"/>
    <a:srgbClr val="0000FF"/>
    <a:srgbClr val="006600"/>
    <a:srgbClr val="FF9900"/>
    <a:srgbClr val="334F15"/>
    <a:srgbClr val="CC3300"/>
    <a:srgbClr val="FFED0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édio 1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321" autoAdjust="0"/>
  </p:normalViewPr>
  <p:slideViewPr>
    <p:cSldViewPr>
      <p:cViewPr>
        <p:scale>
          <a:sx n="70" d="100"/>
          <a:sy n="70" d="100"/>
        </p:scale>
        <p:origin x="-1170" y="-96"/>
      </p:cViewPr>
      <p:guideLst>
        <p:guide orient="horz" pos="316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902"/>
    </p:cViewPr>
  </p:sorterViewPr>
  <p:notesViewPr>
    <p:cSldViewPr>
      <p:cViewPr>
        <p:scale>
          <a:sx n="75" d="100"/>
          <a:sy n="75" d="100"/>
        </p:scale>
        <p:origin x="-2274" y="-168"/>
      </p:cViewPr>
      <p:guideLst>
        <p:guide orient="horz" pos="3081"/>
        <p:guide pos="2093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Planilha_do_Microsoft_Office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895888013998266"/>
          <c:y val="2.371489345103777E-2"/>
          <c:w val="0.86856725721784767"/>
          <c:h val="0.81115247327873063"/>
        </c:manualLayout>
      </c:layout>
      <c:barChart>
        <c:barDir val="bar"/>
        <c:grouping val="clustered"/>
        <c:ser>
          <c:idx val="0"/>
          <c:order val="0"/>
          <c:tx>
            <c:strRef>
              <c:f>Plan1!$B$1</c:f>
              <c:strCache>
                <c:ptCount val="1"/>
                <c:pt idx="0">
                  <c:v>Percentual de acerto por questão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1.8372703412073514E-4"/>
                  <c:y val="-5.2670716110939098E-3"/>
                </c:manualLayout>
              </c:layout>
              <c:spPr>
                <a:noFill/>
              </c:spPr>
              <c:txPr>
                <a:bodyPr/>
                <a:lstStyle/>
                <a:p>
                  <a:pPr>
                    <a:defRPr sz="1200" b="1">
                      <a:solidFill>
                        <a:schemeClr val="tx1"/>
                      </a:solidFill>
                      <a:effectLst/>
                      <a:latin typeface="Calibri" pitchFamily="34" charset="0"/>
                      <a:cs typeface="Calibri" pitchFamily="34" charset="0"/>
                    </a:defRPr>
                  </a:pPr>
                  <a:endParaRPr lang="pt-BR"/>
                </a:p>
              </c:txPr>
              <c:showVal val="1"/>
            </c:dLbl>
            <c:dLbl>
              <c:idx val="1"/>
              <c:layout>
                <c:manualLayout>
                  <c:x val="-6.2563429571303678E-3"/>
                  <c:y val="-4.1788125214266784E-3"/>
                </c:manualLayout>
              </c:layout>
              <c:showVal val="1"/>
            </c:dLbl>
            <c:dLbl>
              <c:idx val="2"/>
              <c:layout>
                <c:manualLayout>
                  <c:x val="-3.7855424321959798E-3"/>
                  <c:y val="1.1600211559713446E-3"/>
                </c:manualLayout>
              </c:layout>
              <c:showVal val="1"/>
            </c:dLbl>
            <c:dLbl>
              <c:idx val="3"/>
              <c:layout>
                <c:manualLayout>
                  <c:x val="2.0769903762029797E-3"/>
                  <c:y val="1.7866049650646233E-3"/>
                </c:manualLayout>
              </c:layout>
              <c:showVal val="1"/>
            </c:dLbl>
            <c:dLbl>
              <c:idx val="4"/>
              <c:layout>
                <c:manualLayout>
                  <c:x val="-1.9790026246719198E-3"/>
                  <c:y val="-5.767926841109798E-4"/>
                </c:manualLayout>
              </c:layout>
              <c:showVal val="1"/>
            </c:dLbl>
            <c:spPr>
              <a:noFill/>
            </c:spPr>
            <c:txPr>
              <a:bodyPr/>
              <a:lstStyle/>
              <a:p>
                <a:pPr>
                  <a:defRPr sz="1200" b="1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defRPr>
                </a:pPr>
                <a:endParaRPr lang="pt-BR"/>
              </a:p>
            </c:txPr>
            <c:showVal val="1"/>
          </c:dLbls>
          <c:cat>
            <c:strRef>
              <c:f>Plan1!$A$2:$A$19</c:f>
              <c:strCache>
                <c:ptCount val="18"/>
                <c:pt idx="0">
                  <c:v>Q12</c:v>
                </c:pt>
                <c:pt idx="1">
                  <c:v>Q8</c:v>
                </c:pt>
                <c:pt idx="2">
                  <c:v>Q2</c:v>
                </c:pt>
                <c:pt idx="3">
                  <c:v>Q5</c:v>
                </c:pt>
                <c:pt idx="4">
                  <c:v>Q4</c:v>
                </c:pt>
                <c:pt idx="5">
                  <c:v>Q7</c:v>
                </c:pt>
                <c:pt idx="6">
                  <c:v>Q1</c:v>
                </c:pt>
                <c:pt idx="7">
                  <c:v>Q11</c:v>
                </c:pt>
                <c:pt idx="8">
                  <c:v>Q6</c:v>
                </c:pt>
                <c:pt idx="9">
                  <c:v>Q14</c:v>
                </c:pt>
                <c:pt idx="10">
                  <c:v>Q15</c:v>
                </c:pt>
                <c:pt idx="11">
                  <c:v>Q13</c:v>
                </c:pt>
                <c:pt idx="12">
                  <c:v>Q18</c:v>
                </c:pt>
                <c:pt idx="13">
                  <c:v>Q17</c:v>
                </c:pt>
                <c:pt idx="14">
                  <c:v>Q16</c:v>
                </c:pt>
                <c:pt idx="15">
                  <c:v>Q10</c:v>
                </c:pt>
                <c:pt idx="16">
                  <c:v>Q9</c:v>
                </c:pt>
                <c:pt idx="17">
                  <c:v>Q3</c:v>
                </c:pt>
              </c:strCache>
            </c:strRef>
          </c:cat>
          <c:val>
            <c:numRef>
              <c:f>Plan1!$B$2:$B$19</c:f>
              <c:numCache>
                <c:formatCode>0.00%</c:formatCode>
                <c:ptCount val="18"/>
                <c:pt idx="0">
                  <c:v>0.11920529801324514</c:v>
                </c:pt>
                <c:pt idx="1">
                  <c:v>0.17218543046357621</c:v>
                </c:pt>
                <c:pt idx="2">
                  <c:v>0.20529801324503327</c:v>
                </c:pt>
                <c:pt idx="3">
                  <c:v>0.34437086092715308</c:v>
                </c:pt>
                <c:pt idx="4">
                  <c:v>0.35761589403973532</c:v>
                </c:pt>
                <c:pt idx="5">
                  <c:v>0.4172185430463578</c:v>
                </c:pt>
                <c:pt idx="6">
                  <c:v>0.48344370860927188</c:v>
                </c:pt>
                <c:pt idx="7">
                  <c:v>0.55629139072847744</c:v>
                </c:pt>
                <c:pt idx="8">
                  <c:v>0.58278145695364281</c:v>
                </c:pt>
                <c:pt idx="9">
                  <c:v>0.60264900662251852</c:v>
                </c:pt>
                <c:pt idx="10">
                  <c:v>0.60927152317880895</c:v>
                </c:pt>
                <c:pt idx="11">
                  <c:v>0.62913907284768289</c:v>
                </c:pt>
                <c:pt idx="12">
                  <c:v>0.62913907284768289</c:v>
                </c:pt>
                <c:pt idx="13">
                  <c:v>0.65562913907284837</c:v>
                </c:pt>
                <c:pt idx="14">
                  <c:v>0.68874172185430471</c:v>
                </c:pt>
                <c:pt idx="15">
                  <c:v>0.70198675496688745</c:v>
                </c:pt>
                <c:pt idx="16">
                  <c:v>0.72185430463576161</c:v>
                </c:pt>
                <c:pt idx="17">
                  <c:v>0.90066225165562919</c:v>
                </c:pt>
              </c:numCache>
            </c:numRef>
          </c:val>
        </c:ser>
        <c:gapWidth val="89"/>
        <c:axId val="35377152"/>
        <c:axId val="35378688"/>
      </c:barChart>
      <c:catAx>
        <c:axId val="35377152"/>
        <c:scaling>
          <c:orientation val="minMax"/>
        </c:scaling>
        <c:axPos val="l"/>
        <c:tickLblPos val="nextTo"/>
        <c:txPr>
          <a:bodyPr/>
          <a:lstStyle/>
          <a:p>
            <a:pPr>
              <a:defRPr sz="1100" b="1">
                <a:latin typeface="Calibri" pitchFamily="34" charset="0"/>
                <a:cs typeface="Calibri" pitchFamily="34" charset="0"/>
              </a:defRPr>
            </a:pPr>
            <a:endParaRPr lang="pt-BR"/>
          </a:p>
        </c:txPr>
        <c:crossAx val="35378688"/>
        <c:crosses val="autoZero"/>
        <c:auto val="1"/>
        <c:lblAlgn val="ctr"/>
        <c:lblOffset val="100"/>
      </c:catAx>
      <c:valAx>
        <c:axId val="35378688"/>
        <c:scaling>
          <c:orientation val="minMax"/>
          <c:max val="1"/>
          <c:min val="0"/>
        </c:scaling>
        <c:axPos val="b"/>
        <c:numFmt formatCode="0%" sourceLinked="0"/>
        <c:tickLblPos val="nextTo"/>
        <c:txPr>
          <a:bodyPr/>
          <a:lstStyle/>
          <a:p>
            <a:pPr>
              <a:defRPr>
                <a:latin typeface="Calibri" pitchFamily="34" charset="0"/>
                <a:cs typeface="Calibri" pitchFamily="34" charset="0"/>
              </a:defRPr>
            </a:pPr>
            <a:endParaRPr lang="pt-BR"/>
          </a:p>
        </c:txPr>
        <c:crossAx val="3537715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pt-BR"/>
    </a:p>
  </c:txPr>
  <c:externalData r:id="rId2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u="none">
                <a:latin typeface="Times New Roman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97300" y="0"/>
            <a:ext cx="2881313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u="none">
                <a:latin typeface="Times New Roman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97300" y="9251950"/>
            <a:ext cx="288131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u="none"/>
            </a:lvl1pPr>
          </a:lstStyle>
          <a:p>
            <a:pPr>
              <a:defRPr/>
            </a:pPr>
            <a:fld id="{E341AC94-7771-4C77-8C7D-0C9F1E86F45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13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u="none">
                <a:latin typeface="Times New Roman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3963" y="0"/>
            <a:ext cx="2881312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u="none">
                <a:latin typeface="Times New Roman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5825" y="736600"/>
            <a:ext cx="4883150" cy="36623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665163" y="4643438"/>
            <a:ext cx="5314950" cy="439896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</p:spPr>
      </p:cxnSp>
    </p:spTree>
  </p:cSld>
  <p:clrMapOvr>
    <a:masterClrMapping/>
  </p:clrMapOvr>
  <p:transition spd="med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 type="none" w="sm" len="sm"/>
            <a:tailEnd type="none" w="sm" len="sm"/>
          </a:ln>
        </p:spPr>
      </p:cxnSp>
    </p:spTree>
  </p:cSld>
  <p:clrMapOvr>
    <a:masterClrMapping/>
  </p:clrMapOvr>
  <p:transition spd="med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  <a:prstGeom prst="rect">
            <a:avLst/>
          </a:prstGeom>
        </p:spPr>
        <p:txBody>
          <a:bodyPr/>
          <a:lstStyle>
            <a:lvl1pPr>
              <a:buClr>
                <a:srgbClr val="C00000"/>
              </a:buClr>
              <a:buFont typeface="Wingdings" pitchFamily="2" charset="2"/>
              <a:buChar char="v"/>
              <a:defRPr sz="2400" b="1">
                <a:solidFill>
                  <a:srgbClr val="000099"/>
                </a:solidFill>
                <a:latin typeface="Calibri" pitchFamily="34" charset="0"/>
              </a:defRPr>
            </a:lvl1pPr>
            <a:lvl2pPr>
              <a:defRPr sz="2400" b="1">
                <a:solidFill>
                  <a:srgbClr val="000099"/>
                </a:solidFill>
                <a:latin typeface="Calibri" pitchFamily="34" charset="0"/>
              </a:defRPr>
            </a:lvl2pPr>
            <a:lvl3pPr>
              <a:defRPr sz="2000" b="1">
                <a:solidFill>
                  <a:srgbClr val="000099"/>
                </a:solidFill>
                <a:latin typeface="Calibri" pitchFamily="34" charset="0"/>
              </a:defRPr>
            </a:lvl3pPr>
            <a:lvl4pPr>
              <a:defRPr sz="2000" b="1">
                <a:solidFill>
                  <a:srgbClr val="000099"/>
                </a:solidFill>
                <a:latin typeface="Calibri" pitchFamily="34" charset="0"/>
              </a:defRPr>
            </a:lvl4pPr>
            <a:lvl5pPr>
              <a:defRPr sz="2000" b="1">
                <a:solidFill>
                  <a:srgbClr val="000099"/>
                </a:solidFill>
                <a:latin typeface="Calibri" pitchFamily="34" charset="0"/>
              </a:defRPr>
            </a:lvl5pPr>
          </a:lstStyle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s-CO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84C26384-F6EE-4893-A347-30AE95A00A2E}" type="datetimeFigureOut">
              <a:rPr lang="es-CO" altLang="pt-BR"/>
              <a:pPr>
                <a:defRPr/>
              </a:pPr>
              <a:t>09/11/2015</a:t>
            </a:fld>
            <a:endParaRPr lang="es-CO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15CBBA73-0DA8-47DE-AF41-A2396497FFA3}" type="slidenum">
              <a:rPr lang="es-CO" altLang="pt-BR"/>
              <a:pPr>
                <a:defRPr/>
              </a:pPr>
              <a:t>‹nº›</a:t>
            </a:fld>
            <a:endParaRPr lang="es-CO" alt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microsoft.com/office/2007/relationships/hdphoto" Target="../media/hdphoto1.wdp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9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</p:spPr>
      </p:cxnSp>
      <p:pic>
        <p:nvPicPr>
          <p:cNvPr id="12" name="Imagem 12" descr="desenho_campus_inmetro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038"/>
            <a:ext cx="9144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0" descr="Marca_Acreditacao_cor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=""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786314" y="500042"/>
            <a:ext cx="361157" cy="36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1" descr="ASSINATURA-NOVA-INMETRO.png"/>
          <p:cNvPicPr>
            <a:picLocks noChangeAspect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357818" y="428604"/>
            <a:ext cx="3436938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\\Rcontrol01s\pub_dicap\Cursos e Eventos\Cursos\Cursos 2014\11º Workshop com avaliadores em acreditação de laboratórios\identidadewal2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-161136"/>
            <a:ext cx="2781300" cy="16459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6" r:id="rId3"/>
    <p:sldLayoutId id="2147483809" r:id="rId4"/>
  </p:sldLayoutIdLst>
  <p:transition spd="med">
    <p:pull dir="ld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FFCC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9FF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FFCC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9"/>
          <p:cNvSpPr>
            <a:spLocks noChangeArrowheads="1"/>
          </p:cNvSpPr>
          <p:nvPr/>
        </p:nvSpPr>
        <p:spPr bwMode="auto">
          <a:xfrm flipV="1">
            <a:off x="-4763" y="6018213"/>
            <a:ext cx="9180513" cy="995362"/>
          </a:xfrm>
          <a:prstGeom prst="rect">
            <a:avLst/>
          </a:prstGeom>
          <a:solidFill>
            <a:srgbClr val="002060"/>
          </a:solidFill>
          <a:ln w="12700">
            <a:noFill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 altLang="pt-BR">
              <a:ea typeface="ＭＳ Ｐゴシック" pitchFamily="1" charset="-128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987425" y="2176463"/>
            <a:ext cx="7307263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4000" u="none" dirty="0" err="1">
                <a:solidFill>
                  <a:srgbClr val="000099"/>
                </a:solidFill>
                <a:latin typeface="+mj-lt"/>
              </a:rPr>
              <a:t>Nit-Dicla</a:t>
            </a:r>
            <a:r>
              <a:rPr lang="pt-BR" sz="4000" u="none" dirty="0">
                <a:solidFill>
                  <a:srgbClr val="000099"/>
                </a:solidFill>
                <a:latin typeface="+mj-lt"/>
              </a:rPr>
              <a:t>-029: Condução da Avaliação de Organismos da Avaliação de </a:t>
            </a:r>
            <a:r>
              <a:rPr lang="pt-BR" sz="4000" u="none" dirty="0" smtClean="0">
                <a:solidFill>
                  <a:srgbClr val="000099"/>
                </a:solidFill>
                <a:latin typeface="+mj-lt"/>
              </a:rPr>
              <a:t>Conformidade</a:t>
            </a:r>
            <a:endParaRPr lang="pt-BR" sz="4000" u="none" dirty="0">
              <a:solidFill>
                <a:srgbClr val="000099"/>
              </a:solidFill>
              <a:latin typeface="+mj-lt"/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6180823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pt-BR" sz="1800" u="none" dirty="0" smtClean="0">
                <a:solidFill>
                  <a:srgbClr val="FFFFFF"/>
                </a:solidFill>
                <a:latin typeface="Arial" pitchFamily="34" charset="0"/>
              </a:rPr>
              <a:t>Lúcia Moreira</a:t>
            </a:r>
          </a:p>
          <a:p>
            <a:pPr algn="ctr"/>
            <a:r>
              <a:rPr lang="pt-BR" sz="1800" u="none" dirty="0" smtClean="0">
                <a:solidFill>
                  <a:srgbClr val="FFFFFF"/>
                </a:solidFill>
                <a:latin typeface="Arial" pitchFamily="34" charset="0"/>
              </a:rPr>
              <a:t>Divisão de </a:t>
            </a:r>
            <a:r>
              <a:rPr lang="pt-BR" sz="1800" u="none" dirty="0" err="1" smtClean="0">
                <a:solidFill>
                  <a:srgbClr val="FFFFFF"/>
                </a:solidFill>
                <a:latin typeface="Arial" pitchFamily="34" charset="0"/>
              </a:rPr>
              <a:t>Acreditação</a:t>
            </a:r>
            <a:r>
              <a:rPr lang="pt-BR" sz="1800" u="none" dirty="0" smtClean="0">
                <a:solidFill>
                  <a:srgbClr val="FFFFFF"/>
                </a:solidFill>
                <a:latin typeface="Arial" pitchFamily="34" charset="0"/>
              </a:rPr>
              <a:t> de Laboratórios</a:t>
            </a:r>
            <a:endParaRPr lang="pt-BR" sz="1100" u="none" dirty="0">
              <a:solidFill>
                <a:srgbClr val="FFFFFF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ＭＳ Ｐゴシック" pitchFamily="1" charset="-128"/>
                <a:cs typeface="Calibri" pitchFamily="34" charset="0"/>
              </a:rPr>
              <a:t>PESQUISA 1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t-BR" sz="2800" dirty="0" smtClean="0">
                <a:ea typeface="ＭＳ Ｐゴシック" pitchFamily="-84" charset="-128"/>
                <a:cs typeface="Calibri" pitchFamily="34" charset="0"/>
              </a:rPr>
              <a:t>Percepção dos avaliadores e especialistas sobre a implantação da NIT-DICLA-029</a:t>
            </a:r>
            <a:endParaRPr lang="pt-BR" sz="2800" dirty="0" smtClean="0"/>
          </a:p>
          <a:p>
            <a:r>
              <a:rPr lang="pt-BR" dirty="0" smtClean="0"/>
              <a:t>Julho/2015</a:t>
            </a:r>
          </a:p>
          <a:p>
            <a:pPr lvl="1"/>
            <a:r>
              <a:rPr lang="pt-BR" dirty="0" smtClean="0"/>
              <a:t>Verificar o grau de fixação da norma pelos avaliadores líderes</a:t>
            </a:r>
          </a:p>
          <a:p>
            <a:pPr lvl="1"/>
            <a:r>
              <a:rPr lang="pt-BR" dirty="0" smtClean="0"/>
              <a:t>Verificar o grau disseminação da norma entre os avaliadores</a:t>
            </a:r>
          </a:p>
          <a:p>
            <a:pPr lvl="1"/>
            <a:r>
              <a:rPr lang="pt-BR" dirty="0" smtClean="0"/>
              <a:t>Provocar a leitura da norma</a:t>
            </a:r>
          </a:p>
          <a:p>
            <a:r>
              <a:rPr lang="pt-BR" dirty="0" smtClean="0"/>
              <a:t>Agosto/2015</a:t>
            </a:r>
          </a:p>
          <a:p>
            <a:pPr lvl="1"/>
            <a:r>
              <a:rPr lang="pt-BR" dirty="0" smtClean="0"/>
              <a:t>Resultado (151 respostas; 255 enviadas)</a:t>
            </a:r>
            <a:endParaRPr lang="pt-BR" dirty="0"/>
          </a:p>
        </p:txBody>
      </p:sp>
    </p:spTree>
  </p:cSld>
  <p:clrMapOvr>
    <a:masterClrMapping/>
  </p:clrMapOvr>
  <p:transition spd="med">
    <p:pull dir="l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/>
          <p:cNvGraphicFramePr/>
          <p:nvPr>
            <p:extLst>
              <p:ext uri="{D42A27DB-BD31-4B8C-83A1-F6EECF244321}">
                <p14:modId xmlns="" xmlns:p14="http://schemas.microsoft.com/office/powerpoint/2010/main" val="1410846060"/>
              </p:ext>
            </p:extLst>
          </p:nvPr>
        </p:nvGraphicFramePr>
        <p:xfrm>
          <a:off x="251520" y="1700808"/>
          <a:ext cx="8568952" cy="5157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aixaDeTexto 3"/>
          <p:cNvSpPr txBox="1"/>
          <p:nvPr/>
        </p:nvSpPr>
        <p:spPr>
          <a:xfrm>
            <a:off x="2267744" y="1268760"/>
            <a:ext cx="4668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rgbClr val="000099"/>
                </a:solidFill>
                <a:latin typeface="Calibri" pitchFamily="34" charset="0"/>
              </a:rPr>
              <a:t>Percentual de acertos por questão</a:t>
            </a:r>
            <a:endParaRPr lang="pt-BR" dirty="0">
              <a:solidFill>
                <a:srgbClr val="00009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pull dir="l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827584" y="1196753"/>
          <a:ext cx="7416824" cy="5672519"/>
        </p:xfrm>
        <a:graphic>
          <a:graphicData uri="http://schemas.openxmlformats.org/drawingml/2006/table">
            <a:tbl>
              <a:tblPr/>
              <a:tblGrid>
                <a:gridCol w="922034"/>
                <a:gridCol w="1547179"/>
                <a:gridCol w="3871778"/>
                <a:gridCol w="1075833"/>
              </a:tblGrid>
              <a:tr h="236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QUESTÃO</a:t>
                      </a:r>
                      <a:endParaRPr lang="pt-BR" sz="14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14" marR="481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PERGUNTA / RESPOSTA(S) CORRETA(S)</a:t>
                      </a:r>
                      <a:endParaRPr lang="pt-BR" sz="12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14" marR="481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% ACERTO</a:t>
                      </a:r>
                      <a:endParaRPr lang="pt-BR" sz="12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14" marR="481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1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8114" marR="481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Correlacione as colunas quanto ao </a:t>
                      </a:r>
                      <a:r>
                        <a:rPr lang="pt-BR" sz="13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Arial"/>
                        </a:rPr>
                        <a:t>prazo </a:t>
                      </a: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do avaliador técnico/especialista e do avaliador líder tem para: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14" marR="481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pt-BR" sz="1300" b="1">
                        <a:solidFill>
                          <a:srgbClr val="000099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8114" marR="481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261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300" b="1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11</a:t>
                      </a:r>
                      <a:endParaRPr lang="pt-BR" sz="1300" b="1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14" marR="481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Calibri"/>
                        </a:rPr>
                        <a:t> (1) 5 dias	          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66825" algn="l"/>
                        </a:tabLs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Calibri"/>
                        </a:rPr>
                        <a:t>(2) 15 dias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66825" algn="l"/>
                        </a:tabLs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Calibri"/>
                        </a:rPr>
                        <a:t>(3 ) 30 dias	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14" marR="481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266825" algn="l"/>
                        </a:tabLs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Calibri"/>
                        </a:rPr>
                        <a:t>(2 ) analisar as evidências encaminhadas e complementar o RRNC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66825" algn="l"/>
                        </a:tabLs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Calibri"/>
                        </a:rPr>
                        <a:t>(1) enviar do RAV original e em formato não </a:t>
                      </a:r>
                      <a:r>
                        <a:rPr lang="pt-BR" sz="1300" b="1" dirty="0" err="1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Calibri"/>
                        </a:rPr>
                        <a:t>editável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66825" algn="l"/>
                        </a:tabLs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Calibri"/>
                        </a:rPr>
                        <a:t>( 2 ) analisar e aprovar as propostas de correções e  ações corretivas do OAC (FOR-CGCRE-095 - RRNC)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66825" algn="l"/>
                        </a:tabLs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Calibri"/>
                        </a:rPr>
                        <a:t>(3 ) analisar a documentação e elaborar o RED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14" marR="481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300" b="1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55,63</a:t>
                      </a:r>
                      <a:endParaRPr lang="pt-BR" sz="1300" b="1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14" marR="481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83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300" b="1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pt-BR" sz="1300" b="1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14" marR="481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Na condução da avaliação segundo a NIT-DICLA_029, o avaliador líder: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Times New Roman"/>
                          <a:cs typeface="Calibri"/>
                        </a:rPr>
                        <a:t>(x) é </a:t>
                      </a:r>
                      <a:r>
                        <a:rPr lang="pt-BR" sz="13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responsável</a:t>
                      </a: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Times New Roman"/>
                          <a:cs typeface="Calibri"/>
                        </a:rPr>
                        <a:t> por algumas atividades, antes executadas pelos GA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Times New Roman"/>
                          <a:cs typeface="Calibri"/>
                        </a:rPr>
                        <a:t>(x) é o responsável por assegurar o correto preenchimento do RAV, incluindo a definição do escopo a ser acreditado (utilizaria os termos da norma)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14" marR="481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300" b="1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48,34</a:t>
                      </a:r>
                      <a:endParaRPr lang="pt-BR" sz="1300" b="1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14" marR="481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76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300" b="1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7</a:t>
                      </a:r>
                      <a:endParaRPr lang="pt-BR" sz="1300" b="1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14" marR="481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O </a:t>
                      </a:r>
                      <a:r>
                        <a:rPr lang="pt-BR" sz="13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Arial"/>
                        </a:rPr>
                        <a:t>Programa Técnico</a:t>
                      </a: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: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Times New Roman"/>
                          <a:cs typeface="Calibri"/>
                        </a:rPr>
                        <a:t>(X) deve ser identificado com o nome do OAC, número do RAV, nome do emitente e o número de revisão ao Avaliador Líder em formato eletrônico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14" marR="481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300" b="1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41,72</a:t>
                      </a:r>
                      <a:endParaRPr lang="pt-BR" sz="1300" b="1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14" marR="481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93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300" b="1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4</a:t>
                      </a:r>
                      <a:endParaRPr lang="pt-BR" sz="1300" b="1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14" marR="481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Quando um avaliador/especialista recebe </a:t>
                      </a:r>
                      <a:r>
                        <a:rPr lang="pt-BR" sz="13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Arial"/>
                        </a:rPr>
                        <a:t>convite para </a:t>
                      </a: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participar de uma </a:t>
                      </a:r>
                      <a:r>
                        <a:rPr lang="pt-BR" sz="13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Arial"/>
                        </a:rPr>
                        <a:t>avaliação</a:t>
                      </a: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 deve: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Times New Roman"/>
                          <a:cs typeface="Calibri"/>
                        </a:rPr>
                        <a:t>(X) confirmar que pode avaliar a parte do escopo que lhe está sendo atribuída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Times New Roman"/>
                          <a:cs typeface="Calibri"/>
                        </a:rPr>
                        <a:t>(X) consultar a </a:t>
                      </a:r>
                      <a:r>
                        <a:rPr lang="pt-BR" sz="1300" b="1" dirty="0" err="1">
                          <a:solidFill>
                            <a:srgbClr val="000099"/>
                          </a:solidFill>
                          <a:latin typeface="Calibri"/>
                          <a:ea typeface="Times New Roman"/>
                          <a:cs typeface="Calibri"/>
                        </a:rPr>
                        <a:t>Dicap</a:t>
                      </a: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Times New Roman"/>
                          <a:cs typeface="Calibri"/>
                        </a:rPr>
                        <a:t>, caso tenha dúvidas sobre estar formalmente qualificado para um dado serviço, antes de aceitar o convite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Times New Roman"/>
                          <a:cs typeface="Calibri"/>
                        </a:rPr>
                        <a:t>(X) informar possíveis conflitos de interesse em relação ao OAC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14" marR="481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35,76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14" marR="481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ll dir="l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611560" y="1268759"/>
          <a:ext cx="7704856" cy="5455578"/>
        </p:xfrm>
        <a:graphic>
          <a:graphicData uri="http://schemas.openxmlformats.org/drawingml/2006/table">
            <a:tbl>
              <a:tblPr/>
              <a:tblGrid>
                <a:gridCol w="957841"/>
                <a:gridCol w="5666762"/>
                <a:gridCol w="1080253"/>
              </a:tblGrid>
              <a:tr h="1350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5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44" marR="63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Na definição dos serviços que serão </a:t>
                      </a:r>
                      <a:r>
                        <a:rPr lang="pt-BR" sz="13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Arial"/>
                        </a:rPr>
                        <a:t>acompanhados </a:t>
                      </a: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durante a avaliação, o avaliador/técnico especialista de: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Times New Roman"/>
                          <a:cs typeface="Calibri"/>
                        </a:rPr>
                        <a:t>(X) selecionar uma amostra de serviços, baseando-se na similaridade e complexidade das atividades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Times New Roman"/>
                          <a:cs typeface="Calibri"/>
                        </a:rPr>
                        <a:t>(X) selecionar uma amostra de serviços, baseando-se nos tipos de instalações acreditadas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44" marR="63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300" b="1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34,44</a:t>
                      </a:r>
                      <a:endParaRPr lang="pt-BR" sz="1300" b="1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44" marR="63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22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300" b="1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pt-BR" sz="1300" b="1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44" marR="63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Na condução da avaliação segundo a NIT-DICLA-029, o avaliador técnico/especialista: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Times New Roman"/>
                          <a:cs typeface="Calibri"/>
                        </a:rPr>
                        <a:t>(x) tem as </a:t>
                      </a:r>
                      <a:r>
                        <a:rPr lang="pt-BR" sz="13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mesmas atribuições </a:t>
                      </a: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Times New Roman"/>
                          <a:cs typeface="Calibri"/>
                        </a:rPr>
                        <a:t>da </a:t>
                      </a:r>
                      <a:r>
                        <a:rPr lang="pt-BR" sz="1300" b="1" dirty="0" err="1">
                          <a:solidFill>
                            <a:srgbClr val="000099"/>
                          </a:solidFill>
                          <a:latin typeface="Calibri"/>
                          <a:ea typeface="Times New Roman"/>
                          <a:cs typeface="Calibri"/>
                        </a:rPr>
                        <a:t>NIT-Dicla</a:t>
                      </a: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Times New Roman"/>
                          <a:cs typeface="Calibri"/>
                        </a:rPr>
                        <a:t>-005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Times New Roman"/>
                          <a:cs typeface="Calibri"/>
                        </a:rPr>
                        <a:t>(x) deve cumprir os prazos determinados para cada atividade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Times New Roman"/>
                          <a:cs typeface="Calibri"/>
                        </a:rPr>
                        <a:t>(X) deve respeitar a autoridade do avaliador líder, como representante da </a:t>
                      </a:r>
                      <a:r>
                        <a:rPr lang="pt-BR" sz="1300" b="1" dirty="0" err="1">
                          <a:solidFill>
                            <a:srgbClr val="000099"/>
                          </a:solidFill>
                          <a:latin typeface="Calibri"/>
                          <a:ea typeface="Times New Roman"/>
                          <a:cs typeface="Calibri"/>
                        </a:rPr>
                        <a:t>Cgcre</a:t>
                      </a: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Times New Roman"/>
                          <a:cs typeface="Calibri"/>
                        </a:rPr>
                        <a:t>, durante todas as etapas do processo de avaliação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44" marR="63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300" b="1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20,53</a:t>
                      </a:r>
                      <a:endParaRPr lang="pt-BR" sz="1300" b="1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44" marR="63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91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300" b="1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8</a:t>
                      </a:r>
                      <a:endParaRPr lang="pt-BR" sz="1300" b="1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44" marR="63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Caso a </a:t>
                      </a:r>
                      <a:r>
                        <a:rPr lang="pt-BR" sz="13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Arial"/>
                        </a:rPr>
                        <a:t>documentação</a:t>
                      </a: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 recebida do GA </a:t>
                      </a:r>
                      <a:r>
                        <a:rPr lang="pt-BR" sz="13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Arial"/>
                        </a:rPr>
                        <a:t>não seja suficiente</a:t>
                      </a: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 para a elaboração do RED, a atitude da equipe deve se: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Times New Roman"/>
                          <a:cs typeface="Calibri"/>
                        </a:rPr>
                        <a:t>(x ) registrar o fato como </a:t>
                      </a:r>
                      <a:r>
                        <a:rPr lang="pt-BR" sz="1300" b="1" i="1" dirty="0">
                          <a:solidFill>
                            <a:srgbClr val="000099"/>
                          </a:solidFill>
                          <a:latin typeface="Calibri"/>
                          <a:ea typeface="Times New Roman"/>
                          <a:cs typeface="Calibri"/>
                        </a:rPr>
                        <a:t>não conformidade</a:t>
                      </a: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Times New Roman"/>
                          <a:cs typeface="Calibri"/>
                        </a:rPr>
                        <a:t/>
                      </a:r>
                      <a:b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Times New Roman"/>
                          <a:cs typeface="Calibri"/>
                        </a:rPr>
                      </a:b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Times New Roman"/>
                          <a:cs typeface="Calibri"/>
                        </a:rPr>
                        <a:t>(x)  solicitar ao OAC o </a:t>
                      </a:r>
                      <a:r>
                        <a:rPr lang="pt-BR" sz="1300" b="1" i="1" dirty="0">
                          <a:solidFill>
                            <a:srgbClr val="000099"/>
                          </a:solidFill>
                          <a:latin typeface="Calibri"/>
                          <a:ea typeface="Times New Roman"/>
                          <a:cs typeface="Calibri"/>
                        </a:rPr>
                        <a:t>encaminhamento</a:t>
                      </a: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Times New Roman"/>
                          <a:cs typeface="Calibri"/>
                        </a:rPr>
                        <a:t> do documento faltante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44" marR="63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300" b="1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17,22</a:t>
                      </a:r>
                      <a:endParaRPr lang="pt-BR" sz="1300" b="1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44" marR="63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91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300" b="1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12</a:t>
                      </a:r>
                      <a:endParaRPr lang="pt-BR" sz="1300" b="1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44" marR="63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Como e param que o avaliador técnico/especialista deve enviar a </a:t>
                      </a:r>
                      <a:r>
                        <a:rPr lang="pt-BR" sz="13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Arial"/>
                        </a:rPr>
                        <a:t>aprovação dessas propostas</a:t>
                      </a: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? (correções e ações corretivas):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Times New Roman"/>
                          <a:cs typeface="Calibri"/>
                        </a:rPr>
                        <a:t>(x ) por email/RRNC – campo “Propostas de correções e ações corretivas”, para o </a:t>
                      </a:r>
                      <a:r>
                        <a:rPr lang="pt-BR" sz="1300" b="1" i="1" dirty="0">
                          <a:solidFill>
                            <a:srgbClr val="000099"/>
                          </a:solidFill>
                          <a:latin typeface="Calibri"/>
                          <a:ea typeface="Times New Roman"/>
                          <a:cs typeface="Calibri"/>
                        </a:rPr>
                        <a:t>avaliador líder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44" marR="63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300" b="1" dirty="0">
                          <a:solidFill>
                            <a:srgbClr val="000099"/>
                          </a:solidFill>
                          <a:latin typeface="Calibri"/>
                          <a:ea typeface="Calibri"/>
                          <a:cs typeface="Arial"/>
                        </a:rPr>
                        <a:t>11,92</a:t>
                      </a:r>
                      <a:endParaRPr lang="pt-BR" sz="1300" b="1" dirty="0">
                        <a:solidFill>
                          <a:srgbClr val="00009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44" marR="63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ll dir="l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ço Reservado para Conteúdo 1"/>
          <p:cNvSpPr>
            <a:spLocks noGrp="1"/>
          </p:cNvSpPr>
          <p:nvPr>
            <p:ph idx="1"/>
          </p:nvPr>
        </p:nvSpPr>
        <p:spPr bwMode="auto">
          <a:xfrm>
            <a:off x="457200" y="1989138"/>
            <a:ext cx="8229600" cy="4137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t-BR" dirty="0" smtClean="0">
                <a:ea typeface="ＭＳ Ｐゴシック" pitchFamily="-84" charset="-128"/>
                <a:cs typeface="Calibri" pitchFamily="34" charset="0"/>
              </a:rPr>
              <a:t>Identificação de temas para workshops de avaliadores da </a:t>
            </a:r>
            <a:r>
              <a:rPr lang="pt-BR" dirty="0" err="1" smtClean="0">
                <a:ea typeface="ＭＳ Ｐゴシック" pitchFamily="-84" charset="-128"/>
                <a:cs typeface="Calibri" pitchFamily="34" charset="0"/>
              </a:rPr>
              <a:t>Dicla</a:t>
            </a:r>
            <a:endParaRPr lang="pt-BR" dirty="0" smtClean="0">
              <a:ea typeface="ＭＳ Ｐゴシック" pitchFamily="-84" charset="-128"/>
              <a:cs typeface="Calibri" pitchFamily="34" charset="0"/>
            </a:endParaRPr>
          </a:p>
          <a:p>
            <a:r>
              <a:rPr lang="pt-BR" dirty="0" smtClean="0">
                <a:ea typeface="ＭＳ Ｐゴシック" pitchFamily="-84" charset="-128"/>
                <a:cs typeface="Calibri" pitchFamily="34" charset="0"/>
              </a:rPr>
              <a:t>Junho/2015</a:t>
            </a:r>
          </a:p>
          <a:p>
            <a:pPr lvl="1"/>
            <a:r>
              <a:rPr lang="pt-BR" dirty="0" smtClean="0">
                <a:ea typeface="ＭＳ Ｐゴシック" pitchFamily="-84" charset="-128"/>
                <a:cs typeface="Calibri" pitchFamily="34" charset="0"/>
              </a:rPr>
              <a:t>Conhecer os temas de interesse dos avaliadores para serem abordados no Workshop/2015</a:t>
            </a:r>
          </a:p>
          <a:p>
            <a:r>
              <a:rPr lang="pt-BR" dirty="0" smtClean="0">
                <a:ea typeface="ＭＳ Ｐゴシック" pitchFamily="-84" charset="-128"/>
                <a:cs typeface="Calibri" pitchFamily="34" charset="0"/>
              </a:rPr>
              <a:t>Julho/2015</a:t>
            </a:r>
          </a:p>
          <a:p>
            <a:pPr lvl="1"/>
            <a:r>
              <a:rPr lang="pt-BR" dirty="0" smtClean="0">
                <a:ea typeface="ＭＳ Ｐゴシック" pitchFamily="-84" charset="-128"/>
                <a:cs typeface="Calibri" pitchFamily="34" charset="0"/>
              </a:rPr>
              <a:t>Resultado (93 respostas; 222 envios)</a:t>
            </a:r>
          </a:p>
          <a:p>
            <a:r>
              <a:rPr lang="pt-BR" dirty="0" smtClean="0">
                <a:ea typeface="ＭＳ Ｐゴシック" pitchFamily="-84" charset="-128"/>
                <a:cs typeface="Calibri" pitchFamily="34" charset="0"/>
              </a:rPr>
              <a:t>Além dos diversos temas que serão abordados neste Workshop, levantou outras dúvidas sobre a </a:t>
            </a:r>
            <a:r>
              <a:rPr lang="pt-BR" dirty="0" err="1" smtClean="0">
                <a:ea typeface="ＭＳ Ｐゴシック" pitchFamily="-84" charset="-128"/>
                <a:cs typeface="Calibri" pitchFamily="34" charset="0"/>
              </a:rPr>
              <a:t>NIT-Dicla</a:t>
            </a:r>
            <a:r>
              <a:rPr lang="pt-BR" dirty="0" smtClean="0">
                <a:ea typeface="ＭＳ Ｐゴシック" pitchFamily="-84" charset="-128"/>
                <a:cs typeface="Calibri" pitchFamily="34" charset="0"/>
              </a:rPr>
              <a:t>-029.</a:t>
            </a:r>
          </a:p>
          <a:p>
            <a:endParaRPr lang="pt-BR" dirty="0" smtClean="0"/>
          </a:p>
        </p:txBody>
      </p:sp>
      <p:sp>
        <p:nvSpPr>
          <p:cNvPr id="3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ＭＳ Ｐゴシック" pitchFamily="1" charset="-128"/>
                <a:cs typeface="Calibri" pitchFamily="34" charset="0"/>
              </a:rPr>
              <a:t>Pesquisa 2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  <p:transition spd="med">
    <p:pull dir="l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228" y="1843817"/>
            <a:ext cx="8998268" cy="3601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ＭＳ Ｐゴシック" pitchFamily="1" charset="-128"/>
                <a:cs typeface="Calibri" pitchFamily="34" charset="0"/>
              </a:rPr>
              <a:t>Prazos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  <p:graphicFrame>
        <p:nvGraphicFramePr>
          <p:cNvPr id="6" name="Espaço Reservado para Conteúdo 5"/>
          <p:cNvGraphicFramePr>
            <a:graphicFrameLocks noGrp="1"/>
          </p:cNvGraphicFramePr>
          <p:nvPr>
            <p:ph idx="1"/>
          </p:nvPr>
        </p:nvGraphicFramePr>
        <p:xfrm>
          <a:off x="457200" y="1989138"/>
          <a:ext cx="8229600" cy="402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latin typeface="Calibri" pitchFamily="34" charset="0"/>
                        </a:rPr>
                        <a:t>Atividade</a:t>
                      </a:r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latin typeface="Calibri" pitchFamily="34" charset="0"/>
                        </a:rPr>
                        <a:t>OAC</a:t>
                      </a:r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latin typeface="Calibri" pitchFamily="34" charset="0"/>
                        </a:rPr>
                        <a:t>Avaliador/</a:t>
                      </a:r>
                      <a:r>
                        <a:rPr lang="pt-BR" dirty="0" err="1" smtClean="0">
                          <a:latin typeface="Calibri" pitchFamily="34" charset="0"/>
                        </a:rPr>
                        <a:t>Espec</a:t>
                      </a:r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latin typeface="Calibri" pitchFamily="34" charset="0"/>
                        </a:rPr>
                        <a:t>Avaliador Líder</a:t>
                      </a:r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>
                          <a:latin typeface="Calibri" pitchFamily="34" charset="0"/>
                        </a:rPr>
                        <a:t>Análise da documentação</a:t>
                      </a:r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>
                          <a:latin typeface="Calibri" pitchFamily="34" charset="0"/>
                        </a:rPr>
                        <a:t>30 dias:</a:t>
                      </a:r>
                      <a:r>
                        <a:rPr lang="pt-BR" baseline="0" dirty="0" smtClean="0">
                          <a:latin typeface="Calibri" pitchFamily="34" charset="0"/>
                        </a:rPr>
                        <a:t> </a:t>
                      </a:r>
                      <a:endParaRPr lang="pt-BR" dirty="0" smtClean="0">
                        <a:latin typeface="Calibri" pitchFamily="34" charset="0"/>
                      </a:endParaRPr>
                    </a:p>
                    <a:p>
                      <a:r>
                        <a:rPr lang="pt-BR" dirty="0" smtClean="0">
                          <a:latin typeface="Calibri" pitchFamily="34" charset="0"/>
                        </a:rPr>
                        <a:t>RED</a:t>
                      </a:r>
                      <a:r>
                        <a:rPr lang="pt-BR" baseline="0" dirty="0" smtClean="0">
                          <a:latin typeface="Calibri" pitchFamily="34" charset="0"/>
                        </a:rPr>
                        <a:t> + serviços </a:t>
                      </a:r>
                      <a:r>
                        <a:rPr lang="pt-BR" b="1" baseline="0" dirty="0" smtClean="0">
                          <a:latin typeface="Calibri" pitchFamily="34" charset="0"/>
                        </a:rPr>
                        <a:t>(envia para o Líder)</a:t>
                      </a:r>
                      <a:endParaRPr lang="pt-BR" b="1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>
                          <a:latin typeface="Calibri" pitchFamily="34" charset="0"/>
                        </a:rPr>
                        <a:t>15</a:t>
                      </a:r>
                      <a:r>
                        <a:rPr lang="pt-BR" baseline="0" dirty="0" smtClean="0">
                          <a:latin typeface="Calibri" pitchFamily="34" charset="0"/>
                        </a:rPr>
                        <a:t> dias</a:t>
                      </a:r>
                      <a:endParaRPr lang="pt-BR" dirty="0" smtClean="0">
                        <a:latin typeface="Calibri" pitchFamily="34" charset="0"/>
                      </a:endParaRPr>
                    </a:p>
                    <a:p>
                      <a:r>
                        <a:rPr lang="pt-BR" dirty="0" smtClean="0">
                          <a:latin typeface="Calibri" pitchFamily="34" charset="0"/>
                        </a:rPr>
                        <a:t>Analisa</a:t>
                      </a:r>
                      <a:r>
                        <a:rPr lang="pt-BR" baseline="0" dirty="0" smtClean="0">
                          <a:latin typeface="Calibri" pitchFamily="34" charset="0"/>
                        </a:rPr>
                        <a:t> e envia  ao OAC e ao GA (1)</a:t>
                      </a:r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>
                          <a:latin typeface="Calibri" pitchFamily="34" charset="0"/>
                        </a:rPr>
                        <a:t>Emissão do Plano</a:t>
                      </a:r>
                      <a:r>
                        <a:rPr lang="pt-BR" baseline="0" dirty="0" smtClean="0">
                          <a:latin typeface="Calibri" pitchFamily="34" charset="0"/>
                        </a:rPr>
                        <a:t> de Avaliação</a:t>
                      </a:r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>
                          <a:latin typeface="Calibri" pitchFamily="34" charset="0"/>
                        </a:rPr>
                        <a:t>45 dias antes da avaliação (2)</a:t>
                      </a:r>
                    </a:p>
                    <a:p>
                      <a:r>
                        <a:rPr lang="pt-BR" dirty="0" smtClean="0">
                          <a:latin typeface="Calibri" pitchFamily="34" charset="0"/>
                        </a:rPr>
                        <a:t>GA envia ao OAC</a:t>
                      </a:r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>
                          <a:latin typeface="Calibri" pitchFamily="34" charset="0"/>
                        </a:rPr>
                        <a:t>Propostas</a:t>
                      </a:r>
                      <a:r>
                        <a:rPr lang="pt-BR" baseline="0" dirty="0" smtClean="0">
                          <a:latin typeface="Calibri" pitchFamily="34" charset="0"/>
                        </a:rPr>
                        <a:t> de correções e ações corretivas</a:t>
                      </a:r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>
                          <a:latin typeface="Calibri" pitchFamily="34" charset="0"/>
                        </a:rPr>
                        <a:t>7 dias após a emissão do RAV</a:t>
                      </a:r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>
                        <a:latin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>
                          <a:latin typeface="Calibri" pitchFamily="34" charset="0"/>
                        </a:rPr>
                        <a:t>Aprovação</a:t>
                      </a:r>
                      <a:r>
                        <a:rPr lang="pt-BR" baseline="0" dirty="0" smtClean="0">
                          <a:latin typeface="Calibri" pitchFamily="34" charset="0"/>
                        </a:rPr>
                        <a:t> das propostas do OAC</a:t>
                      </a:r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>
                          <a:latin typeface="Calibri" pitchFamily="34" charset="0"/>
                        </a:rPr>
                        <a:t>15 dias</a:t>
                      </a:r>
                    </a:p>
                    <a:p>
                      <a:r>
                        <a:rPr lang="pt-BR" b="1" baseline="0" dirty="0" smtClean="0">
                          <a:latin typeface="Calibri" pitchFamily="34" charset="0"/>
                        </a:rPr>
                        <a:t>(envia para o Líder)</a:t>
                      </a:r>
                      <a:endParaRPr lang="pt-BR" b="1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>
                          <a:latin typeface="Calibri" pitchFamily="34" charset="0"/>
                        </a:rPr>
                        <a:t>Imediato</a:t>
                      </a:r>
                    </a:p>
                    <a:p>
                      <a:r>
                        <a:rPr lang="pt-BR" dirty="0" smtClean="0">
                          <a:latin typeface="Calibri" pitchFamily="34" charset="0"/>
                        </a:rPr>
                        <a:t>Analisa</a:t>
                      </a:r>
                      <a:r>
                        <a:rPr lang="pt-BR" baseline="0" dirty="0" smtClean="0">
                          <a:latin typeface="Calibri" pitchFamily="34" charset="0"/>
                        </a:rPr>
                        <a:t> e envia ao OAC e ao GA (1)</a:t>
                      </a:r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323528" y="5842337"/>
            <a:ext cx="8496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u="none" dirty="0" smtClean="0">
                <a:solidFill>
                  <a:srgbClr val="000099"/>
                </a:solidFill>
                <a:latin typeface="Calibri" pitchFamily="34" charset="0"/>
              </a:rPr>
              <a:t>(1) Exceto quando houver incorreções</a:t>
            </a:r>
          </a:p>
          <a:p>
            <a:r>
              <a:rPr lang="pt-BR" sz="2000" u="none" dirty="0" smtClean="0">
                <a:solidFill>
                  <a:srgbClr val="000099"/>
                </a:solidFill>
                <a:latin typeface="Calibri" pitchFamily="34" charset="0"/>
              </a:rPr>
              <a:t>(2) É fundamental o comprometimento de toda equipe para cumprimento deste prazo</a:t>
            </a:r>
            <a:endParaRPr lang="pt-BR" sz="2000" u="none" dirty="0">
              <a:solidFill>
                <a:srgbClr val="000099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Espaço Reservado para Conteúdo 2"/>
          <p:cNvGraphicFramePr>
            <a:graphicFrameLocks noGrp="1"/>
          </p:cNvGraphicFramePr>
          <p:nvPr>
            <p:ph idx="1"/>
          </p:nvPr>
        </p:nvGraphicFramePr>
        <p:xfrm>
          <a:off x="457200" y="1989138"/>
          <a:ext cx="8229600" cy="3312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417584"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latin typeface="Calibri" pitchFamily="34" charset="0"/>
                        </a:rPr>
                        <a:t>OAC</a:t>
                      </a:r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latin typeface="Calibri" pitchFamily="34" charset="0"/>
                        </a:rPr>
                        <a:t>Avaliador/</a:t>
                      </a:r>
                      <a:r>
                        <a:rPr lang="pt-BR" dirty="0" err="1" smtClean="0">
                          <a:latin typeface="Calibri" pitchFamily="34" charset="0"/>
                        </a:rPr>
                        <a:t>Espec</a:t>
                      </a:r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latin typeface="Calibri" pitchFamily="34" charset="0"/>
                        </a:rPr>
                        <a:t>Avaliador Líder</a:t>
                      </a:r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417584">
                <a:tc>
                  <a:txBody>
                    <a:bodyPr/>
                    <a:lstStyle/>
                    <a:p>
                      <a:r>
                        <a:rPr lang="pt-BR" dirty="0" smtClean="0">
                          <a:latin typeface="Calibri" pitchFamily="34" charset="0"/>
                        </a:rPr>
                        <a:t>Envio das ações</a:t>
                      </a:r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>
                          <a:solidFill>
                            <a:srgbClr val="CC0099"/>
                          </a:solidFill>
                          <a:latin typeface="Calibri" pitchFamily="34" charset="0"/>
                        </a:rPr>
                        <a:t>45/90 dias</a:t>
                      </a:r>
                      <a:endParaRPr lang="pt-BR" dirty="0">
                        <a:solidFill>
                          <a:srgbClr val="CC0099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1338557">
                <a:tc>
                  <a:txBody>
                    <a:bodyPr/>
                    <a:lstStyle/>
                    <a:p>
                      <a:r>
                        <a:rPr lang="pt-BR" dirty="0" smtClean="0">
                          <a:latin typeface="Calibri" pitchFamily="34" charset="0"/>
                        </a:rPr>
                        <a:t>Retorno do RRNC</a:t>
                      </a:r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>
                          <a:latin typeface="Calibri" pitchFamily="34" charset="0"/>
                        </a:rPr>
                        <a:t>15 dias</a:t>
                      </a:r>
                    </a:p>
                    <a:p>
                      <a:r>
                        <a:rPr lang="pt-BR" baseline="0" dirty="0" smtClean="0">
                          <a:latin typeface="Calibri" pitchFamily="34" charset="0"/>
                        </a:rPr>
                        <a:t>(envia para o Líder)</a:t>
                      </a:r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>
                          <a:latin typeface="Calibri" pitchFamily="34" charset="0"/>
                        </a:rPr>
                        <a:t>Imediato</a:t>
                      </a:r>
                    </a:p>
                    <a:p>
                      <a:r>
                        <a:rPr lang="pt-BR" dirty="0" smtClean="0">
                          <a:latin typeface="Calibri" pitchFamily="34" charset="0"/>
                        </a:rPr>
                        <a:t>Analisa e envia ao OAC (1)</a:t>
                      </a:r>
                    </a:p>
                    <a:p>
                      <a:r>
                        <a:rPr lang="pt-BR" dirty="0" smtClean="0">
                          <a:latin typeface="Calibri" pitchFamily="34" charset="0"/>
                        </a:rPr>
                        <a:t>Envia ao</a:t>
                      </a:r>
                      <a:r>
                        <a:rPr lang="pt-BR" baseline="0" dirty="0" smtClean="0">
                          <a:latin typeface="Calibri" pitchFamily="34" charset="0"/>
                        </a:rPr>
                        <a:t> GA</a:t>
                      </a:r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720761">
                <a:tc>
                  <a:txBody>
                    <a:bodyPr/>
                    <a:lstStyle/>
                    <a:p>
                      <a:r>
                        <a:rPr lang="pt-BR" dirty="0" smtClean="0">
                          <a:latin typeface="Calibri" pitchFamily="34" charset="0"/>
                        </a:rPr>
                        <a:t>Parecer do Líder</a:t>
                      </a:r>
                    </a:p>
                    <a:p>
                      <a:r>
                        <a:rPr lang="pt-BR" dirty="0" smtClean="0">
                          <a:latin typeface="Calibri" pitchFamily="34" charset="0"/>
                        </a:rPr>
                        <a:t>(FOR-CGCRE-044)</a:t>
                      </a:r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>
                          <a:latin typeface="Calibri" pitchFamily="34" charset="0"/>
                        </a:rPr>
                        <a:t>Envia ao GA</a:t>
                      </a:r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417584">
                <a:tc gridSpan="4">
                  <a:txBody>
                    <a:bodyPr/>
                    <a:lstStyle/>
                    <a:p>
                      <a:pPr algn="ctr"/>
                      <a:r>
                        <a:rPr lang="pt-BR" b="1" i="1" dirty="0" smtClean="0">
                          <a:latin typeface="Calibri" pitchFamily="34" charset="0"/>
                        </a:rPr>
                        <a:t>RECOMENDAÇÃO DO GA</a:t>
                      </a:r>
                      <a:endParaRPr lang="pt-BR" b="1" i="1" dirty="0">
                        <a:latin typeface="Calibri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>
                        <a:latin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ＭＳ Ｐゴシック" pitchFamily="1" charset="-128"/>
                <a:cs typeface="Calibri" pitchFamily="34" charset="0"/>
              </a:rPr>
              <a:t>Prazos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9" y="5869721"/>
            <a:ext cx="8496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u="none" dirty="0" smtClean="0">
                <a:solidFill>
                  <a:srgbClr val="000099"/>
                </a:solidFill>
                <a:latin typeface="Calibri" pitchFamily="34" charset="0"/>
              </a:rPr>
              <a:t>(1) Exceto quando houver incorreções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Avaliador  Líder  -  Avaliador  a  quem  é  atribuída  a  responsabilidade  geral  sobre  atividades  de avaliação especificas (ABNT NBR ISO/IEC 17011, 3.15). </a:t>
            </a:r>
          </a:p>
          <a:p>
            <a:endParaRPr lang="pt-BR" dirty="0" smtClean="0"/>
          </a:p>
          <a:p>
            <a:r>
              <a:rPr lang="pt-BR" dirty="0" smtClean="0"/>
              <a:t>Avaliador Sênior -  Avaliador que, em situações particulares, está autorizado a realizar algumas das funções de um avaliador líder no processo de avaliação (</a:t>
            </a:r>
            <a:r>
              <a:rPr lang="pt-BR" dirty="0" err="1" smtClean="0"/>
              <a:t>DOQ-Cgcre</a:t>
            </a:r>
            <a:r>
              <a:rPr lang="pt-BR" dirty="0" smtClean="0"/>
              <a:t>-020). </a:t>
            </a:r>
            <a:endParaRPr lang="pt-BR" dirty="0" smtClean="0"/>
          </a:p>
        </p:txBody>
      </p:sp>
      <p:sp>
        <p:nvSpPr>
          <p:cNvPr id="14339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>
                <a:latin typeface="Calibri" pitchFamily="34" charset="0"/>
                <a:ea typeface="Calibri" pitchFamily="34" charset="0"/>
                <a:cs typeface="Calibri" pitchFamily="34" charset="0"/>
              </a:rPr>
              <a:t>Atores da Avaliação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  <p:transition spd="med">
    <p:pull dir="l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Avaliador </a:t>
            </a:r>
            <a:r>
              <a:rPr lang="pt-BR" dirty="0" smtClean="0"/>
              <a:t>- Pessoa designada por um organismo de </a:t>
            </a:r>
            <a:r>
              <a:rPr lang="pt-BR" dirty="0" err="1" smtClean="0"/>
              <a:t>acreditação</a:t>
            </a:r>
            <a:r>
              <a:rPr lang="pt-BR" dirty="0" smtClean="0"/>
              <a:t> para realizar, sozinho ou como </a:t>
            </a:r>
            <a:r>
              <a:rPr lang="pt-BR" i="1" dirty="0" smtClean="0">
                <a:solidFill>
                  <a:srgbClr val="C00000"/>
                </a:solidFill>
              </a:rPr>
              <a:t>parte de uma equipe </a:t>
            </a:r>
            <a:r>
              <a:rPr lang="pt-BR" dirty="0" smtClean="0"/>
              <a:t>de avaliação, a avaliação de um organismo de avaliação da conformidade (ABNT NBR ISO/IEC 17011, 3.8). </a:t>
            </a:r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Especialista  1,  2  e  3  –  Pessoa  designada  pelo  organismo  de  </a:t>
            </a:r>
            <a:r>
              <a:rPr lang="pt-BR" dirty="0" err="1" smtClean="0"/>
              <a:t>acreditação</a:t>
            </a:r>
            <a:r>
              <a:rPr lang="pt-BR" dirty="0" smtClean="0"/>
              <a:t>  para  fornecer </a:t>
            </a:r>
            <a:r>
              <a:rPr lang="pt-BR" i="1" dirty="0" smtClean="0">
                <a:solidFill>
                  <a:srgbClr val="C00000"/>
                </a:solidFill>
              </a:rPr>
              <a:t>conhecimento  específico  </a:t>
            </a:r>
            <a:r>
              <a:rPr lang="pt-BR" dirty="0" smtClean="0"/>
              <a:t>ou  especialização  com  respeito  ao  escopo  de  </a:t>
            </a:r>
            <a:r>
              <a:rPr lang="pt-BR" dirty="0" err="1" smtClean="0"/>
              <a:t>acreditação</a:t>
            </a:r>
            <a:r>
              <a:rPr lang="pt-BR" dirty="0" smtClean="0"/>
              <a:t>  a  ser avaliado (ABNT NBR ISO/IEC 17011, 3.12). 	</a:t>
            </a:r>
          </a:p>
          <a:p>
            <a:endParaRPr lang="pt-BR" dirty="0"/>
          </a:p>
        </p:txBody>
      </p:sp>
      <p:sp>
        <p:nvSpPr>
          <p:cNvPr id="3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>
                <a:latin typeface="Calibri" pitchFamily="34" charset="0"/>
                <a:ea typeface="Calibri" pitchFamily="34" charset="0"/>
                <a:cs typeface="Calibri" pitchFamily="34" charset="0"/>
              </a:rPr>
              <a:t>Atores da Avaliação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pt-BR" sz="3200" dirty="0" smtClean="0"/>
          </a:p>
          <a:p>
            <a:pPr algn="ctr">
              <a:buNone/>
            </a:pPr>
            <a:endParaRPr lang="pt-BR" sz="3200" dirty="0" smtClean="0"/>
          </a:p>
          <a:p>
            <a:pPr algn="ctr">
              <a:buNone/>
            </a:pPr>
            <a:r>
              <a:rPr lang="pt-BR" sz="3200" dirty="0" smtClean="0"/>
              <a:t>O </a:t>
            </a:r>
            <a:r>
              <a:rPr lang="pt-BR" sz="3200" dirty="0" smtClean="0"/>
              <a:t>avaliador líder é o responsável por toda avaliação.</a:t>
            </a:r>
          </a:p>
          <a:p>
            <a:pPr algn="ctr">
              <a:buNone/>
            </a:pPr>
            <a:r>
              <a:rPr lang="pt-BR" sz="3200" dirty="0" smtClean="0"/>
              <a:t>Toda a equipe deve reportar-se a ele.</a:t>
            </a:r>
            <a:endParaRPr lang="pt-BR" sz="3200" dirty="0"/>
          </a:p>
        </p:txBody>
      </p:sp>
      <p:sp>
        <p:nvSpPr>
          <p:cNvPr id="3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lembrete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ço Reservado para Conteúdo 1"/>
          <p:cNvSpPr>
            <a:spLocks noGrp="1"/>
          </p:cNvSpPr>
          <p:nvPr>
            <p:ph idx="1"/>
          </p:nvPr>
        </p:nvSpPr>
        <p:spPr bwMode="auto">
          <a:xfrm>
            <a:off x="457200" y="1989138"/>
            <a:ext cx="8229600" cy="4137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t-BR" dirty="0" smtClean="0"/>
              <a:t>Quando convidado  a integrar a  equipe de avaliação, o  avaliador líder e o  avaliador/especialista devem confirmar e informar:</a:t>
            </a:r>
          </a:p>
          <a:p>
            <a:pPr lvl="1"/>
            <a:r>
              <a:rPr lang="pt-BR" dirty="0" smtClean="0"/>
              <a:t>disponibilidade para a </a:t>
            </a:r>
            <a:r>
              <a:rPr lang="pt-BR" i="1" dirty="0" smtClean="0">
                <a:solidFill>
                  <a:srgbClr val="C00000"/>
                </a:solidFill>
              </a:rPr>
              <a:t>realização imediata </a:t>
            </a:r>
            <a:r>
              <a:rPr lang="pt-BR" dirty="0" smtClean="0"/>
              <a:t>da análise da  documentação e  da avaliação no local no período proposto pela </a:t>
            </a:r>
            <a:r>
              <a:rPr lang="pt-BR" dirty="0" err="1" smtClean="0"/>
              <a:t>Cgcre</a:t>
            </a:r>
            <a:r>
              <a:rPr lang="pt-BR" dirty="0" smtClean="0"/>
              <a:t>;</a:t>
            </a:r>
          </a:p>
          <a:p>
            <a:pPr lvl="1"/>
            <a:r>
              <a:rPr lang="pt-BR" dirty="0" smtClean="0"/>
              <a:t>se teve alguma participação no sistema de gestão do OAC ou  alguma relação de concorrência que possa colocar em dúvida a sua </a:t>
            </a:r>
            <a:r>
              <a:rPr lang="pt-BR" i="1" dirty="0" smtClean="0">
                <a:solidFill>
                  <a:srgbClr val="C00000"/>
                </a:solidFill>
              </a:rPr>
              <a:t>imparcialidade</a:t>
            </a:r>
            <a:r>
              <a:rPr lang="pt-BR" dirty="0" smtClean="0"/>
              <a:t> durante a avaliação.</a:t>
            </a:r>
          </a:p>
        </p:txBody>
      </p:sp>
      <p:sp>
        <p:nvSpPr>
          <p:cNvPr id="23555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pt-BR" sz="2800" u="none" dirty="0">
                <a:latin typeface="Calibri" pitchFamily="34" charset="0"/>
                <a:ea typeface="ＭＳ Ｐゴシック" pitchFamily="1" charset="-128"/>
                <a:cs typeface="Calibri" pitchFamily="34" charset="0"/>
              </a:rPr>
              <a:t>FORMAÇÃO DA EQUIPE DE AVALIAÇÃO</a:t>
            </a:r>
          </a:p>
        </p:txBody>
      </p:sp>
    </p:spTree>
  </p:cSld>
  <p:clrMapOvr>
    <a:masterClrMapping/>
  </p:clrMapOvr>
  <p:transition spd="med">
    <p:pull dir="l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Conteúdo 1"/>
          <p:cNvSpPr>
            <a:spLocks noGrp="1"/>
          </p:cNvSpPr>
          <p:nvPr>
            <p:ph idx="1"/>
          </p:nvPr>
        </p:nvSpPr>
        <p:spPr bwMode="auto">
          <a:xfrm>
            <a:off x="457200" y="2028825"/>
            <a:ext cx="8229600" cy="4137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buFontTx/>
              <a:buAutoNum type="arabicPeriod"/>
            </a:pPr>
            <a:r>
              <a:rPr lang="pt-BR" smtClean="0"/>
              <a:t>Ao aceitar participar de uma equipe de avaliação, o avaliador compromete-se  a  </a:t>
            </a:r>
            <a:r>
              <a:rPr lang="pt-BR" i="1" smtClean="0">
                <a:solidFill>
                  <a:srgbClr val="C00000"/>
                </a:solidFill>
              </a:rPr>
              <a:t>atender  todos os prazos </a:t>
            </a:r>
            <a:r>
              <a:rPr lang="pt-BR" smtClean="0"/>
              <a:t>estabelecidos para cada etapa da acreditação.</a:t>
            </a:r>
          </a:p>
          <a:p>
            <a:pPr marL="457200" indent="-457200">
              <a:buFontTx/>
              <a:buAutoNum type="arabicPeriod"/>
            </a:pPr>
            <a:r>
              <a:rPr lang="pt-BR" smtClean="0"/>
              <a:t>Ao  ser  consultado  sobre  a  disponibilidade  para  avaliação  o  avaliador  líder  pode  perguntar  o </a:t>
            </a:r>
            <a:r>
              <a:rPr lang="pt-BR" i="1" smtClean="0">
                <a:solidFill>
                  <a:srgbClr val="C00000"/>
                </a:solidFill>
              </a:rPr>
              <a:t>número de avaliadores/especialistas</a:t>
            </a:r>
            <a:r>
              <a:rPr lang="pt-BR" smtClean="0"/>
              <a:t> que integrarão a de avaliação.</a:t>
            </a:r>
          </a:p>
          <a:p>
            <a:pPr marL="457200" indent="-457200">
              <a:buFontTx/>
              <a:buAutoNum type="arabicPeriod"/>
            </a:pPr>
            <a:r>
              <a:rPr lang="pt-BR" smtClean="0"/>
              <a:t>Os avaliadores </a:t>
            </a:r>
            <a:r>
              <a:rPr lang="pt-BR" i="1" smtClean="0">
                <a:solidFill>
                  <a:srgbClr val="C00000"/>
                </a:solidFill>
              </a:rPr>
              <a:t>não devem aceitar a realizar mais de uma avaliação numa mesma semana</a:t>
            </a:r>
            <a:r>
              <a:rPr lang="pt-BR" smtClean="0"/>
              <a:t>,  a não ser que o plano de avaliação tenha sido emitido e a duração de ambas seja compatível. 	</a:t>
            </a:r>
          </a:p>
        </p:txBody>
      </p:sp>
      <p:sp>
        <p:nvSpPr>
          <p:cNvPr id="4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lembrete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  <p:transition spd="med">
    <p:pull dir="l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ço Reservado para Conteúdo 1"/>
          <p:cNvSpPr>
            <a:spLocks noGrp="1"/>
          </p:cNvSpPr>
          <p:nvPr>
            <p:ph idx="1"/>
          </p:nvPr>
        </p:nvSpPr>
        <p:spPr bwMode="auto">
          <a:xfrm>
            <a:off x="457200" y="1989138"/>
            <a:ext cx="8229600" cy="4137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buFont typeface="Wingdings" pitchFamily="2" charset="2"/>
              <a:buNone/>
            </a:pPr>
            <a:r>
              <a:rPr lang="pt-BR" smtClean="0"/>
              <a:t>	</a:t>
            </a:r>
          </a:p>
          <a:p>
            <a:pPr marL="457200" indent="-457200">
              <a:buFontTx/>
              <a:buAutoNum type="arabicPeriod" startAt="4"/>
            </a:pPr>
            <a:r>
              <a:rPr lang="pt-BR" smtClean="0"/>
              <a:t>O  avaliador/especialista  deve  sempre  </a:t>
            </a:r>
            <a:r>
              <a:rPr lang="pt-BR" i="1" smtClean="0">
                <a:solidFill>
                  <a:srgbClr val="C00000"/>
                </a:solidFill>
              </a:rPr>
              <a:t>confirmar  </a:t>
            </a:r>
            <a:r>
              <a:rPr lang="pt-BR" smtClean="0"/>
              <a:t>se  possui  a  necessária  competência  para  avaliar os serviços de avaliação da conformidade inclusos no escopo da acreditação;</a:t>
            </a:r>
          </a:p>
          <a:p>
            <a:pPr marL="457200" indent="-457200">
              <a:buFontTx/>
              <a:buAutoNum type="arabicPeriod" startAt="4"/>
            </a:pPr>
            <a:r>
              <a:rPr lang="pt-BR" smtClean="0"/>
              <a:t>O  avaliador  ou  especialista  somente  deve  aceitar  a  sua  indicação  quando  dominar tecnicamente  todos os aspectos dos serviços  propostos pelo OAC  e estiver  </a:t>
            </a:r>
            <a:r>
              <a:rPr lang="pt-BR" i="1" smtClean="0">
                <a:solidFill>
                  <a:srgbClr val="C00000"/>
                </a:solidFill>
              </a:rPr>
              <a:t>qualificado para esses serviços pela Dicap</a:t>
            </a:r>
            <a:r>
              <a:rPr lang="pt-BR" smtClean="0"/>
              <a:t>.</a:t>
            </a:r>
          </a:p>
        </p:txBody>
      </p:sp>
      <p:sp>
        <p:nvSpPr>
          <p:cNvPr id="4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lembrete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  <p:transition spd="med">
    <p:pull dir="l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Atribuições dos avaliadores/especialistas, assim que receberem a documentação:</a:t>
            </a:r>
          </a:p>
          <a:p>
            <a:pPr lvl="1"/>
            <a:r>
              <a:rPr lang="pt-BR" dirty="0" smtClean="0"/>
              <a:t>Definir a amostra representativa do escopo identificando  os serviços que serão </a:t>
            </a:r>
            <a:r>
              <a:rPr lang="pt-BR" i="1" dirty="0" smtClean="0">
                <a:solidFill>
                  <a:srgbClr val="C00000"/>
                </a:solidFill>
              </a:rPr>
              <a:t>acompanhados</a:t>
            </a:r>
            <a:r>
              <a:rPr lang="pt-BR" dirty="0" smtClean="0"/>
              <a:t> durante a avaliação no local  e  correlacionando-os  aos serviços similares,  e encaminhá-la ao avaliador líder por e-mail</a:t>
            </a:r>
          </a:p>
          <a:p>
            <a:pPr lvl="1"/>
            <a:r>
              <a:rPr lang="pt-BR" dirty="0" smtClean="0"/>
              <a:t>Estimar o número de dias que serão necessários para realizar a avaliação  e </a:t>
            </a:r>
            <a:r>
              <a:rPr lang="pt-BR" dirty="0" err="1" smtClean="0"/>
              <a:t>consensá-lo</a:t>
            </a:r>
            <a:r>
              <a:rPr lang="pt-BR" dirty="0" smtClean="0"/>
              <a:t>  com o avaliador líder.</a:t>
            </a:r>
          </a:p>
          <a:p>
            <a:pPr lvl="1"/>
            <a:r>
              <a:rPr lang="pt-BR" dirty="0" smtClean="0"/>
              <a:t>Outras informações sobre deslocamento</a:t>
            </a:r>
          </a:p>
          <a:p>
            <a:r>
              <a:rPr lang="pt-BR" dirty="0" smtClean="0"/>
              <a:t>Quanto antes o Avaliador Líder receber estas informações tanto antes poderá fechar o Plano de Avaliação.</a:t>
            </a:r>
          </a:p>
          <a:p>
            <a:endParaRPr lang="pt-BR" dirty="0"/>
          </a:p>
        </p:txBody>
      </p:sp>
      <p:sp>
        <p:nvSpPr>
          <p:cNvPr id="3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Planejamento da avaliação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pt-BR" sz="2800" dirty="0" smtClean="0"/>
          </a:p>
          <a:p>
            <a:pPr algn="ctr">
              <a:buNone/>
            </a:pPr>
            <a:r>
              <a:rPr lang="pt-BR" sz="2800" dirty="0" smtClean="0"/>
              <a:t>Tempo </a:t>
            </a:r>
            <a:r>
              <a:rPr lang="pt-BR" sz="2800" dirty="0" smtClean="0"/>
              <a:t>de avaliação</a:t>
            </a:r>
          </a:p>
          <a:p>
            <a:r>
              <a:rPr lang="pt-BR" dirty="0" smtClean="0"/>
              <a:t>Alguns avaliadores tem solicitado número de dias de avaliação incompatíveis com o escopo do laboratório;</a:t>
            </a:r>
          </a:p>
          <a:p>
            <a:r>
              <a:rPr lang="pt-BR" dirty="0" smtClean="0"/>
              <a:t>O avaliador líder e/ou o GA, com base nas suas experiências em planejamento de avaliações poderão solicitar ao avaliador / especialista que revise o número de dias solicitado, para mais ou para menos;</a:t>
            </a:r>
          </a:p>
          <a:p>
            <a:r>
              <a:rPr lang="pt-BR" dirty="0" smtClean="0"/>
              <a:t>A </a:t>
            </a:r>
            <a:r>
              <a:rPr lang="pt-BR" dirty="0" err="1" smtClean="0"/>
              <a:t>Cgcre</a:t>
            </a:r>
            <a:r>
              <a:rPr lang="pt-BR" dirty="0" smtClean="0"/>
              <a:t> espera a colaboração e compreensão de todos.</a:t>
            </a:r>
            <a:endParaRPr lang="pt-BR" dirty="0"/>
          </a:p>
        </p:txBody>
      </p:sp>
      <p:sp>
        <p:nvSpPr>
          <p:cNvPr id="3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lembrete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Para avaliação de laboratórios de ensaios e de calibração, </a:t>
            </a:r>
            <a:r>
              <a:rPr lang="pt-BR" i="1" dirty="0" smtClean="0">
                <a:solidFill>
                  <a:srgbClr val="C00000"/>
                </a:solidFill>
              </a:rPr>
              <a:t>não há necessidade de acompanhar todos  os  ensaios,  amostragens,  exames  e  calibrações</a:t>
            </a:r>
            <a:r>
              <a:rPr lang="pt-BR" dirty="0" smtClean="0"/>
              <a:t>.  </a:t>
            </a:r>
          </a:p>
          <a:p>
            <a:pPr>
              <a:buNone/>
            </a:pPr>
            <a:r>
              <a:rPr lang="pt-BR" dirty="0" smtClean="0"/>
              <a:t>	A  amostra  representativa  de  escopo busca  obter  evidência  consistente  da  competência  técnica  do  laboratório.  Para  identificar  a amostra  representativa,  o  avaliador  deve  considerar  </a:t>
            </a:r>
            <a:r>
              <a:rPr lang="pt-BR" i="1" dirty="0" smtClean="0">
                <a:solidFill>
                  <a:srgbClr val="C00000"/>
                </a:solidFill>
              </a:rPr>
              <a:t>a  similaridade  e  a  complexidade  </a:t>
            </a:r>
            <a:r>
              <a:rPr lang="pt-BR" dirty="0" smtClean="0"/>
              <a:t>dos métodos  de  ensaios  ou  calibrações,  os  tipos  de  instalações  e  os  registros,  tudo  conforme explicitado no documento </a:t>
            </a:r>
            <a:r>
              <a:rPr lang="pt-BR" dirty="0" err="1" smtClean="0"/>
              <a:t>orientativo</a:t>
            </a:r>
            <a:r>
              <a:rPr lang="pt-BR" dirty="0" smtClean="0"/>
              <a:t> </a:t>
            </a:r>
            <a:r>
              <a:rPr lang="pt-BR" i="1" dirty="0" err="1" smtClean="0">
                <a:solidFill>
                  <a:srgbClr val="C00000"/>
                </a:solidFill>
              </a:rPr>
              <a:t>DOQ-Cgcre</a:t>
            </a:r>
            <a:r>
              <a:rPr lang="pt-BR" i="1" dirty="0" smtClean="0">
                <a:solidFill>
                  <a:srgbClr val="C00000"/>
                </a:solidFill>
              </a:rPr>
              <a:t>-013</a:t>
            </a:r>
            <a:r>
              <a:rPr lang="pt-BR" dirty="0" smtClean="0"/>
              <a:t>. Deve considerar também os serviços </a:t>
            </a:r>
            <a:r>
              <a:rPr lang="pt-BR" i="1" dirty="0" smtClean="0">
                <a:solidFill>
                  <a:srgbClr val="C00000"/>
                </a:solidFill>
              </a:rPr>
              <a:t>já acompanhados nas avaliações anteriores</a:t>
            </a:r>
            <a:r>
              <a:rPr lang="pt-BR" dirty="0" smtClean="0"/>
              <a:t>, de modo a evitar repetições.</a:t>
            </a:r>
            <a:endParaRPr lang="pt-BR" dirty="0"/>
          </a:p>
        </p:txBody>
      </p:sp>
      <p:sp>
        <p:nvSpPr>
          <p:cNvPr id="3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Amostra representativa do escopo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Conteúdo 1"/>
          <p:cNvSpPr>
            <a:spLocks noGrp="1"/>
          </p:cNvSpPr>
          <p:nvPr>
            <p:ph idx="1"/>
          </p:nvPr>
        </p:nvSpPr>
        <p:spPr bwMode="auto">
          <a:xfrm>
            <a:off x="457200" y="1989138"/>
            <a:ext cx="8229600" cy="4137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t-BR" dirty="0" smtClean="0"/>
              <a:t>Deve ser identificado com: </a:t>
            </a:r>
          </a:p>
          <a:p>
            <a:pPr lvl="1"/>
            <a:r>
              <a:rPr lang="pt-BR" dirty="0" smtClean="0"/>
              <a:t>nome do OAC, </a:t>
            </a:r>
          </a:p>
          <a:p>
            <a:pPr lvl="1"/>
            <a:r>
              <a:rPr lang="pt-BR" dirty="0" smtClean="0"/>
              <a:t>número do RAV, </a:t>
            </a:r>
          </a:p>
          <a:p>
            <a:pPr lvl="1"/>
            <a:r>
              <a:rPr lang="pt-BR" dirty="0" smtClean="0"/>
              <a:t>nome do emitente,</a:t>
            </a:r>
          </a:p>
          <a:p>
            <a:pPr lvl="1"/>
            <a:r>
              <a:rPr lang="pt-BR" dirty="0" smtClean="0"/>
              <a:t>número de revisão</a:t>
            </a:r>
          </a:p>
          <a:p>
            <a:r>
              <a:rPr lang="pt-BR" dirty="0" smtClean="0"/>
              <a:t>Deve ser enviado ao Avaliador Líder, em formato </a:t>
            </a:r>
            <a:r>
              <a:rPr lang="pt-BR" dirty="0" smtClean="0"/>
              <a:t>eletrônico</a:t>
            </a:r>
          </a:p>
          <a:p>
            <a:endParaRPr lang="pt-BR" dirty="0" smtClean="0"/>
          </a:p>
          <a:p>
            <a:r>
              <a:rPr lang="pt-BR" dirty="0" smtClean="0"/>
              <a:t>Exemplo: ABCDE_1234-15_</a:t>
            </a:r>
            <a:r>
              <a:rPr lang="pt-BR" dirty="0" err="1" smtClean="0"/>
              <a:t>Xico</a:t>
            </a:r>
            <a:r>
              <a:rPr lang="pt-BR" dirty="0" smtClean="0"/>
              <a:t> da Silva_Rev</a:t>
            </a:r>
            <a:r>
              <a:rPr lang="pt-BR" dirty="0" smtClean="0"/>
              <a:t>0</a:t>
            </a:r>
            <a:endParaRPr lang="pt-BR" dirty="0" smtClean="0"/>
          </a:p>
        </p:txBody>
      </p:sp>
      <p:sp>
        <p:nvSpPr>
          <p:cNvPr id="4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PROGRAMA TÉCNICO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  <p:transition spd="med">
    <p:pull dir="l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u="sng" dirty="0" smtClean="0"/>
              <a:t>Avaliador técnico ou especialista</a:t>
            </a:r>
          </a:p>
          <a:p>
            <a:r>
              <a:rPr lang="pt-BR" dirty="0" smtClean="0"/>
              <a:t>Os documentos a serem analisados pelos avaliadores técnicos estão descritos nos formulários utilizados pelos OAC para solicitar </a:t>
            </a:r>
            <a:r>
              <a:rPr lang="pt-BR" dirty="0" err="1" smtClean="0"/>
              <a:t>acreditação</a:t>
            </a:r>
            <a:r>
              <a:rPr lang="pt-BR" dirty="0" smtClean="0"/>
              <a:t> e extensão, por exemplo:</a:t>
            </a:r>
          </a:p>
          <a:p>
            <a:pPr lvl="1">
              <a:buNone/>
            </a:pPr>
            <a:r>
              <a:rPr lang="pt-BR" i="1" dirty="0" smtClean="0">
                <a:solidFill>
                  <a:srgbClr val="C00000"/>
                </a:solidFill>
              </a:rPr>
              <a:t>Relação de documentos para solicitação de </a:t>
            </a:r>
            <a:r>
              <a:rPr lang="pt-BR" i="1" dirty="0" err="1" smtClean="0">
                <a:solidFill>
                  <a:srgbClr val="C00000"/>
                </a:solidFill>
              </a:rPr>
              <a:t>acreditação</a:t>
            </a:r>
            <a:endParaRPr lang="pt-BR" i="1" dirty="0" smtClean="0">
              <a:solidFill>
                <a:srgbClr val="C00000"/>
              </a:solidFill>
            </a:endParaRPr>
          </a:p>
          <a:p>
            <a:pPr lvl="1"/>
            <a:r>
              <a:rPr lang="pt-BR" i="1" dirty="0" err="1" smtClean="0">
                <a:solidFill>
                  <a:srgbClr val="C00000"/>
                </a:solidFill>
              </a:rPr>
              <a:t>FOR-Cgcre</a:t>
            </a:r>
            <a:r>
              <a:rPr lang="pt-BR" i="1" dirty="0" smtClean="0">
                <a:solidFill>
                  <a:srgbClr val="C00000"/>
                </a:solidFill>
              </a:rPr>
              <a:t>-016</a:t>
            </a:r>
            <a:r>
              <a:rPr lang="pt-BR" dirty="0" smtClean="0"/>
              <a:t>  </a:t>
            </a:r>
            <a:r>
              <a:rPr lang="pt-BR" dirty="0" smtClean="0"/>
              <a:t>Laboratórios de calibração, de acordo com a norma ABNT NBR ISO/IEC 17025.</a:t>
            </a:r>
          </a:p>
          <a:p>
            <a:pPr lvl="1"/>
            <a:r>
              <a:rPr lang="pt-BR" i="1" dirty="0" err="1" smtClean="0">
                <a:solidFill>
                  <a:srgbClr val="C00000"/>
                </a:solidFill>
              </a:rPr>
              <a:t>FOR-Cgcre</a:t>
            </a:r>
            <a:r>
              <a:rPr lang="pt-BR" i="1" dirty="0" smtClean="0">
                <a:solidFill>
                  <a:srgbClr val="C00000"/>
                </a:solidFill>
              </a:rPr>
              <a:t>-017</a:t>
            </a:r>
            <a:r>
              <a:rPr lang="pt-BR" dirty="0" smtClean="0"/>
              <a:t>  Laboratórios de Ensaio, de acordo com a norma ABNT NBR ISO/IEC 17025.</a:t>
            </a:r>
          </a:p>
          <a:p>
            <a:r>
              <a:rPr lang="pt-BR" dirty="0" smtClean="0"/>
              <a:t>O  </a:t>
            </a:r>
            <a:r>
              <a:rPr lang="pt-BR" i="1" dirty="0" smtClean="0">
                <a:solidFill>
                  <a:srgbClr val="C00000"/>
                </a:solidFill>
              </a:rPr>
              <a:t>GA  enviará  </a:t>
            </a:r>
            <a:r>
              <a:rPr lang="pt-BR" dirty="0" smtClean="0"/>
              <a:t>os  documentos  técnicos  pertinentes  a  cada  avaliador/especialista.  </a:t>
            </a:r>
          </a:p>
        </p:txBody>
      </p:sp>
      <p:sp>
        <p:nvSpPr>
          <p:cNvPr id="22531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>
                <a:latin typeface="Calibri" pitchFamily="34" charset="0"/>
                <a:ea typeface="Calibri" pitchFamily="34" charset="0"/>
                <a:cs typeface="Calibri" pitchFamily="34" charset="0"/>
              </a:rPr>
              <a:t>Análise da documentação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  <p:transition spd="med">
    <p:pull dir="l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11.2.2.2 Os avaliadores / especialistas devem:</a:t>
            </a:r>
          </a:p>
          <a:p>
            <a:pPr marL="914400" lvl="1" indent="-457200">
              <a:buFont typeface="+mj-lt"/>
              <a:buAutoNum type="alphaLcParenR"/>
            </a:pPr>
            <a:r>
              <a:rPr lang="pt-BR" sz="2000" dirty="0" smtClean="0"/>
              <a:t>Verificar a adequação dos equipamentos do OAC</a:t>
            </a:r>
          </a:p>
          <a:p>
            <a:pPr marL="914400" lvl="1" indent="-457200">
              <a:buFont typeface="+mj-lt"/>
              <a:buAutoNum type="alphaLcParenR"/>
            </a:pPr>
            <a:r>
              <a:rPr lang="pt-BR" sz="2000" dirty="0" smtClean="0"/>
              <a:t>Analisar  os  certificados  dos  padrões  de  referência,  dos  materiais  de  referência  e  dos equipamentos  utilizados  conforme </a:t>
            </a:r>
            <a:r>
              <a:rPr lang="pt-BR" sz="2000" i="1" dirty="0" err="1" smtClean="0">
                <a:solidFill>
                  <a:srgbClr val="C00000"/>
                </a:solidFill>
              </a:rPr>
              <a:t>NIT-Dicla</a:t>
            </a:r>
            <a:r>
              <a:rPr lang="pt-BR" sz="2000" i="1" dirty="0" smtClean="0">
                <a:solidFill>
                  <a:srgbClr val="C00000"/>
                </a:solidFill>
              </a:rPr>
              <a:t>-030</a:t>
            </a:r>
            <a:r>
              <a:rPr lang="pt-BR" sz="2000" dirty="0" smtClean="0"/>
              <a:t>;</a:t>
            </a:r>
          </a:p>
          <a:p>
            <a:pPr marL="914400" lvl="1" indent="-457200">
              <a:buFont typeface="+mj-lt"/>
              <a:buAutoNum type="alphaLcParenR"/>
            </a:pPr>
            <a:r>
              <a:rPr lang="pt-BR" sz="2000" dirty="0" smtClean="0"/>
              <a:t>Analisar os procedimentos internos, verificando se estabelecem metodologia apropriada para a medição do mensurando;</a:t>
            </a:r>
          </a:p>
          <a:p>
            <a:pPr marL="914400" lvl="1" indent="-457200">
              <a:buFont typeface="+mj-lt"/>
              <a:buAutoNum type="alphaLcParenR" startAt="4"/>
            </a:pPr>
            <a:r>
              <a:rPr lang="pt-BR" sz="2000" dirty="0" smtClean="0"/>
              <a:t>Verificar  se  o  procedimento  para  a  estimativa  de  incerteza ;  </a:t>
            </a:r>
            <a:r>
              <a:rPr lang="pt-BR" sz="2000" i="1" dirty="0" err="1" smtClean="0">
                <a:solidFill>
                  <a:srgbClr val="C00000"/>
                </a:solidFill>
              </a:rPr>
              <a:t>NIT-Dicla</a:t>
            </a:r>
            <a:r>
              <a:rPr lang="pt-BR" sz="2000" i="1" dirty="0" smtClean="0">
                <a:solidFill>
                  <a:srgbClr val="C00000"/>
                </a:solidFill>
              </a:rPr>
              <a:t>-021 </a:t>
            </a:r>
            <a:r>
              <a:rPr lang="pt-BR" sz="2000" dirty="0" smtClean="0"/>
              <a:t>(calibração);</a:t>
            </a:r>
          </a:p>
          <a:p>
            <a:pPr marL="914400" lvl="1" indent="-457200">
              <a:buFont typeface="+mj-lt"/>
              <a:buAutoNum type="alphaLcParenR" startAt="4"/>
            </a:pPr>
            <a:r>
              <a:rPr lang="pt-BR" sz="2000" dirty="0" smtClean="0"/>
              <a:t>Analisar  as  memórias  de  cálculo  da  capacidade  de medição  e  calibração  (calibração);</a:t>
            </a:r>
          </a:p>
          <a:p>
            <a:pPr marL="914400" lvl="1" indent="-457200">
              <a:buFont typeface="+mj-lt"/>
              <a:buAutoNum type="alphaLcParenR" startAt="4"/>
            </a:pPr>
            <a:r>
              <a:rPr lang="pt-BR" sz="2000" dirty="0" smtClean="0"/>
              <a:t>Analisar  as  planilhas  de  cálculo  de  incerteza  ou  outras evidências  que  respaldem  os  valores  declarados  para  o  limite  de  quantificação  ou  faixas  de trabalho.</a:t>
            </a:r>
          </a:p>
          <a:p>
            <a:pPr marL="914400" lvl="1" indent="-457200">
              <a:buFont typeface="+mj-lt"/>
              <a:buAutoNum type="alphaLcParenR"/>
            </a:pPr>
            <a:endParaRPr lang="pt-BR" sz="2000" dirty="0" smtClean="0"/>
          </a:p>
        </p:txBody>
      </p:sp>
      <p:sp>
        <p:nvSpPr>
          <p:cNvPr id="24579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>
                <a:latin typeface="Calibri" pitchFamily="34" charset="0"/>
                <a:ea typeface="Calibri" pitchFamily="34" charset="0"/>
                <a:cs typeface="Calibri" pitchFamily="34" charset="0"/>
              </a:rPr>
              <a:t>Análise da documentação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  <p:transition spd="med">
    <p:pull dir="l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Os avaliadores / especialistas devem: (continuação)</a:t>
            </a:r>
          </a:p>
          <a:p>
            <a:pPr marL="914400" lvl="1" indent="-457200">
              <a:buFont typeface="+mj-lt"/>
              <a:buAutoNum type="alphaLcParenR" startAt="7"/>
            </a:pPr>
            <a:r>
              <a:rPr lang="pt-BR" sz="2200" dirty="0" smtClean="0"/>
              <a:t>Analisar a </a:t>
            </a:r>
            <a:r>
              <a:rPr lang="pt-BR" sz="2200" i="1" dirty="0" smtClean="0">
                <a:solidFill>
                  <a:srgbClr val="C00000"/>
                </a:solidFill>
              </a:rPr>
              <a:t>adequação do escopo </a:t>
            </a:r>
            <a:r>
              <a:rPr lang="pt-BR" sz="2200" dirty="0" smtClean="0"/>
              <a:t>à </a:t>
            </a:r>
            <a:r>
              <a:rPr lang="pt-BR" sz="2200" dirty="0" err="1" smtClean="0"/>
              <a:t>NIT-Dicla</a:t>
            </a:r>
            <a:r>
              <a:rPr lang="pt-BR" sz="2200" dirty="0" smtClean="0"/>
              <a:t>-016, à </a:t>
            </a:r>
            <a:r>
              <a:rPr lang="pt-BR" sz="2200" dirty="0" err="1" smtClean="0"/>
              <a:t>NIT-Dicla</a:t>
            </a:r>
            <a:r>
              <a:rPr lang="pt-BR" sz="2200" dirty="0" smtClean="0"/>
              <a:t>-012 e à </a:t>
            </a:r>
            <a:r>
              <a:rPr lang="pt-BR" sz="2200" dirty="0" err="1" smtClean="0"/>
              <a:t>NIT-Dicla</a:t>
            </a:r>
            <a:r>
              <a:rPr lang="pt-BR" sz="2200" dirty="0" smtClean="0"/>
              <a:t>-047, conforme a modalidade de </a:t>
            </a:r>
            <a:r>
              <a:rPr lang="pt-BR" sz="2200" dirty="0" err="1" smtClean="0"/>
              <a:t>acreditação</a:t>
            </a:r>
            <a:r>
              <a:rPr lang="pt-BR" sz="2200" dirty="0" smtClean="0"/>
              <a:t> e aos Documentos </a:t>
            </a:r>
            <a:r>
              <a:rPr lang="pt-BR" sz="2200" dirty="0" err="1" smtClean="0"/>
              <a:t>Orientativos</a:t>
            </a:r>
            <a:r>
              <a:rPr lang="pt-BR" sz="2200" dirty="0" smtClean="0"/>
              <a:t>, quando aplicável;</a:t>
            </a:r>
          </a:p>
          <a:p>
            <a:pPr lvl="2"/>
            <a:r>
              <a:rPr lang="pt-BR" dirty="0" smtClean="0"/>
              <a:t>Nota: A </a:t>
            </a:r>
            <a:r>
              <a:rPr lang="pt-BR" dirty="0" err="1" smtClean="0"/>
              <a:t>Cgcre</a:t>
            </a:r>
            <a:r>
              <a:rPr lang="pt-BR" dirty="0" smtClean="0"/>
              <a:t> produziu inúmeros DOQ, para os mais diversos produtos, com o intuito de </a:t>
            </a:r>
            <a:r>
              <a:rPr lang="pt-BR" i="1" dirty="0" smtClean="0">
                <a:solidFill>
                  <a:srgbClr val="C00000"/>
                </a:solidFill>
              </a:rPr>
              <a:t>harmonizar o escopo de ensaios</a:t>
            </a:r>
            <a:r>
              <a:rPr lang="pt-BR" dirty="0" smtClean="0"/>
              <a:t>. Consulte e utilize.</a:t>
            </a:r>
          </a:p>
          <a:p>
            <a:pPr marL="914400" lvl="1" indent="-457200">
              <a:buFont typeface="+mj-lt"/>
              <a:buAutoNum type="alphaLcParenR" startAt="8"/>
            </a:pPr>
            <a:r>
              <a:rPr lang="pt-BR" sz="2200" dirty="0" smtClean="0"/>
              <a:t>Analisar as  informações  registradas no </a:t>
            </a:r>
            <a:r>
              <a:rPr lang="pt-BR" sz="2200" dirty="0" err="1" smtClean="0"/>
              <a:t>FOR-Cgcre</a:t>
            </a:r>
            <a:r>
              <a:rPr lang="pt-BR" sz="2200" dirty="0" smtClean="0"/>
              <a:t>-008 sobre a participação do laboratório em atividades  de  EP e  o  plano  de participação em atividades  de  EP, verificando o atendimento à política da </a:t>
            </a:r>
            <a:r>
              <a:rPr lang="pt-BR" sz="2200" dirty="0" err="1" smtClean="0"/>
              <a:t>Cgcre</a:t>
            </a:r>
            <a:r>
              <a:rPr lang="pt-BR" sz="2200" dirty="0" smtClean="0"/>
              <a:t>, descrita na norma </a:t>
            </a:r>
            <a:r>
              <a:rPr lang="pt-BR" sz="2200" dirty="0" err="1" smtClean="0"/>
              <a:t>NIT-Dicla</a:t>
            </a:r>
            <a:r>
              <a:rPr lang="pt-BR" sz="2200" dirty="0" smtClean="0"/>
              <a:t>-026</a:t>
            </a:r>
          </a:p>
        </p:txBody>
      </p:sp>
      <p:sp>
        <p:nvSpPr>
          <p:cNvPr id="3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>
                <a:latin typeface="Calibri" pitchFamily="34" charset="0"/>
                <a:ea typeface="Calibri" pitchFamily="34" charset="0"/>
                <a:cs typeface="Calibri" pitchFamily="34" charset="0"/>
              </a:rPr>
              <a:t>Análise da documentação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z="2800" dirty="0" smtClean="0"/>
          </a:p>
          <a:p>
            <a:endParaRPr lang="pt-BR" sz="2800" dirty="0" smtClean="0"/>
          </a:p>
          <a:p>
            <a:pPr>
              <a:buNone/>
            </a:pPr>
            <a:r>
              <a:rPr lang="pt-BR" sz="2800" dirty="0" smtClean="0"/>
              <a:t>	Quando o resultado da participação em atividades de EP for insatisfatório ou inexistente, o avaliador / especialista deve </a:t>
            </a:r>
            <a:r>
              <a:rPr lang="pt-BR" sz="2800" i="1" dirty="0" smtClean="0">
                <a:solidFill>
                  <a:srgbClr val="C00000"/>
                </a:solidFill>
              </a:rPr>
              <a:t>registrar essa não conformidade </a:t>
            </a:r>
            <a:r>
              <a:rPr lang="pt-BR" sz="2800" dirty="0" smtClean="0"/>
              <a:t>no seu RED.</a:t>
            </a:r>
            <a:endParaRPr lang="pt-BR" sz="2800" dirty="0"/>
          </a:p>
        </p:txBody>
      </p:sp>
      <p:sp>
        <p:nvSpPr>
          <p:cNvPr id="3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lembrete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pt-BR" dirty="0" smtClean="0"/>
              <a:t>Avaliadores e especialistas           encaminham seus RED por e-mail ao líder em até 30 dias do recebimento da documentação (avaliador líder </a:t>
            </a:r>
            <a:r>
              <a:rPr lang="pt-BR" i="1" dirty="0" smtClean="0">
                <a:solidFill>
                  <a:srgbClr val="C00000"/>
                </a:solidFill>
              </a:rPr>
              <a:t>monitora</a:t>
            </a:r>
            <a:r>
              <a:rPr lang="pt-BR" dirty="0" smtClean="0"/>
              <a:t>);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pt-BR" dirty="0" smtClean="0"/>
              <a:t>Avaliador líder         faz análise crítica e solicita correções em até 15 dias;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pt-BR" dirty="0" smtClean="0"/>
              <a:t> Avaliadores e especialistas           fazem as correções e retornam ao líder;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pt-BR" dirty="0" smtClean="0"/>
              <a:t>Avaliador líder         envia ao OAC com cópia para o GA;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pt-BR" dirty="0" smtClean="0"/>
              <a:t>GA         solicita FCA (cobrança) para todos os RED.</a:t>
            </a:r>
            <a:endParaRPr lang="pt-BR" dirty="0"/>
          </a:p>
        </p:txBody>
      </p:sp>
      <p:sp>
        <p:nvSpPr>
          <p:cNvPr id="3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Relatório de Análise </a:t>
            </a:r>
            <a:r>
              <a:rPr lang="pt-BR" altLang="pt-BR" sz="2800" u="none" cap="all" dirty="0">
                <a:latin typeface="Calibri" pitchFamily="34" charset="0"/>
                <a:ea typeface="Calibri" pitchFamily="34" charset="0"/>
                <a:cs typeface="Calibri" pitchFamily="34" charset="0"/>
              </a:rPr>
              <a:t>da documentação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  <p:sp>
        <p:nvSpPr>
          <p:cNvPr id="5" name="Seta para a direita 4"/>
          <p:cNvSpPr/>
          <p:nvPr/>
        </p:nvSpPr>
        <p:spPr bwMode="auto">
          <a:xfrm>
            <a:off x="4427984" y="2091912"/>
            <a:ext cx="432048" cy="288032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6" name="Seta para a direita 5"/>
          <p:cNvSpPr/>
          <p:nvPr/>
        </p:nvSpPr>
        <p:spPr bwMode="auto">
          <a:xfrm>
            <a:off x="2843808" y="3339576"/>
            <a:ext cx="432048" cy="288032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7" name="Seta para a direita 6"/>
          <p:cNvSpPr/>
          <p:nvPr/>
        </p:nvSpPr>
        <p:spPr bwMode="auto">
          <a:xfrm>
            <a:off x="4427984" y="4240848"/>
            <a:ext cx="432048" cy="288032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8" name="Seta para a direita 7"/>
          <p:cNvSpPr/>
          <p:nvPr/>
        </p:nvSpPr>
        <p:spPr bwMode="auto">
          <a:xfrm>
            <a:off x="1331640" y="5628760"/>
            <a:ext cx="432048" cy="288032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9" name="Seta para a direita 8"/>
          <p:cNvSpPr/>
          <p:nvPr/>
        </p:nvSpPr>
        <p:spPr bwMode="auto">
          <a:xfrm>
            <a:off x="2771800" y="5101176"/>
            <a:ext cx="432048" cy="288032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  proposta  de  escopo  e  o  escopo  final  devem  ser  preparados  e  confirmados  pelo avaliador/especialista </a:t>
            </a:r>
            <a:r>
              <a:rPr lang="pt-BR" i="1" dirty="0" smtClean="0">
                <a:solidFill>
                  <a:srgbClr val="C00000"/>
                </a:solidFill>
              </a:rPr>
              <a:t>antes da reunião da equipe de avaliação</a:t>
            </a:r>
            <a:r>
              <a:rPr lang="pt-BR" dirty="0" smtClean="0"/>
              <a:t>, conforme abaixo:</a:t>
            </a:r>
          </a:p>
          <a:p>
            <a:pPr marL="914400" lvl="1" indent="-457200">
              <a:buFont typeface="+mj-lt"/>
              <a:buAutoNum type="alphaLcParenR"/>
            </a:pPr>
            <a:r>
              <a:rPr lang="pt-BR" dirty="0" smtClean="0"/>
              <a:t>Laboratórios  de calibração:  formulário  </a:t>
            </a:r>
            <a:r>
              <a:rPr lang="pt-BR" dirty="0" err="1" smtClean="0"/>
              <a:t>FOR-Cgcre</a:t>
            </a:r>
            <a:r>
              <a:rPr lang="pt-BR" dirty="0" smtClean="0"/>
              <a:t>-011,  em formato digital </a:t>
            </a:r>
            <a:r>
              <a:rPr lang="pt-BR" dirty="0" err="1" smtClean="0"/>
              <a:t>editável</a:t>
            </a:r>
            <a:r>
              <a:rPr lang="pt-BR" dirty="0" smtClean="0"/>
              <a:t>, de acordo com o estabelecido na </a:t>
            </a:r>
            <a:r>
              <a:rPr lang="pt-BR" i="1" dirty="0" err="1" smtClean="0">
                <a:solidFill>
                  <a:srgbClr val="C00000"/>
                </a:solidFill>
              </a:rPr>
              <a:t>NIT-Dicla</a:t>
            </a:r>
            <a:r>
              <a:rPr lang="pt-BR" i="1" dirty="0" smtClean="0">
                <a:solidFill>
                  <a:srgbClr val="C00000"/>
                </a:solidFill>
              </a:rPr>
              <a:t>-012</a:t>
            </a:r>
            <a:r>
              <a:rPr lang="pt-BR" dirty="0" smtClean="0"/>
              <a:t>.</a:t>
            </a:r>
          </a:p>
          <a:p>
            <a:pPr marL="914400" lvl="1" indent="-457200">
              <a:buFont typeface="+mj-lt"/>
              <a:buAutoNum type="alphaLcParenR"/>
            </a:pPr>
            <a:r>
              <a:rPr lang="pt-BR" dirty="0" smtClean="0"/>
              <a:t>Laboratórios de ensaios: formulário </a:t>
            </a:r>
            <a:r>
              <a:rPr lang="pt-BR" dirty="0" err="1" smtClean="0"/>
              <a:t>FOR-Cgcre</a:t>
            </a:r>
            <a:r>
              <a:rPr lang="pt-BR" dirty="0" smtClean="0"/>
              <a:t>-012, também deve ser disponibilizada a versão final  do  escopo  de  </a:t>
            </a:r>
            <a:r>
              <a:rPr lang="pt-BR" dirty="0" err="1" smtClean="0"/>
              <a:t>acreditação</a:t>
            </a:r>
            <a:r>
              <a:rPr lang="pt-BR" dirty="0" smtClean="0"/>
              <a:t>  no  formulário  </a:t>
            </a:r>
            <a:r>
              <a:rPr lang="pt-BR" dirty="0" err="1" smtClean="0"/>
              <a:t>FOR-Cgcre</a:t>
            </a:r>
            <a:r>
              <a:rPr lang="pt-BR" dirty="0" smtClean="0"/>
              <a:t>-003  em formato  digital  </a:t>
            </a:r>
            <a:r>
              <a:rPr lang="pt-BR" dirty="0" err="1" smtClean="0"/>
              <a:t>editável</a:t>
            </a:r>
            <a:r>
              <a:rPr lang="pt-BR" dirty="0" smtClean="0"/>
              <a:t>,  de acordo com o estabelecido na </a:t>
            </a:r>
            <a:r>
              <a:rPr lang="pt-BR" i="1" dirty="0" err="1" smtClean="0">
                <a:solidFill>
                  <a:srgbClr val="C00000"/>
                </a:solidFill>
              </a:rPr>
              <a:t>NIT-Dicla</a:t>
            </a:r>
            <a:r>
              <a:rPr lang="pt-BR" i="1" dirty="0" smtClean="0">
                <a:solidFill>
                  <a:srgbClr val="C00000"/>
                </a:solidFill>
              </a:rPr>
              <a:t>-016</a:t>
            </a:r>
            <a:r>
              <a:rPr lang="pt-BR" dirty="0" smtClean="0"/>
              <a:t> e nos documentos </a:t>
            </a:r>
            <a:r>
              <a:rPr lang="pt-BR" dirty="0" err="1" smtClean="0"/>
              <a:t>orientativos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3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ＭＳ Ｐゴシック" pitchFamily="1" charset="-128"/>
                <a:cs typeface="Calibri" pitchFamily="34" charset="0"/>
              </a:rPr>
              <a:t>Adequação do escopo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Notas:</a:t>
            </a:r>
          </a:p>
          <a:p>
            <a:pPr marL="457200" indent="-457200">
              <a:buFont typeface="+mj-lt"/>
              <a:buAutoNum type="arabicPeriod"/>
            </a:pPr>
            <a:r>
              <a:rPr lang="pt-BR" dirty="0" smtClean="0"/>
              <a:t>É possível que ocorram </a:t>
            </a:r>
            <a:r>
              <a:rPr lang="pt-BR" i="1" dirty="0" smtClean="0">
                <a:solidFill>
                  <a:srgbClr val="C00000"/>
                </a:solidFill>
              </a:rPr>
              <a:t>modificações</a:t>
            </a:r>
            <a:r>
              <a:rPr lang="pt-BR" dirty="0" smtClean="0"/>
              <a:t> em relação à proposta de escopo original. Neste caso, é importante que estas modificações fiquem </a:t>
            </a:r>
            <a:r>
              <a:rPr lang="pt-BR" i="1" dirty="0" smtClean="0">
                <a:solidFill>
                  <a:srgbClr val="C00000"/>
                </a:solidFill>
              </a:rPr>
              <a:t>registradas no RAV</a:t>
            </a:r>
            <a:r>
              <a:rPr lang="pt-BR" dirty="0" smtClean="0"/>
              <a:t>, de forma bem clara.</a:t>
            </a:r>
          </a:p>
          <a:p>
            <a:pPr marL="457200" indent="-457200">
              <a:buFont typeface="+mj-lt"/>
              <a:buAutoNum type="arabicPeriod"/>
            </a:pPr>
            <a:r>
              <a:rPr lang="pt-BR" dirty="0" smtClean="0"/>
              <a:t>No  caso  de  OAC  já  acreditados,  a  proposta  de  escopo  deve  conter  apenas  as calibrações/ ensaios/ </a:t>
            </a:r>
            <a:r>
              <a:rPr lang="pt-BR" i="1" dirty="0" smtClean="0">
                <a:solidFill>
                  <a:srgbClr val="C00000"/>
                </a:solidFill>
              </a:rPr>
              <a:t>incluídos, retirados ou atualizados</a:t>
            </a:r>
            <a:r>
              <a:rPr lang="pt-BR" dirty="0" smtClean="0"/>
              <a:t>. Somente o escopo final contemplará todos os serviços incluídos ou atualizados.</a:t>
            </a:r>
            <a:endParaRPr lang="pt-BR" dirty="0"/>
          </a:p>
        </p:txBody>
      </p:sp>
      <p:sp>
        <p:nvSpPr>
          <p:cNvPr id="3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ＭＳ Ｐゴシック" pitchFamily="1" charset="-128"/>
                <a:cs typeface="Calibri" pitchFamily="34" charset="0"/>
              </a:rPr>
              <a:t>Adequação do escopo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1200"/>
              </a:spcBef>
              <a:spcAft>
                <a:spcPts val="1200"/>
              </a:spcAft>
              <a:defRPr/>
            </a:pPr>
            <a:r>
              <a:rPr lang="pt-BR" dirty="0" smtClean="0"/>
              <a:t>O </a:t>
            </a:r>
            <a:r>
              <a:rPr lang="pt-BR" dirty="0" smtClean="0"/>
              <a:t>documento </a:t>
            </a:r>
            <a:r>
              <a:rPr lang="pt-BR" dirty="0" err="1" smtClean="0"/>
              <a:t>DOQ-Cgcre</a:t>
            </a:r>
            <a:r>
              <a:rPr lang="pt-BR" dirty="0" smtClean="0"/>
              <a:t>-020 define atualização de escopo e fornece diversos exemplos para os diversos tipos de OAC</a:t>
            </a:r>
          </a:p>
          <a:p>
            <a:pPr lvl="0">
              <a:spcBef>
                <a:spcPts val="1200"/>
              </a:spcBef>
              <a:spcAft>
                <a:spcPts val="1200"/>
              </a:spcAft>
              <a:defRPr/>
            </a:pPr>
            <a:r>
              <a:rPr lang="pt-BR" dirty="0" smtClean="0"/>
              <a:t>A atualização de escopo pode ser feita </a:t>
            </a:r>
            <a:r>
              <a:rPr lang="pt-BR" i="1" dirty="0" smtClean="0">
                <a:solidFill>
                  <a:srgbClr val="C00000"/>
                </a:solidFill>
              </a:rPr>
              <a:t>durante a visita </a:t>
            </a:r>
            <a:r>
              <a:rPr lang="pt-BR" dirty="0" smtClean="0"/>
              <a:t>de avaliação desde que o OAC informe a mudança ao </a:t>
            </a:r>
            <a:r>
              <a:rPr lang="pt-BR" dirty="0" smtClean="0"/>
              <a:t>GA.</a:t>
            </a:r>
            <a:r>
              <a:rPr lang="pt-BR" dirty="0" smtClean="0"/>
              <a:t>	</a:t>
            </a:r>
          </a:p>
          <a:p>
            <a:pPr lvl="0">
              <a:spcBef>
                <a:spcPts val="1200"/>
              </a:spcBef>
              <a:spcAft>
                <a:spcPts val="1200"/>
              </a:spcAft>
              <a:defRPr/>
            </a:pPr>
            <a:r>
              <a:rPr lang="pt-BR" dirty="0" smtClean="0"/>
              <a:t>A atualização não depende de auditoria de medição, senão não é uma atualização.</a:t>
            </a:r>
          </a:p>
        </p:txBody>
      </p:sp>
      <p:sp>
        <p:nvSpPr>
          <p:cNvPr id="4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ＭＳ Ｐゴシック" pitchFamily="1" charset="-128"/>
                <a:cs typeface="Calibri" pitchFamily="34" charset="0"/>
              </a:rPr>
              <a:t>Atualização de escopo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pt-BR" sz="3600" dirty="0" smtClean="0"/>
          </a:p>
          <a:p>
            <a:pPr algn="ctr">
              <a:buNone/>
            </a:pPr>
            <a:endParaRPr lang="pt-BR" sz="3600" dirty="0" smtClean="0"/>
          </a:p>
          <a:p>
            <a:pPr algn="ctr">
              <a:buNone/>
            </a:pPr>
            <a:r>
              <a:rPr lang="pt-BR" sz="3600" dirty="0" smtClean="0"/>
              <a:t>RESOLUÇÃO DE NÃO CONFORMIDADES (RRNC)</a:t>
            </a:r>
            <a:endParaRPr lang="pt-BR" sz="3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u="sng" dirty="0" smtClean="0"/>
              <a:t>Análise das Propostas de Correções e de Ações Corretivas</a:t>
            </a:r>
          </a:p>
          <a:p>
            <a:r>
              <a:rPr lang="pt-BR" dirty="0" smtClean="0"/>
              <a:t>Os avaliadores/especialistas devem analisar a proposta de correções e de ações corretivas no prazo </a:t>
            </a:r>
            <a:r>
              <a:rPr lang="pt-BR" i="1" dirty="0" smtClean="0">
                <a:solidFill>
                  <a:srgbClr val="C00000"/>
                </a:solidFill>
              </a:rPr>
              <a:t>máximo de 15 dias </a:t>
            </a:r>
            <a:r>
              <a:rPr lang="pt-BR" dirty="0" smtClean="0"/>
              <a:t>após o recebimento do </a:t>
            </a:r>
            <a:r>
              <a:rPr lang="pt-BR" dirty="0" err="1" smtClean="0"/>
              <a:t>FOR-Cgcre</a:t>
            </a:r>
            <a:r>
              <a:rPr lang="pt-BR" dirty="0" smtClean="0"/>
              <a:t>-095. </a:t>
            </a:r>
          </a:p>
          <a:p>
            <a:r>
              <a:rPr lang="pt-BR" dirty="0" smtClean="0"/>
              <a:t>Caso não concorde com as propostas feitas pelo OAC, o avaliador deve registrar seus comentários e justificativas </a:t>
            </a:r>
            <a:r>
              <a:rPr lang="pt-BR" i="1" dirty="0" smtClean="0">
                <a:solidFill>
                  <a:srgbClr val="C00000"/>
                </a:solidFill>
              </a:rPr>
              <a:t>no próprio </a:t>
            </a:r>
            <a:r>
              <a:rPr lang="pt-BR" i="1" dirty="0" err="1" smtClean="0">
                <a:solidFill>
                  <a:srgbClr val="C00000"/>
                </a:solidFill>
              </a:rPr>
              <a:t>FOR-Cgcre</a:t>
            </a:r>
            <a:r>
              <a:rPr lang="pt-BR" i="1" dirty="0" smtClean="0">
                <a:solidFill>
                  <a:srgbClr val="C00000"/>
                </a:solidFill>
              </a:rPr>
              <a:t>-095 ou em email</a:t>
            </a:r>
            <a:r>
              <a:rPr lang="pt-BR" dirty="0" smtClean="0"/>
              <a:t>. </a:t>
            </a:r>
          </a:p>
          <a:p>
            <a:r>
              <a:rPr lang="pt-BR" dirty="0" smtClean="0"/>
              <a:t>O avaliador/ especialista deve encaminhar ao avaliador líder o </a:t>
            </a:r>
            <a:r>
              <a:rPr lang="pt-BR" dirty="0" err="1" smtClean="0"/>
              <a:t>FORCgcre</a:t>
            </a:r>
            <a:r>
              <a:rPr lang="pt-BR" dirty="0" smtClean="0"/>
              <a:t>-095  com  informação  sobre  a  aprovação  das  propostas,  bem  como  todos  os  seus comentários sobre as propostas para aprovação do avaliador líder.</a:t>
            </a:r>
          </a:p>
        </p:txBody>
      </p:sp>
      <p:sp>
        <p:nvSpPr>
          <p:cNvPr id="3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ＭＳ Ｐゴシック" pitchFamily="1" charset="-128"/>
                <a:cs typeface="Calibri" pitchFamily="34" charset="0"/>
              </a:rPr>
              <a:t>RESOLUÇÃO DE NÃO CONFORMIDADES - RRNC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É  responsabilidade  do  </a:t>
            </a:r>
            <a:r>
              <a:rPr lang="pt-BR" i="1" dirty="0" smtClean="0">
                <a:solidFill>
                  <a:srgbClr val="C00000"/>
                </a:solidFill>
              </a:rPr>
              <a:t>avaliador  líder  </a:t>
            </a:r>
            <a:r>
              <a:rPr lang="pt-BR" dirty="0" smtClean="0"/>
              <a:t>analisar  as  informações  recebidas  dos avaliadores/ especialistas, se o </a:t>
            </a:r>
            <a:r>
              <a:rPr lang="pt-BR" i="1" dirty="0" smtClean="0">
                <a:solidFill>
                  <a:srgbClr val="C00000"/>
                </a:solidFill>
              </a:rPr>
              <a:t>conteúdo </a:t>
            </a:r>
            <a:r>
              <a:rPr lang="pt-BR" dirty="0" smtClean="0"/>
              <a:t>das propostas inclui as correções, as ações corretivas e se todas  estão  adequadas.  Caso  o  avaliador  líder  tenha  alguma  dúvida,  deve  </a:t>
            </a:r>
            <a:r>
              <a:rPr lang="pt-BR" i="1" dirty="0" smtClean="0">
                <a:solidFill>
                  <a:srgbClr val="C00000"/>
                </a:solidFill>
              </a:rPr>
              <a:t>consultar</a:t>
            </a:r>
            <a:r>
              <a:rPr lang="pt-BR" dirty="0" smtClean="0"/>
              <a:t>  os avaliadores/ especialistas antes de aprovar as propostas.</a:t>
            </a:r>
          </a:p>
          <a:p>
            <a:r>
              <a:rPr lang="pt-BR" dirty="0" smtClean="0"/>
              <a:t>O avaliador líder deve </a:t>
            </a:r>
            <a:r>
              <a:rPr lang="pt-BR" i="1" dirty="0" smtClean="0">
                <a:solidFill>
                  <a:srgbClr val="C00000"/>
                </a:solidFill>
              </a:rPr>
              <a:t>informar o OAC</a:t>
            </a:r>
            <a:r>
              <a:rPr lang="pt-BR" dirty="0" smtClean="0"/>
              <a:t>, por e-mail, </a:t>
            </a:r>
            <a:r>
              <a:rPr lang="pt-BR" i="1" dirty="0" smtClean="0">
                <a:solidFill>
                  <a:srgbClr val="C00000"/>
                </a:solidFill>
              </a:rPr>
              <a:t>em até 15 dias</a:t>
            </a:r>
            <a:r>
              <a:rPr lang="pt-BR" dirty="0" smtClean="0"/>
              <a:t> sobre a aceitação ou não das propostas. Caso as propostas sejam consideradas inadequadas, o avaliador líder deve devolvê-las ao OAC, acompanhada da justificativa da recusa;</a:t>
            </a:r>
          </a:p>
        </p:txBody>
      </p:sp>
      <p:sp>
        <p:nvSpPr>
          <p:cNvPr id="3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ＭＳ Ｐゴシック" pitchFamily="1" charset="-128"/>
                <a:cs typeface="Calibri" pitchFamily="34" charset="0"/>
              </a:rPr>
              <a:t>RESOLUÇÃO DE NÃO CONFORMIDADES - RRNC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Notas:</a:t>
            </a:r>
          </a:p>
          <a:p>
            <a:pPr marL="457200" indent="-457200">
              <a:buFont typeface="+mj-lt"/>
              <a:buAutoNum type="arabicPeriod"/>
            </a:pPr>
            <a:r>
              <a:rPr lang="pt-BR" dirty="0" smtClean="0"/>
              <a:t>A  análise  das  propostas  de  ações  é  uma  atividade  importante  para  garantir  que  as  não conformidades  sejam  </a:t>
            </a:r>
            <a:r>
              <a:rPr lang="pt-BR" i="1" dirty="0" smtClean="0">
                <a:solidFill>
                  <a:srgbClr val="C00000"/>
                </a:solidFill>
              </a:rPr>
              <a:t>adequadamente  resolvidas</a:t>
            </a:r>
            <a:r>
              <a:rPr lang="pt-BR" dirty="0" smtClean="0"/>
              <a:t>.  Deve  ser  solicitado  ao  OAC  verificar  a abrangência da não conformidade bem como as correções e ações corretivas.</a:t>
            </a:r>
          </a:p>
          <a:p>
            <a:pPr marL="457200" indent="-457200">
              <a:buFont typeface="+mj-lt"/>
              <a:buAutoNum type="arabicPeriod"/>
            </a:pPr>
            <a:r>
              <a:rPr lang="pt-BR" dirty="0" smtClean="0"/>
              <a:t>O OAC deve ser orientado a utilizar </a:t>
            </a:r>
            <a:r>
              <a:rPr lang="pt-BR" i="1" dirty="0" smtClean="0">
                <a:solidFill>
                  <a:srgbClr val="C00000"/>
                </a:solidFill>
              </a:rPr>
              <a:t>palavras</a:t>
            </a:r>
            <a:r>
              <a:rPr lang="pt-BR" dirty="0" smtClean="0"/>
              <a:t> adequadas </a:t>
            </a:r>
            <a:r>
              <a:rPr lang="pt-BR" i="1" dirty="0" smtClean="0">
                <a:solidFill>
                  <a:srgbClr val="C00000"/>
                </a:solidFill>
              </a:rPr>
              <a:t>que reflitam uma ação </a:t>
            </a:r>
            <a:r>
              <a:rPr lang="pt-BR" dirty="0" smtClean="0"/>
              <a:t>a ser realizada no conteúdo da proposta de ações.</a:t>
            </a:r>
          </a:p>
          <a:p>
            <a:endParaRPr lang="pt-BR" dirty="0"/>
          </a:p>
        </p:txBody>
      </p:sp>
      <p:sp>
        <p:nvSpPr>
          <p:cNvPr id="3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ＭＳ Ｐゴシック" pitchFamily="1" charset="-128"/>
                <a:cs typeface="Calibri" pitchFamily="34" charset="0"/>
              </a:rPr>
              <a:t>RESOLUÇÃO DE NÃO CONFORMIDADES - RRNC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3"/>
            </a:pPr>
            <a:r>
              <a:rPr lang="pt-BR" dirty="0" smtClean="0"/>
              <a:t>Ao analisar a proposta, os avaliadores/especialistas devem estar atentos  para a necessidade de o OAC avaliar o </a:t>
            </a:r>
            <a:r>
              <a:rPr lang="pt-BR" i="1" dirty="0" smtClean="0">
                <a:solidFill>
                  <a:srgbClr val="C00000"/>
                </a:solidFill>
              </a:rPr>
              <a:t>impacto</a:t>
            </a:r>
            <a:r>
              <a:rPr lang="pt-BR" dirty="0" smtClean="0"/>
              <a:t> da não conformidade em serviços anteriores e de </a:t>
            </a:r>
            <a:r>
              <a:rPr lang="pt-BR" i="1" dirty="0" smtClean="0">
                <a:solidFill>
                  <a:srgbClr val="C00000"/>
                </a:solidFill>
              </a:rPr>
              <a:t>interromper</a:t>
            </a:r>
            <a:r>
              <a:rPr lang="pt-BR" dirty="0" smtClean="0"/>
              <a:t> a realização de serviços.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pt-BR" dirty="0" smtClean="0"/>
              <a:t>Em alguns OAC </a:t>
            </a:r>
            <a:r>
              <a:rPr lang="pt-BR" i="1" dirty="0" smtClean="0">
                <a:solidFill>
                  <a:srgbClr val="C00000"/>
                </a:solidFill>
              </a:rPr>
              <a:t>não há necessidade </a:t>
            </a:r>
            <a:r>
              <a:rPr lang="pt-BR" dirty="0" smtClean="0"/>
              <a:t>de ser exigido evidência de treinamento como documento  de  eliminação  de  não  conformidade.  Normalmente,  este  fato  acontece  quando  o  OAC  é composto por um </a:t>
            </a:r>
            <a:r>
              <a:rPr lang="pt-BR" i="1" dirty="0" smtClean="0">
                <a:solidFill>
                  <a:srgbClr val="C00000"/>
                </a:solidFill>
              </a:rPr>
              <a:t>número pequeno </a:t>
            </a:r>
            <a:r>
              <a:rPr lang="pt-BR" dirty="0" smtClean="0"/>
              <a:t>de pessoas que elaboram e executam o procedimento ao  mesmo tempo.</a:t>
            </a:r>
          </a:p>
        </p:txBody>
      </p:sp>
      <p:sp>
        <p:nvSpPr>
          <p:cNvPr id="3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ＭＳ Ｐゴシック" pitchFamily="1" charset="-128"/>
                <a:cs typeface="Calibri" pitchFamily="34" charset="0"/>
              </a:rPr>
              <a:t>RESOLUÇÃO DE NÃO CONFORMIDADES - RRNC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u="sng" dirty="0" smtClean="0"/>
              <a:t>Análise das Evidências de Correções e de Ações Corretivas</a:t>
            </a:r>
          </a:p>
          <a:p>
            <a:r>
              <a:rPr lang="pt-BR" dirty="0" smtClean="0"/>
              <a:t>Tão logo receba do OAC as evidências que possam comprovar a implementação das ações, cada  membro  da  equipe  de  avaliação  deve  </a:t>
            </a:r>
            <a:r>
              <a:rPr lang="pt-BR" i="1" dirty="0" smtClean="0">
                <a:solidFill>
                  <a:srgbClr val="C00000"/>
                </a:solidFill>
              </a:rPr>
              <a:t>analisá-las</a:t>
            </a:r>
            <a:r>
              <a:rPr lang="pt-BR" dirty="0" smtClean="0"/>
              <a:t>  e  dar  continuidade  ao  </a:t>
            </a:r>
            <a:r>
              <a:rPr lang="pt-BR" i="1" dirty="0" smtClean="0">
                <a:solidFill>
                  <a:srgbClr val="C00000"/>
                </a:solidFill>
              </a:rPr>
              <a:t>preenchimento</a:t>
            </a:r>
            <a:r>
              <a:rPr lang="pt-BR" dirty="0" smtClean="0"/>
              <a:t>  do formulário </a:t>
            </a:r>
            <a:r>
              <a:rPr lang="pt-BR" dirty="0" err="1" smtClean="0"/>
              <a:t>FOR-Cgcre</a:t>
            </a:r>
            <a:r>
              <a:rPr lang="pt-BR" dirty="0" smtClean="0"/>
              <a:t>-095 (RRNC) encaminhado em formato </a:t>
            </a:r>
            <a:r>
              <a:rPr lang="pt-BR" dirty="0" err="1" smtClean="0"/>
              <a:t>editável</a:t>
            </a:r>
            <a:r>
              <a:rPr lang="pt-BR" dirty="0" smtClean="0"/>
              <a:t> pelo OAC.</a:t>
            </a:r>
          </a:p>
          <a:p>
            <a:r>
              <a:rPr lang="pt-BR" dirty="0" smtClean="0"/>
              <a:t>O  avaliador/especialista  deve  avaliar  se  a  documentação  enviada  pelo  OAC  corresponde exatamente ao que foi </a:t>
            </a:r>
            <a:r>
              <a:rPr lang="pt-BR" i="1" dirty="0" smtClean="0">
                <a:solidFill>
                  <a:srgbClr val="C00000"/>
                </a:solidFill>
              </a:rPr>
              <a:t>proposto e aprovado </a:t>
            </a:r>
            <a:r>
              <a:rPr lang="pt-BR" dirty="0" smtClean="0"/>
              <a:t>pela equipe e verificar se a documentação apresentada resolve  a não conformidade.</a:t>
            </a:r>
          </a:p>
        </p:txBody>
      </p:sp>
      <p:sp>
        <p:nvSpPr>
          <p:cNvPr id="3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ＭＳ Ｐゴシック" pitchFamily="1" charset="-128"/>
                <a:cs typeface="Calibri" pitchFamily="34" charset="0"/>
              </a:rPr>
              <a:t>RESOLUÇÃO DE NÃO CONFORMIDADES - RRNC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Caso a documentação não esteja adequada o avaliador/especialista deve assinalar que as ações não são satisfatórias e  apresentar a </a:t>
            </a:r>
            <a:r>
              <a:rPr lang="pt-BR" i="1" dirty="0" smtClean="0">
                <a:solidFill>
                  <a:srgbClr val="C00000"/>
                </a:solidFill>
              </a:rPr>
              <a:t>justificativa</a:t>
            </a:r>
            <a:r>
              <a:rPr lang="pt-BR" dirty="0" smtClean="0"/>
              <a:t> para a não aceitação da  evidência  no  campo  “análise  do  avaliador”.  Caso  </a:t>
            </a:r>
            <a:r>
              <a:rPr lang="pt-BR" i="1" dirty="0" smtClean="0">
                <a:solidFill>
                  <a:srgbClr val="C00000"/>
                </a:solidFill>
              </a:rPr>
              <a:t>falte</a:t>
            </a:r>
            <a:r>
              <a:rPr lang="pt-BR" dirty="0" smtClean="0"/>
              <a:t>  algum  documento  ou  registro,  o avaliador/especialista não deve considerar a não conformidade eliminada.</a:t>
            </a:r>
          </a:p>
          <a:p>
            <a:r>
              <a:rPr lang="pt-BR" dirty="0" smtClean="0"/>
              <a:t>O  avaliador/especialista deve assinalar as ações que, embora aceitas, necessitam uma verificação da </a:t>
            </a:r>
            <a:r>
              <a:rPr lang="pt-BR" i="1" dirty="0" smtClean="0">
                <a:solidFill>
                  <a:srgbClr val="C00000"/>
                </a:solidFill>
              </a:rPr>
              <a:t>eficácia</a:t>
            </a:r>
            <a:r>
              <a:rPr lang="pt-BR" dirty="0" smtClean="0"/>
              <a:t> da sua implementação, identificando </a:t>
            </a:r>
            <a:r>
              <a:rPr lang="pt-BR" i="1" dirty="0" smtClean="0">
                <a:solidFill>
                  <a:srgbClr val="C00000"/>
                </a:solidFill>
              </a:rPr>
              <a:t>o que </a:t>
            </a:r>
            <a:r>
              <a:rPr lang="pt-BR" dirty="0" smtClean="0"/>
              <a:t>deve ser verificado na próxima avaliação.</a:t>
            </a:r>
          </a:p>
          <a:p>
            <a:endParaRPr lang="pt-BR" dirty="0"/>
          </a:p>
        </p:txBody>
      </p:sp>
      <p:sp>
        <p:nvSpPr>
          <p:cNvPr id="3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ＭＳ Ｐゴシック" pitchFamily="1" charset="-128"/>
                <a:cs typeface="Calibri" pitchFamily="34" charset="0"/>
              </a:rPr>
              <a:t>RESOLUÇÃO DE NÃO CONFORMIDADES - RRNC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RRNC  preenchido deve ser encaminhado ao avaliador líder para sua análise e  aprovação no prazo de máximo de 15 dias após o recebimento das evidências.</a:t>
            </a:r>
          </a:p>
          <a:p>
            <a:r>
              <a:rPr lang="pt-BR" dirty="0" smtClean="0"/>
              <a:t>Caso  permaneçam  pendências,  o  processo  se  repetirá,  até  que  o  avaliador/especialista considere  sanadas  todas  as  não  conformidades,  desde  que  </a:t>
            </a:r>
            <a:r>
              <a:rPr lang="pt-BR" i="1" dirty="0" smtClean="0">
                <a:solidFill>
                  <a:srgbClr val="C00000"/>
                </a:solidFill>
              </a:rPr>
              <a:t>dentro  do  prazo  </a:t>
            </a:r>
            <a:r>
              <a:rPr lang="pt-BR" dirty="0" smtClean="0"/>
              <a:t>estabelecido  no regulamento da </a:t>
            </a:r>
            <a:r>
              <a:rPr lang="pt-BR" dirty="0" err="1" smtClean="0"/>
              <a:t>acreditação</a:t>
            </a:r>
            <a:r>
              <a:rPr lang="pt-BR" dirty="0" smtClean="0"/>
              <a:t> (</a:t>
            </a:r>
            <a:r>
              <a:rPr lang="pt-BR" dirty="0" err="1" smtClean="0"/>
              <a:t>NIT-Dicla</a:t>
            </a:r>
            <a:r>
              <a:rPr lang="pt-BR" dirty="0" smtClean="0"/>
              <a:t>-031), concedido ao  OAC. </a:t>
            </a:r>
            <a:r>
              <a:rPr lang="pt-BR" dirty="0" smtClean="0"/>
              <a:t>O </a:t>
            </a:r>
            <a:r>
              <a:rPr lang="pt-BR" dirty="0" smtClean="0"/>
              <a:t>laboratório,  sempre  que  enviar  novas  evidências,  deve  repetir  o  “bloco  2”  do  </a:t>
            </a:r>
            <a:r>
              <a:rPr lang="pt-BR" dirty="0" err="1" smtClean="0"/>
              <a:t>FOR-Cgcre</a:t>
            </a:r>
            <a:r>
              <a:rPr lang="pt-BR" dirty="0" smtClean="0"/>
              <a:t>-095, preenchê-lo com a listagem de novas </a:t>
            </a:r>
            <a:r>
              <a:rPr lang="pt-BR" dirty="0" smtClean="0"/>
              <a:t>evidências.</a:t>
            </a:r>
            <a:endParaRPr lang="pt-BR" dirty="0"/>
          </a:p>
        </p:txBody>
      </p:sp>
      <p:sp>
        <p:nvSpPr>
          <p:cNvPr id="4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ＭＳ Ｐゴシック" pitchFamily="1" charset="-128"/>
                <a:cs typeface="Calibri" pitchFamily="34" charset="0"/>
              </a:rPr>
              <a:t>RESOLUÇÃO DE NÃO CONFORMIDADES - RRNC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539552" y="1340768"/>
          <a:ext cx="7848872" cy="2347188"/>
        </p:xfrm>
        <a:graphic>
          <a:graphicData uri="http://schemas.openxmlformats.org/drawingml/2006/table">
            <a:tbl>
              <a:tblPr/>
              <a:tblGrid>
                <a:gridCol w="683998"/>
                <a:gridCol w="5953344"/>
                <a:gridCol w="1211530"/>
              </a:tblGrid>
              <a:tr h="389734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chemeClr val="bg2"/>
                          </a:solidFill>
                          <a:latin typeface="Arial"/>
                          <a:ea typeface="Calibri"/>
                          <a:cs typeface="Times New Roman"/>
                        </a:rPr>
                        <a:t>BLOCO 1</a:t>
                      </a:r>
                      <a:endParaRPr lang="pt-BR" sz="1400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6928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bg2"/>
                          </a:solidFill>
                          <a:highlight>
                            <a:srgbClr val="FFFF00"/>
                          </a:highlight>
                          <a:latin typeface="Arial"/>
                          <a:ea typeface="Calibri"/>
                          <a:cs typeface="Times New Roman"/>
                        </a:rPr>
                        <a:t>N° NC</a:t>
                      </a:r>
                      <a:r>
                        <a:rPr lang="pt-BR" sz="1400" b="1">
                          <a:solidFill>
                            <a:schemeClr val="bg2"/>
                          </a:solidFill>
                          <a:latin typeface="Arial"/>
                          <a:ea typeface="Calibri"/>
                          <a:cs typeface="Times New Roman"/>
                        </a:rPr>
                        <a:t> (7)</a:t>
                      </a:r>
                      <a:endParaRPr lang="pt-BR" sz="140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pt-BR" sz="1400" b="1">
                          <a:solidFill>
                            <a:schemeClr val="bg2"/>
                          </a:solidFill>
                          <a:latin typeface="Arial"/>
                          <a:ea typeface="Calibri"/>
                          <a:cs typeface="Times New Roman"/>
                        </a:rPr>
                        <a:t>DESCRIÇÃO DA NÃO CONFORMIDADE (8)</a:t>
                      </a:r>
                      <a:endParaRPr lang="pt-BR" sz="140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pt-BR" sz="1400" b="1">
                          <a:solidFill>
                            <a:schemeClr val="bg2"/>
                          </a:solidFill>
                          <a:highlight>
                            <a:srgbClr val="FFFF00"/>
                          </a:highlight>
                          <a:latin typeface="Arial"/>
                          <a:ea typeface="Calibri"/>
                          <a:cs typeface="Times New Roman"/>
                        </a:rPr>
                        <a:t>Requisito</a:t>
                      </a:r>
                      <a:endParaRPr lang="pt-BR" sz="140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33037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pt-BR" sz="1400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pt-BR" sz="1400">
                        <a:solidFill>
                          <a:schemeClr val="bg2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pt-BR" sz="1400">
                        <a:solidFill>
                          <a:schemeClr val="bg2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9852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pt-BR" sz="1400" b="1">
                          <a:solidFill>
                            <a:schemeClr val="bg2"/>
                          </a:solidFill>
                          <a:latin typeface="Arial"/>
                          <a:ea typeface="Calibri"/>
                          <a:cs typeface="Times New Roman"/>
                        </a:rPr>
                        <a:t>PROPOSTA DE CORREÇÕES  E AÇÕES CORRETIVAS (9)</a:t>
                      </a:r>
                      <a:endParaRPr lang="pt-BR" sz="140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3303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pt-BR" sz="1400" dirty="0">
                        <a:solidFill>
                          <a:schemeClr val="bg2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539553" y="3789040"/>
          <a:ext cx="7848871" cy="2808312"/>
        </p:xfrm>
        <a:graphic>
          <a:graphicData uri="http://schemas.openxmlformats.org/drawingml/2006/table">
            <a:tbl>
              <a:tblPr/>
              <a:tblGrid>
                <a:gridCol w="1475725"/>
                <a:gridCol w="5161616"/>
                <a:gridCol w="1211530"/>
              </a:tblGrid>
              <a:tr h="385704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chemeClr val="bg2"/>
                          </a:solidFill>
                          <a:latin typeface="Arial"/>
                          <a:ea typeface="Calibri"/>
                          <a:cs typeface="Times New Roman"/>
                        </a:rPr>
                        <a:t>BLOCO 2 </a:t>
                      </a:r>
                      <a:endParaRPr lang="pt-BR" sz="1400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87566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pt-BR" sz="1400" b="1">
                          <a:solidFill>
                            <a:schemeClr val="bg2"/>
                          </a:solidFill>
                          <a:latin typeface="Arial"/>
                          <a:ea typeface="Calibri"/>
                          <a:cs typeface="Times New Roman"/>
                        </a:rPr>
                        <a:t>DESCRIÇÃO DAS AÇÕES IMPLEMENTADAS E DAS EVIDÊNCIAS APRESENTADAS (10)</a:t>
                      </a:r>
                      <a:endParaRPr lang="pt-BR" sz="140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pt-BR" sz="1400" b="1">
                          <a:solidFill>
                            <a:schemeClr val="bg2"/>
                          </a:solidFill>
                          <a:latin typeface="Arial"/>
                          <a:ea typeface="Calibri"/>
                          <a:cs typeface="Times New Roman"/>
                        </a:rPr>
                        <a:t>Data</a:t>
                      </a:r>
                      <a:endParaRPr lang="pt-BR" sz="140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2856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pt-BR" sz="1400" dirty="0">
                        <a:solidFill>
                          <a:schemeClr val="bg2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pt-BR" sz="1400" u="sng">
                          <a:solidFill>
                            <a:schemeClr val="bg2"/>
                          </a:solidFill>
                          <a:latin typeface="Arial"/>
                          <a:ea typeface="Calibri"/>
                          <a:cs typeface="Times New Roman"/>
                        </a:rPr>
                        <a:t>__/__/__</a:t>
                      </a:r>
                      <a:endParaRPr lang="pt-BR" sz="140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50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pt-BR" sz="1400" b="1">
                          <a:solidFill>
                            <a:schemeClr val="bg2"/>
                          </a:solidFill>
                          <a:latin typeface="Arial"/>
                          <a:ea typeface="Calibri"/>
                          <a:cs typeface="Times New Roman"/>
                        </a:rPr>
                        <a:t>AÇÃO SATISFATÓRIA?</a:t>
                      </a:r>
                      <a:endParaRPr lang="pt-BR" sz="140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pt-BR" sz="1400" b="1">
                          <a:solidFill>
                            <a:schemeClr val="bg2"/>
                          </a:solidFill>
                          <a:latin typeface="Arial"/>
                          <a:ea typeface="Calibri"/>
                          <a:cs typeface="Times New Roman"/>
                        </a:rPr>
                        <a:t>ANÁLISE DO AVALIADOR</a:t>
                      </a:r>
                      <a:endParaRPr lang="pt-BR" sz="140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pt-BR" sz="1400" b="1">
                          <a:solidFill>
                            <a:schemeClr val="bg2"/>
                          </a:solidFill>
                          <a:latin typeface="Arial"/>
                          <a:ea typeface="Calibri"/>
                          <a:cs typeface="Times New Roman"/>
                        </a:rPr>
                        <a:t>Data</a:t>
                      </a:r>
                      <a:endParaRPr lang="pt-BR" sz="140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999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bg2"/>
                          </a:solidFill>
                          <a:latin typeface="Arial"/>
                          <a:ea typeface="Calibri"/>
                          <a:cs typeface="Times New Roman"/>
                        </a:rPr>
                        <a:t>Sim</a:t>
                      </a:r>
                      <a:r>
                        <a:rPr lang="pt-BR" sz="1400" b="1">
                          <a:solidFill>
                            <a:schemeClr val="bg2"/>
                          </a:solidFill>
                          <a:latin typeface="Arial"/>
                          <a:ea typeface="Calibri"/>
                          <a:cs typeface="Times New Roman"/>
                        </a:rPr>
                        <a:t>         </a:t>
                      </a:r>
                      <a:r>
                        <a:rPr lang="pt-BR" sz="1400">
                          <a:solidFill>
                            <a:schemeClr val="bg2"/>
                          </a:solidFill>
                          <a:latin typeface="Arial"/>
                          <a:ea typeface="Calibri"/>
                          <a:cs typeface="Times New Roman"/>
                        </a:rPr>
                        <a:t>Não</a:t>
                      </a:r>
                      <a:endParaRPr lang="pt-BR" sz="140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pt-BR" sz="1400">
                        <a:solidFill>
                          <a:schemeClr val="bg2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pt-BR" sz="1400" u="sng">
                          <a:solidFill>
                            <a:schemeClr val="bg2"/>
                          </a:solidFill>
                          <a:latin typeface="Arial"/>
                          <a:ea typeface="Calibri"/>
                          <a:cs typeface="Times New Roman"/>
                        </a:rPr>
                        <a:t>__/__/__</a:t>
                      </a:r>
                      <a:endParaRPr lang="pt-BR" sz="140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bg2"/>
                          </a:solidFill>
                          <a:latin typeface="Arial"/>
                          <a:ea typeface="Calibri"/>
                          <a:cs typeface="Times New Roman"/>
                        </a:rPr>
                        <a:t>Verificar eficácia</a:t>
                      </a:r>
                      <a:endParaRPr lang="pt-BR" sz="1400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pull dir="ld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8" y="1268760"/>
            <a:ext cx="7629525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pt-BR" sz="3600" dirty="0" smtClean="0"/>
          </a:p>
          <a:p>
            <a:pPr algn="ctr">
              <a:buNone/>
            </a:pPr>
            <a:endParaRPr lang="pt-BR" sz="3600" dirty="0" smtClean="0"/>
          </a:p>
          <a:p>
            <a:pPr algn="ctr">
              <a:buNone/>
            </a:pPr>
            <a:r>
              <a:rPr lang="pt-BR" sz="3600" dirty="0" smtClean="0"/>
              <a:t>PARECER DO AVALIADOR LÍDER</a:t>
            </a:r>
            <a:endParaRPr lang="pt-BR" sz="36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2200" dirty="0" smtClean="0"/>
              <a:t>Ao  </a:t>
            </a:r>
            <a:r>
              <a:rPr lang="pt-BR" sz="2200" i="1" dirty="0" smtClean="0">
                <a:solidFill>
                  <a:srgbClr val="C00000"/>
                </a:solidFill>
              </a:rPr>
              <a:t>finalizar</a:t>
            </a:r>
            <a:r>
              <a:rPr lang="pt-BR" sz="2200" dirty="0" smtClean="0"/>
              <a:t>  as  atividades  do  </a:t>
            </a:r>
            <a:r>
              <a:rPr lang="pt-BR" sz="2200" i="1" dirty="0" smtClean="0">
                <a:solidFill>
                  <a:srgbClr val="C00000"/>
                </a:solidFill>
              </a:rPr>
              <a:t>processo  de  avaliação</a:t>
            </a:r>
            <a:r>
              <a:rPr lang="pt-BR" sz="2200" dirty="0" smtClean="0"/>
              <a:t>,  o  avaliador  líder  deve  </a:t>
            </a:r>
            <a:r>
              <a:rPr lang="pt-BR" sz="2200" i="1" dirty="0" smtClean="0">
                <a:solidFill>
                  <a:srgbClr val="C00000"/>
                </a:solidFill>
              </a:rPr>
              <a:t>emitir  parecer </a:t>
            </a:r>
            <a:r>
              <a:rPr lang="pt-BR" sz="2200" dirty="0" smtClean="0"/>
              <a:t>(</a:t>
            </a:r>
            <a:r>
              <a:rPr lang="pt-BR" sz="2200" dirty="0" err="1" smtClean="0"/>
              <a:t>FOR-Cgcre</a:t>
            </a:r>
            <a:r>
              <a:rPr lang="pt-BR" sz="2200" dirty="0" smtClean="0"/>
              <a:t>-044) com a opinião da equipe de avaliação:</a:t>
            </a:r>
          </a:p>
          <a:p>
            <a:pPr marL="914400" lvl="1" indent="-457200">
              <a:buFont typeface="+mj-lt"/>
              <a:buAutoNum type="alphaLcParenR"/>
            </a:pPr>
            <a:r>
              <a:rPr lang="pt-BR" sz="2000" dirty="0" smtClean="0"/>
              <a:t>Confirmando se todas as ações estão implementadas;</a:t>
            </a:r>
          </a:p>
          <a:p>
            <a:pPr marL="914400" lvl="1" indent="-457200">
              <a:buFont typeface="+mj-lt"/>
              <a:buAutoNum type="alphaLcParenR"/>
            </a:pPr>
            <a:r>
              <a:rPr lang="pt-BR" sz="2000" dirty="0" smtClean="0"/>
              <a:t>Informando  quais  não  conformidades  estão  abertas  e  qual  o  seu  efeito  sobre  o  escopo proposto e o escopo final apresentado.</a:t>
            </a:r>
          </a:p>
          <a:p>
            <a:pPr marL="914400" lvl="1" indent="-457200">
              <a:buFont typeface="+mj-lt"/>
              <a:buAutoNum type="alphaLcParenR"/>
            </a:pPr>
            <a:r>
              <a:rPr lang="pt-BR" sz="2000" dirty="0" smtClean="0"/>
              <a:t>Informando  a  opinião  final  da  equipe  avaliadora  sobre  a  conformidade  do  OAC  com  os requisitos avaliados e sobre sua competência.</a:t>
            </a:r>
          </a:p>
          <a:p>
            <a:pPr marL="914400" lvl="1" indent="-457200">
              <a:buFont typeface="+mj-lt"/>
              <a:buAutoNum type="alphaLcParenR"/>
            </a:pPr>
            <a:r>
              <a:rPr lang="pt-BR" sz="2000" dirty="0" smtClean="0"/>
              <a:t>Informando a opinião da equipe sobre o período da próxima avaliação.</a:t>
            </a:r>
          </a:p>
          <a:p>
            <a:pPr marL="914400" lvl="1" indent="-457200">
              <a:buFont typeface="+mj-lt"/>
              <a:buAutoNum type="alphaLcParenR"/>
            </a:pPr>
            <a:r>
              <a:rPr lang="pt-BR" sz="2000" dirty="0" smtClean="0"/>
              <a:t>Fazendo considerações sobre a amostragem do escopo.</a:t>
            </a:r>
          </a:p>
          <a:p>
            <a:pPr marL="914400" lvl="1" indent="-457200">
              <a:buFont typeface="+mj-lt"/>
              <a:buAutoNum type="alphaLcParenR"/>
            </a:pPr>
            <a:r>
              <a:rPr lang="pt-BR" sz="2000" dirty="0" smtClean="0"/>
              <a:t>Anexando o escopo final proposto para a </a:t>
            </a:r>
            <a:r>
              <a:rPr lang="pt-BR" sz="2000" dirty="0" err="1" smtClean="0"/>
              <a:t>acreditação</a:t>
            </a:r>
            <a:r>
              <a:rPr lang="pt-BR" sz="2000" dirty="0" smtClean="0"/>
              <a:t>.</a:t>
            </a:r>
            <a:endParaRPr lang="pt-BR" sz="2000" dirty="0"/>
          </a:p>
        </p:txBody>
      </p:sp>
      <p:sp>
        <p:nvSpPr>
          <p:cNvPr id="3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ＭＳ Ｐゴシック" pitchFamily="1" charset="-128"/>
                <a:cs typeface="Calibri" pitchFamily="34" charset="0"/>
              </a:rPr>
              <a:t>Parecer do avaliador líder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lembrete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  <p:grpSp>
        <p:nvGrpSpPr>
          <p:cNvPr id="6" name="Grupo 5"/>
          <p:cNvGrpSpPr/>
          <p:nvPr/>
        </p:nvGrpSpPr>
        <p:grpSpPr>
          <a:xfrm>
            <a:off x="1196416" y="2439972"/>
            <a:ext cx="3088068" cy="1501465"/>
            <a:chOff x="1155213" y="283967"/>
            <a:chExt cx="3088068" cy="1501465"/>
          </a:xfrm>
        </p:grpSpPr>
        <p:sp>
          <p:nvSpPr>
            <p:cNvPr id="22" name="Retângulo 21"/>
            <p:cNvSpPr/>
            <p:nvPr/>
          </p:nvSpPr>
          <p:spPr>
            <a:xfrm>
              <a:off x="1155213" y="283967"/>
              <a:ext cx="3088068" cy="1501465"/>
            </a:xfrm>
            <a:prstGeom prst="rect">
              <a:avLst/>
            </a:prstGeom>
            <a:solidFill>
              <a:srgbClr val="99CCFF">
                <a:alpha val="89804"/>
              </a:srgb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Retângulo 22"/>
            <p:cNvSpPr/>
            <p:nvPr/>
          </p:nvSpPr>
          <p:spPr>
            <a:xfrm>
              <a:off x="1649304" y="283967"/>
              <a:ext cx="2593977" cy="1501465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42240" rIns="142240" bIns="14224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000" u="none" kern="1200" dirty="0" smtClean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rPr>
                <a:t>a) quando todas as não conformidades tiverem sido resolvidas</a:t>
              </a:r>
              <a:r>
                <a:rPr lang="pt-BR" sz="1600" u="none" kern="1200" dirty="0" smtClean="0">
                  <a:solidFill>
                    <a:srgbClr val="002060"/>
                  </a:solidFill>
                  <a:latin typeface="Calibri" pitchFamily="34" charset="0"/>
                </a:rPr>
                <a:t>;</a:t>
              </a:r>
              <a:endParaRPr lang="pt-BR" sz="1600" u="none" kern="1200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</p:grpSp>
      <p:grpSp>
        <p:nvGrpSpPr>
          <p:cNvPr id="7" name="Grupo 6"/>
          <p:cNvGrpSpPr/>
          <p:nvPr/>
        </p:nvGrpSpPr>
        <p:grpSpPr>
          <a:xfrm>
            <a:off x="1202656" y="4096163"/>
            <a:ext cx="3227944" cy="2041452"/>
            <a:chOff x="1161453" y="1940158"/>
            <a:chExt cx="3227944" cy="2041452"/>
          </a:xfrm>
        </p:grpSpPr>
        <p:sp>
          <p:nvSpPr>
            <p:cNvPr id="20" name="Retângulo 19"/>
            <p:cNvSpPr/>
            <p:nvPr/>
          </p:nvSpPr>
          <p:spPr>
            <a:xfrm>
              <a:off x="1161453" y="1940158"/>
              <a:ext cx="3227944" cy="2041452"/>
            </a:xfrm>
            <a:prstGeom prst="rect">
              <a:avLst/>
            </a:prstGeom>
            <a:solidFill>
              <a:srgbClr val="99CCFF">
                <a:alpha val="90000"/>
              </a:srgb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Retângulo 20"/>
            <p:cNvSpPr/>
            <p:nvPr/>
          </p:nvSpPr>
          <p:spPr>
            <a:xfrm>
              <a:off x="1677924" y="1940158"/>
              <a:ext cx="2711473" cy="2041452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42240" rIns="142240" bIns="14224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000" u="none" kern="1200" dirty="0" smtClean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rPr>
                <a:t>b) quando o OAC tiver utilizado todo o prazo prevista na NIT-Dicla-031 para resolução das não conformidades e ainda houver não conformidades abertas.</a:t>
              </a:r>
              <a:endParaRPr lang="pt-BR" sz="2000" u="none" kern="12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9" name="Grupo 8"/>
          <p:cNvGrpSpPr/>
          <p:nvPr/>
        </p:nvGrpSpPr>
        <p:grpSpPr>
          <a:xfrm>
            <a:off x="5723326" y="2367961"/>
            <a:ext cx="2999933" cy="1501465"/>
            <a:chOff x="5682123" y="211956"/>
            <a:chExt cx="2999933" cy="1501465"/>
          </a:xfrm>
        </p:grpSpPr>
        <p:sp>
          <p:nvSpPr>
            <p:cNvPr id="16" name="Retângulo 15"/>
            <p:cNvSpPr/>
            <p:nvPr/>
          </p:nvSpPr>
          <p:spPr>
            <a:xfrm>
              <a:off x="5682123" y="211956"/>
              <a:ext cx="2999933" cy="1501465"/>
            </a:xfrm>
            <a:prstGeom prst="rect">
              <a:avLst/>
            </a:prstGeom>
            <a:solidFill>
              <a:srgbClr val="99CCFF">
                <a:alpha val="90000"/>
              </a:srgb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Retângulo 16"/>
            <p:cNvSpPr/>
            <p:nvPr/>
          </p:nvSpPr>
          <p:spPr>
            <a:xfrm>
              <a:off x="6162112" y="211956"/>
              <a:ext cx="2519944" cy="1501465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42240" rIns="142240" bIns="14224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000" u="none" kern="1200" dirty="0" smtClean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rPr>
                <a:t>a) quando todas as não conformidades tiverem sido resolvidas;</a:t>
              </a:r>
              <a:endParaRPr lang="pt-BR" sz="2000" u="none" kern="1200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10" name="Grupo 9"/>
          <p:cNvGrpSpPr/>
          <p:nvPr/>
        </p:nvGrpSpPr>
        <p:grpSpPr>
          <a:xfrm>
            <a:off x="5606251" y="3952142"/>
            <a:ext cx="3466554" cy="2285170"/>
            <a:chOff x="5565048" y="1796137"/>
            <a:chExt cx="3466554" cy="2285170"/>
          </a:xfrm>
        </p:grpSpPr>
        <p:sp>
          <p:nvSpPr>
            <p:cNvPr id="14" name="Retângulo 13"/>
            <p:cNvSpPr/>
            <p:nvPr/>
          </p:nvSpPr>
          <p:spPr>
            <a:xfrm>
              <a:off x="5565048" y="1796137"/>
              <a:ext cx="3466554" cy="2285170"/>
            </a:xfrm>
            <a:prstGeom prst="rect">
              <a:avLst/>
            </a:prstGeom>
            <a:solidFill>
              <a:srgbClr val="99CCFF">
                <a:alpha val="90000"/>
              </a:srgb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Retângulo 14"/>
            <p:cNvSpPr/>
            <p:nvPr/>
          </p:nvSpPr>
          <p:spPr>
            <a:xfrm>
              <a:off x="6119697" y="1796137"/>
              <a:ext cx="2911905" cy="22851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42240" rIns="142240" bIns="14224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000" u="none" kern="1200" dirty="0" smtClean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rPr>
                <a:t>b) quando o OAC tiver utilizado todo o prazo para resolução das </a:t>
              </a:r>
              <a:r>
                <a:rPr lang="pt-BR" sz="2000" u="none" kern="1200" dirty="0" err="1" smtClean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rPr>
                <a:t>NCs</a:t>
              </a:r>
              <a:r>
                <a:rPr lang="pt-BR" sz="2000" u="none" kern="1200" dirty="0" smtClean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rPr>
                <a:t> e ainda houver </a:t>
              </a:r>
              <a:r>
                <a:rPr lang="pt-BR" sz="2000" u="none" kern="1200" dirty="0" err="1" smtClean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rPr>
                <a:t>NCs</a:t>
              </a:r>
              <a:r>
                <a:rPr lang="pt-BR" sz="2000" u="none" kern="1200" dirty="0" smtClean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rPr>
                <a:t> abertas </a:t>
              </a:r>
              <a:r>
                <a:rPr lang="pt-BR" sz="2000" u="none" kern="1200" dirty="0" smtClean="0">
                  <a:solidFill>
                    <a:srgbClr val="C00000"/>
                  </a:solidFill>
                  <a:latin typeface="Calibri" pitchFamily="34" charset="0"/>
                  <a:cs typeface="Calibri" pitchFamily="34" charset="0"/>
                </a:rPr>
                <a:t>após ter se esgotado o prazo </a:t>
              </a:r>
              <a:r>
                <a:rPr lang="pt-BR" sz="2000" u="none" kern="1200" dirty="0" smtClean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rPr>
                <a:t>estabelecido na  notificação dada pelo GA.</a:t>
              </a:r>
              <a:endParaRPr lang="pt-BR" sz="2000" u="none" kern="12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11" name="Grupo 10"/>
          <p:cNvGrpSpPr/>
          <p:nvPr/>
        </p:nvGrpSpPr>
        <p:grpSpPr>
          <a:xfrm>
            <a:off x="4482576" y="3304062"/>
            <a:ext cx="1095315" cy="1573814"/>
            <a:chOff x="4385963" y="1148057"/>
            <a:chExt cx="1168141" cy="1573814"/>
          </a:xfrm>
        </p:grpSpPr>
        <p:sp>
          <p:nvSpPr>
            <p:cNvPr id="12" name="Elipse 11"/>
            <p:cNvSpPr/>
            <p:nvPr/>
          </p:nvSpPr>
          <p:spPr>
            <a:xfrm>
              <a:off x="4385963" y="1148057"/>
              <a:ext cx="1168141" cy="1573814"/>
            </a:xfrm>
            <a:prstGeom prst="ellipse">
              <a:avLst/>
            </a:prstGeom>
            <a:solidFill>
              <a:srgbClr val="FF6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Elipse 14"/>
            <p:cNvSpPr/>
            <p:nvPr/>
          </p:nvSpPr>
          <p:spPr>
            <a:xfrm>
              <a:off x="4557033" y="1378537"/>
              <a:ext cx="826001" cy="11128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200" u="none" kern="1200" dirty="0" smtClean="0">
                  <a:solidFill>
                    <a:srgbClr val="7030A0"/>
                  </a:solidFill>
                  <a:latin typeface="Calibri" pitchFamily="34" charset="0"/>
                </a:rPr>
                <a:t>NOVO</a:t>
              </a:r>
              <a:endParaRPr lang="pt-BR" sz="2200" u="none" kern="1200" dirty="0">
                <a:solidFill>
                  <a:srgbClr val="7030A0"/>
                </a:solidFill>
                <a:latin typeface="Calibri" pitchFamily="34" charset="0"/>
              </a:endParaRPr>
            </a:p>
          </p:txBody>
        </p:sp>
      </p:grpSp>
      <p:sp>
        <p:nvSpPr>
          <p:cNvPr id="24" name="Espaço Reservado para Conteúdo 2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Atualmente</a:t>
            </a:r>
          </a:p>
          <a:p>
            <a:pPr lvl="1"/>
            <a:r>
              <a:rPr lang="pt-BR" dirty="0" smtClean="0"/>
              <a:t>Quando todas as não conformidades estiverem resolvidas;</a:t>
            </a:r>
          </a:p>
          <a:p>
            <a:pPr lvl="1"/>
            <a:r>
              <a:rPr lang="pt-BR" dirty="0" smtClean="0"/>
              <a:t>Quando o OAC tiver utilizado todo o prazo previsto na </a:t>
            </a:r>
            <a:r>
              <a:rPr lang="pt-BR" dirty="0" err="1" smtClean="0"/>
              <a:t>NIT-Dicla</a:t>
            </a:r>
            <a:r>
              <a:rPr lang="pt-BR" dirty="0" smtClean="0"/>
              <a:t>-031 para resolução das NC e ainda houver NC abertas.</a:t>
            </a:r>
          </a:p>
          <a:p>
            <a:pPr marL="342900" lvl="1" indent="-342900">
              <a:buClr>
                <a:srgbClr val="C00000"/>
              </a:buClr>
              <a:buFont typeface="Wingdings" pitchFamily="2" charset="2"/>
              <a:buChar char="v"/>
            </a:pPr>
            <a:r>
              <a:rPr lang="pt-BR" dirty="0" smtClean="0"/>
              <a:t>Futuro breve:</a:t>
            </a:r>
          </a:p>
          <a:p>
            <a:pPr marL="342900" lvl="1" indent="-342900">
              <a:buClr>
                <a:srgbClr val="C00000"/>
              </a:buClr>
              <a:buFont typeface="Wingdings" pitchFamily="2" charset="2"/>
              <a:buChar char="v"/>
            </a:pPr>
            <a:r>
              <a:rPr lang="pt-BR" dirty="0" smtClean="0"/>
              <a:t>Quando </a:t>
            </a:r>
            <a:r>
              <a:rPr lang="pt-BR" dirty="0" smtClean="0"/>
              <a:t>todas as não conformidades estiverem resolvidas</a:t>
            </a:r>
            <a:r>
              <a:rPr lang="pt-BR" dirty="0" smtClean="0"/>
              <a:t>;</a:t>
            </a:r>
          </a:p>
          <a:p>
            <a:pPr marL="342900" lvl="1" indent="-342900">
              <a:buClr>
                <a:srgbClr val="C00000"/>
              </a:buClr>
              <a:buFont typeface="Wingdings" pitchFamily="2" charset="2"/>
              <a:buChar char="v"/>
            </a:pPr>
            <a:r>
              <a:rPr lang="pt-BR" dirty="0" smtClean="0"/>
              <a:t>Quando o OAC tiver utilizado todo o prazo previsto na </a:t>
            </a:r>
            <a:r>
              <a:rPr lang="pt-BR" dirty="0" err="1" smtClean="0"/>
              <a:t>NIT-Dicla</a:t>
            </a:r>
            <a:r>
              <a:rPr lang="pt-BR" dirty="0" smtClean="0"/>
              <a:t>-031 para resolução das NC e ainda houver NC </a:t>
            </a:r>
            <a:r>
              <a:rPr lang="pt-BR" dirty="0" smtClean="0"/>
              <a:t>abertas e após haver se esgotado o prazo estabelecida na notificação dada pelo GA</a:t>
            </a:r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p:transition spd="med">
    <p:pull dir="ld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Atualmente</a:t>
            </a:r>
          </a:p>
          <a:p>
            <a:pPr lvl="1"/>
            <a:r>
              <a:rPr lang="pt-BR" sz="2200" dirty="0" smtClean="0"/>
              <a:t>Quando todas as não conformidades estiverem resolvidas;</a:t>
            </a:r>
          </a:p>
          <a:p>
            <a:pPr lvl="1"/>
            <a:r>
              <a:rPr lang="pt-BR" sz="2200" dirty="0" smtClean="0"/>
              <a:t>Quando o OAC tiver utilizado todo o prazo previsto na </a:t>
            </a:r>
            <a:r>
              <a:rPr lang="pt-BR" sz="2200" dirty="0" err="1" smtClean="0"/>
              <a:t>NIT-Dicla</a:t>
            </a:r>
            <a:r>
              <a:rPr lang="pt-BR" sz="2200" dirty="0" smtClean="0"/>
              <a:t>-031 para resolução das NC e ainda houver NC abertas.</a:t>
            </a:r>
          </a:p>
          <a:p>
            <a:pPr marL="342900" lvl="1" indent="-342900">
              <a:buClr>
                <a:srgbClr val="C00000"/>
              </a:buClr>
              <a:buFont typeface="Wingdings" pitchFamily="2" charset="2"/>
              <a:buChar char="v"/>
            </a:pPr>
            <a:r>
              <a:rPr lang="pt-BR" dirty="0" smtClean="0"/>
              <a:t>Futuro breve:</a:t>
            </a:r>
          </a:p>
          <a:p>
            <a:pPr marL="742950" lvl="2" indent="-342900">
              <a:buClr>
                <a:srgbClr val="0070C0"/>
              </a:buClr>
              <a:buFont typeface="Arial" pitchFamily="34" charset="0"/>
              <a:buChar char="•"/>
            </a:pPr>
            <a:r>
              <a:rPr lang="pt-BR" sz="2400" dirty="0" smtClean="0"/>
              <a:t>Quando </a:t>
            </a:r>
            <a:r>
              <a:rPr lang="pt-BR" sz="2400" dirty="0" smtClean="0"/>
              <a:t>todas as não conformidades estiverem resolvidas</a:t>
            </a:r>
            <a:r>
              <a:rPr lang="pt-BR" sz="2400" dirty="0" smtClean="0"/>
              <a:t>;</a:t>
            </a:r>
          </a:p>
          <a:p>
            <a:pPr marL="742950" lvl="2" indent="-342900">
              <a:buClr>
                <a:srgbClr val="0070C0"/>
              </a:buClr>
              <a:buFont typeface="Arial" pitchFamily="34" charset="0"/>
              <a:buChar char="•"/>
            </a:pPr>
            <a:r>
              <a:rPr lang="pt-BR" sz="2400" dirty="0" smtClean="0"/>
              <a:t>Quando o OAC tiver utilizado todo o prazo previsto na </a:t>
            </a:r>
            <a:r>
              <a:rPr lang="pt-BR" sz="2400" dirty="0" err="1" smtClean="0"/>
              <a:t>NIT-Dicla</a:t>
            </a:r>
            <a:r>
              <a:rPr lang="pt-BR" sz="2400" dirty="0" smtClean="0"/>
              <a:t>-031 para resolução das NC e ainda houver NC </a:t>
            </a:r>
            <a:r>
              <a:rPr lang="pt-BR" sz="2400" dirty="0" smtClean="0"/>
              <a:t>abertas </a:t>
            </a:r>
            <a:r>
              <a:rPr lang="pt-BR" sz="2400" i="1" dirty="0" smtClean="0">
                <a:solidFill>
                  <a:srgbClr val="C00000"/>
                </a:solidFill>
              </a:rPr>
              <a:t>e</a:t>
            </a:r>
            <a:r>
              <a:rPr lang="pt-BR" sz="2400" dirty="0" smtClean="0"/>
              <a:t> após haver se esgotado o prazo estabelecido na </a:t>
            </a:r>
            <a:r>
              <a:rPr lang="pt-BR" sz="2400" i="1" dirty="0" smtClean="0">
                <a:solidFill>
                  <a:srgbClr val="C00000"/>
                </a:solidFill>
              </a:rPr>
              <a:t>notificação</a:t>
            </a:r>
            <a:r>
              <a:rPr lang="pt-BR" sz="2400" dirty="0" smtClean="0"/>
              <a:t> dada pelo GA</a:t>
            </a:r>
            <a:endParaRPr lang="pt-BR" sz="2400" dirty="0" smtClean="0"/>
          </a:p>
          <a:p>
            <a:endParaRPr lang="pt-BR" dirty="0"/>
          </a:p>
        </p:txBody>
      </p:sp>
      <p:sp>
        <p:nvSpPr>
          <p:cNvPr id="4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lembrete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9734" y="1272729"/>
            <a:ext cx="8368730" cy="5462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sz="3200" u="sng" dirty="0" smtClean="0"/>
              <a:t>Na </a:t>
            </a:r>
            <a:r>
              <a:rPr lang="pt-BR" sz="3200" i="1" u="sng" dirty="0" err="1" smtClean="0">
                <a:solidFill>
                  <a:srgbClr val="C00000"/>
                </a:solidFill>
              </a:rPr>
              <a:t>acreditação</a:t>
            </a:r>
            <a:r>
              <a:rPr lang="pt-BR" sz="3200" i="1" u="sng" dirty="0" smtClean="0">
                <a:solidFill>
                  <a:srgbClr val="C00000"/>
                </a:solidFill>
              </a:rPr>
              <a:t> inicial</a:t>
            </a:r>
            <a:r>
              <a:rPr lang="pt-BR" sz="3200" u="sng" dirty="0" smtClean="0"/>
              <a:t>:</a:t>
            </a:r>
          </a:p>
          <a:p>
            <a:pPr>
              <a:buNone/>
            </a:pPr>
            <a:endParaRPr lang="pt-BR" sz="3200" dirty="0" smtClean="0"/>
          </a:p>
          <a:p>
            <a:pPr>
              <a:buNone/>
            </a:pPr>
            <a:r>
              <a:rPr lang="pt-BR" sz="3200" dirty="0" smtClean="0"/>
              <a:t>O AVALIADOR LÍDER RECOMENDA</a:t>
            </a:r>
          </a:p>
          <a:p>
            <a:pPr>
              <a:buNone/>
            </a:pPr>
            <a:r>
              <a:rPr lang="pt-BR" sz="3200" dirty="0" smtClean="0"/>
              <a:t>O GESTOR DE ACREDITAÇÃO RECOMENDA</a:t>
            </a:r>
          </a:p>
          <a:p>
            <a:pPr>
              <a:buNone/>
            </a:pPr>
            <a:r>
              <a:rPr lang="pt-BR" sz="3200" dirty="0" smtClean="0"/>
              <a:t>A COMISSÃO DE ACREDITAÇÃO RECOMENDA</a:t>
            </a:r>
          </a:p>
          <a:p>
            <a:pPr>
              <a:buNone/>
            </a:pPr>
            <a:r>
              <a:rPr lang="pt-BR" sz="3200" dirty="0" smtClean="0"/>
              <a:t>A CGCRE DECIDE</a:t>
            </a:r>
            <a:endParaRPr lang="pt-BR" sz="3200" dirty="0"/>
          </a:p>
        </p:txBody>
      </p:sp>
      <p:sp>
        <p:nvSpPr>
          <p:cNvPr id="3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ＭＳ Ｐゴシック" pitchFamily="1" charset="-128"/>
                <a:cs typeface="Calibri" pitchFamily="34" charset="0"/>
              </a:rPr>
              <a:t>decisão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sz="3200" u="sng" dirty="0" smtClean="0"/>
              <a:t>Na </a:t>
            </a:r>
            <a:r>
              <a:rPr lang="pt-BR" sz="3200" i="1" u="sng" dirty="0" smtClean="0">
                <a:solidFill>
                  <a:srgbClr val="C00000"/>
                </a:solidFill>
              </a:rPr>
              <a:t>extensão e atualização </a:t>
            </a:r>
            <a:r>
              <a:rPr lang="pt-BR" sz="3200" u="sng" dirty="0" smtClean="0"/>
              <a:t>da </a:t>
            </a:r>
            <a:r>
              <a:rPr lang="pt-BR" sz="3200" u="sng" dirty="0" err="1" smtClean="0"/>
              <a:t>acreditação</a:t>
            </a:r>
            <a:r>
              <a:rPr lang="pt-BR" sz="3200" u="sng" dirty="0" smtClean="0"/>
              <a:t>:</a:t>
            </a:r>
          </a:p>
          <a:p>
            <a:pPr>
              <a:buNone/>
            </a:pPr>
            <a:endParaRPr lang="pt-BR" sz="3200" dirty="0" smtClean="0"/>
          </a:p>
          <a:p>
            <a:pPr>
              <a:buNone/>
            </a:pPr>
            <a:r>
              <a:rPr lang="pt-BR" sz="3200" dirty="0" smtClean="0"/>
              <a:t>O AVALIADOR LÍDER RECOMENDA</a:t>
            </a:r>
          </a:p>
          <a:p>
            <a:pPr>
              <a:buNone/>
            </a:pPr>
            <a:r>
              <a:rPr lang="pt-BR" sz="3200" dirty="0" smtClean="0"/>
              <a:t>O GESTOR DE ACREDITAÇÃO RECOMENDA</a:t>
            </a:r>
          </a:p>
          <a:p>
            <a:pPr>
              <a:buNone/>
            </a:pPr>
            <a:r>
              <a:rPr lang="pt-BR" sz="3200" dirty="0" smtClean="0"/>
              <a:t>O CHEFE DE NÚCLEO DECIDE</a:t>
            </a:r>
          </a:p>
          <a:p>
            <a:pPr>
              <a:buNone/>
            </a:pPr>
            <a:endParaRPr lang="pt-BR" sz="3200" dirty="0" smtClean="0"/>
          </a:p>
          <a:p>
            <a:pPr>
              <a:buNone/>
            </a:pPr>
            <a:endParaRPr lang="pt-BR" sz="3200" dirty="0"/>
          </a:p>
        </p:txBody>
      </p:sp>
      <p:sp>
        <p:nvSpPr>
          <p:cNvPr id="3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ＭＳ Ｐゴシック" pitchFamily="1" charset="-128"/>
                <a:cs typeface="Calibri" pitchFamily="34" charset="0"/>
              </a:rPr>
              <a:t>decisão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sz="3200" u="sng" dirty="0" smtClean="0"/>
              <a:t>Na </a:t>
            </a:r>
            <a:r>
              <a:rPr lang="pt-BR" sz="3200" i="1" u="sng" dirty="0" smtClean="0">
                <a:solidFill>
                  <a:srgbClr val="C00000"/>
                </a:solidFill>
              </a:rPr>
              <a:t>manutenção</a:t>
            </a:r>
            <a:r>
              <a:rPr lang="pt-BR" sz="3200" u="sng" dirty="0" smtClean="0"/>
              <a:t> da </a:t>
            </a:r>
            <a:r>
              <a:rPr lang="pt-BR" sz="3200" u="sng" dirty="0" err="1" smtClean="0"/>
              <a:t>acreditação</a:t>
            </a:r>
            <a:r>
              <a:rPr lang="pt-BR" sz="3200" u="sng" dirty="0" smtClean="0"/>
              <a:t>:</a:t>
            </a:r>
          </a:p>
          <a:p>
            <a:pPr>
              <a:buNone/>
            </a:pPr>
            <a:endParaRPr lang="pt-BR" sz="3200" dirty="0" smtClean="0"/>
          </a:p>
          <a:p>
            <a:pPr>
              <a:buNone/>
            </a:pPr>
            <a:r>
              <a:rPr lang="pt-BR" sz="3200" dirty="0" smtClean="0"/>
              <a:t>O AVALIADOR LÍDER RECOMENDA</a:t>
            </a:r>
          </a:p>
          <a:p>
            <a:pPr>
              <a:buNone/>
            </a:pPr>
            <a:r>
              <a:rPr lang="pt-BR" sz="3200" dirty="0" smtClean="0"/>
              <a:t>O GESTOR DE ACREDITAÇÃO RECOMENDA</a:t>
            </a:r>
          </a:p>
          <a:p>
            <a:pPr>
              <a:buNone/>
            </a:pPr>
            <a:r>
              <a:rPr lang="pt-BR" sz="3200" dirty="0" smtClean="0"/>
              <a:t>O REVISOR RECOMENDA</a:t>
            </a:r>
          </a:p>
          <a:p>
            <a:pPr>
              <a:buNone/>
            </a:pPr>
            <a:r>
              <a:rPr lang="pt-BR" sz="3200" dirty="0" smtClean="0"/>
              <a:t>A DICLA DECIDE</a:t>
            </a:r>
            <a:endParaRPr lang="pt-BR" sz="3200" dirty="0"/>
          </a:p>
        </p:txBody>
      </p:sp>
      <p:sp>
        <p:nvSpPr>
          <p:cNvPr id="4" name="Retângulo de cantos arredondados 4"/>
          <p:cNvSpPr>
            <a:spLocks noChangeArrowheads="1"/>
          </p:cNvSpPr>
          <p:nvPr/>
        </p:nvSpPr>
        <p:spPr bwMode="auto">
          <a:xfrm>
            <a:off x="209550" y="1196975"/>
            <a:ext cx="8653463" cy="7191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pt-BR" altLang="pt-BR" sz="2800" u="none" cap="all" dirty="0" smtClean="0">
                <a:latin typeface="Calibri" pitchFamily="34" charset="0"/>
                <a:ea typeface="ＭＳ Ｐゴシック" pitchFamily="1" charset="-128"/>
                <a:cs typeface="Calibri" pitchFamily="34" charset="0"/>
              </a:rPr>
              <a:t>decisão</a:t>
            </a:r>
            <a:endParaRPr lang="en-US" altLang="pt-BR" sz="2800" u="none" cap="all" dirty="0">
              <a:latin typeface="Calibri" pitchFamily="34" charset="0"/>
              <a:ea typeface="ＭＳ Ｐゴシック" pitchFamily="1" charset="-128"/>
              <a:cs typeface="Calibri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eloPRESI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modeloPRESI.ppt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lnDef>
  </a:objectDefaults>
  <a:extraClrSchemeLst>
    <a:extraClrScheme>
      <a:clrScheme name="modeloPRESI.ppt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PRESI.ppt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PRESI.pp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atrimônio Líquido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  <a:fontScheme name="modeloPRESI.ppt">
    <a:majorFont>
      <a:latin typeface="Arial"/>
      <a:ea typeface=""/>
      <a:cs typeface=""/>
    </a:majorFont>
    <a:minorFont>
      <a:latin typeface="Times New Roman"/>
      <a:ea typeface=""/>
      <a:cs typeface="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C:\Publico\modeloPRESI.ppt</Template>
  <TotalTime>16306</TotalTime>
  <Words>2518</Words>
  <Application>Microsoft Office PowerPoint</Application>
  <PresentationFormat>Apresentação na tela (4:3)</PresentationFormat>
  <Paragraphs>296</Paragraphs>
  <Slides>45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45</vt:i4>
      </vt:variant>
    </vt:vector>
  </HeadingPairs>
  <TitlesOfParts>
    <vt:vector size="46" baseType="lpstr">
      <vt:lpstr>modeloPRESI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</vt:vector>
  </TitlesOfParts>
  <Company>INMETRO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sem título</dc:title>
  <dc:creator>ANDREA ALMEIDA</dc:creator>
  <cp:lastModifiedBy>Lucia Moreira</cp:lastModifiedBy>
  <cp:revision>2343</cp:revision>
  <cp:lastPrinted>2015-03-23T13:45:05Z</cp:lastPrinted>
  <dcterms:created xsi:type="dcterms:W3CDTF">1998-11-18T12:28:16Z</dcterms:created>
  <dcterms:modified xsi:type="dcterms:W3CDTF">2015-11-09T16:02:05Z</dcterms:modified>
</cp:coreProperties>
</file>