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8" r:id="rId4"/>
    <p:sldId id="267" r:id="rId5"/>
    <p:sldId id="259" r:id="rId6"/>
    <p:sldId id="260" r:id="rId7"/>
    <p:sldId id="272" r:id="rId8"/>
    <p:sldId id="273" r:id="rId9"/>
    <p:sldId id="275" r:id="rId10"/>
    <p:sldId id="269" r:id="rId11"/>
    <p:sldId id="263" r:id="rId12"/>
    <p:sldId id="270" r:id="rId13"/>
    <p:sldId id="271" r:id="rId14"/>
    <p:sldId id="264" r:id="rId15"/>
    <p:sldId id="262" r:id="rId16"/>
    <p:sldId id="265" r:id="rId17"/>
    <p:sldId id="276" r:id="rId18"/>
    <p:sldId id="277" r:id="rId19"/>
    <p:sldId id="266" r:id="rId2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LSE LEMOS" initials="IL" lastIdx="2" clrIdx="0">
    <p:extLst>
      <p:ext uri="{19B8F6BF-5375-455C-9EA6-DF929625EA0E}">
        <p15:presenceInfo xmlns:p15="http://schemas.microsoft.com/office/powerpoint/2012/main" userId="fb0aac3735e421d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7FF"/>
    <a:srgbClr val="CCCCFF"/>
    <a:srgbClr val="CEEEFE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721" autoAdjust="0"/>
    <p:restoredTop sz="94022" autoAdjust="0"/>
  </p:normalViewPr>
  <p:slideViewPr>
    <p:cSldViewPr>
      <p:cViewPr varScale="1">
        <p:scale>
          <a:sx n="66" d="100"/>
          <a:sy n="66" d="100"/>
        </p:scale>
        <p:origin x="174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F0DE71-9730-4195-8BDD-865DD7091DBD}" type="datetimeFigureOut">
              <a:rPr lang="pt-BR" smtClean="0"/>
              <a:t>05/11/2015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C8A3F2-17C2-4423-983E-D9273E689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5680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C8A3F2-17C2-4423-983E-D9273E6894B3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5825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C8A3F2-17C2-4423-983E-D9273E6894B3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4023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4"/>
          <p:cNvCxnSpPr>
            <a:cxnSpLocks noChangeShapeType="1"/>
          </p:cNvCxnSpPr>
          <p:nvPr userDrawn="1"/>
        </p:nvCxnSpPr>
        <p:spPr bwMode="auto">
          <a:xfrm>
            <a:off x="0" y="1196975"/>
            <a:ext cx="9144000" cy="0"/>
          </a:xfrm>
          <a:prstGeom prst="line">
            <a:avLst/>
          </a:prstGeom>
          <a:noFill/>
          <a:ln w="28575" algn="ctr">
            <a:solidFill>
              <a:srgbClr val="00206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050" name="Picture 2" descr="\\Rcontrol01s\pub_dicap\Cursos e Eventos\Cursos\Cursos 2014\11º Workshop com avaliadores em acreditação de laboratórios\identidadewal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-161136"/>
            <a:ext cx="2781300" cy="16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9683698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4"/>
          <p:cNvCxnSpPr>
            <a:cxnSpLocks noChangeShapeType="1"/>
          </p:cNvCxnSpPr>
          <p:nvPr userDrawn="1"/>
        </p:nvCxnSpPr>
        <p:spPr bwMode="auto">
          <a:xfrm>
            <a:off x="0" y="1196975"/>
            <a:ext cx="9144000" cy="0"/>
          </a:xfrm>
          <a:prstGeom prst="line">
            <a:avLst/>
          </a:prstGeom>
          <a:noFill/>
          <a:ln w="28575" algn="ctr">
            <a:solidFill>
              <a:srgbClr val="002060"/>
            </a:solidFill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960749745"/>
      </p:ext>
    </p:extLst>
  </p:cSld>
  <p:clrMapOvr>
    <a:masterClrMapping/>
  </p:clrMapOvr>
  <p:transition spd="slow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9223705"/>
      </p:ext>
    </p:extLst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9587002"/>
      </p:ext>
    </p:extLst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4971422"/>
      </p:ext>
    </p:extLst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es-CO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s-CO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CE19DC89-BCD0-4C1E-8144-A7200C64E295}" type="datetimeFigureOut">
              <a:rPr lang="es-CO"/>
              <a:pPr/>
              <a:t>5/11/2015</a:t>
            </a:fld>
            <a:endParaRPr lang="es-CO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9C1630E6-7DAE-40F1-A820-EC7DA61829D0}" type="slidenum">
              <a:rPr lang="es-CO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10928744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C371CE-C6B3-4198-A7CC-66C9FDA5A0F5}" type="datetimeFigureOut">
              <a:rPr lang="pt-BR" smtClean="0"/>
              <a:t>05/11/2015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06F22EB-C4D9-45F6-BED6-295BDFCA01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7929954"/>
      </p:ext>
    </p:extLst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microsoft.com/office/2007/relationships/hdphoto" Target="../media/hdphoto1.wdp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9000">
              <a:srgbClr val="CEEEFE"/>
            </a:gs>
            <a:gs pos="30000">
              <a:srgbClr val="CEEEFE"/>
            </a:gs>
            <a:gs pos="29000">
              <a:srgbClr val="CEEEFE"/>
            </a:gs>
            <a:gs pos="36000">
              <a:srgbClr val="CEEEFE"/>
            </a:gs>
            <a:gs pos="42000">
              <a:srgbClr val="CEEEFE"/>
            </a:gs>
            <a:gs pos="22000">
              <a:srgbClr val="E7F7FF"/>
            </a:gs>
            <a:gs pos="0">
              <a:schemeClr val="accent1">
                <a:lumMod val="5000"/>
                <a:lumOff val="95000"/>
              </a:schemeClr>
            </a:gs>
            <a:gs pos="68000">
              <a:srgbClr val="CEEEFE"/>
            </a:gs>
            <a:gs pos="83000">
              <a:srgbClr val="CEEEFE"/>
            </a:gs>
            <a:gs pos="100000">
              <a:srgbClr val="CEEEFE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2" descr="desenho_campus_inmetro.pn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038"/>
            <a:ext cx="9144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0" descr="Marca_Acreditacao_cor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786314" y="500042"/>
            <a:ext cx="361157" cy="36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6" name="Conector reto 4"/>
          <p:cNvCxnSpPr>
            <a:cxnSpLocks noChangeShapeType="1"/>
          </p:cNvCxnSpPr>
          <p:nvPr userDrawn="1"/>
        </p:nvCxnSpPr>
        <p:spPr bwMode="auto">
          <a:xfrm>
            <a:off x="0" y="1196975"/>
            <a:ext cx="9144000" cy="0"/>
          </a:xfrm>
          <a:prstGeom prst="line">
            <a:avLst/>
          </a:prstGeom>
          <a:noFill/>
          <a:ln w="28575" algn="ctr">
            <a:solidFill>
              <a:srgbClr val="00206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8" name="Picture 1" descr="ASSINATURA-NOVA-INMETRO.png"/>
          <p:cNvPicPr>
            <a:picLocks noChangeAspect="1"/>
          </p:cNvPicPr>
          <p:nvPr userDrawn="1"/>
        </p:nvPicPr>
        <p:blipFill>
          <a:blip r:embed="rId12"/>
          <a:srcRect/>
          <a:stretch>
            <a:fillRect/>
          </a:stretch>
        </p:blipFill>
        <p:spPr bwMode="auto">
          <a:xfrm>
            <a:off x="5357818" y="428604"/>
            <a:ext cx="3436938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\\Rcontrol01s\pub_dicap\Cursos e Eventos\Cursos\Cursos 2014\11º Workshop com avaliadores em acreditação de laboratórios\identidadewal2.pn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-161136"/>
            <a:ext cx="2781300" cy="16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 userDrawn="1"/>
        </p:nvSpPr>
        <p:spPr>
          <a:xfrm>
            <a:off x="1331640" y="827420"/>
            <a:ext cx="18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0" dirty="0" smtClean="0">
                <a:solidFill>
                  <a:schemeClr val="bg1"/>
                </a:solidFill>
                <a:latin typeface="+mj-lt"/>
              </a:rPr>
              <a:t>10 a 12/11/15</a:t>
            </a:r>
            <a:endParaRPr lang="pt-BR" sz="1600" b="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4515024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ransition spd="slow">
    <p:pull dir="ld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9FFCC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9FF"/>
        </a:buClr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FFCC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hyperlink" Target="NIT-Dicla-29_03.pdf" TargetMode="External"/><Relationship Id="rId1" Type="http://schemas.openxmlformats.org/officeDocument/2006/relationships/slideLayout" Target="../slideLayouts/slideLayout1.xml"/><Relationship Id="rId4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8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FOR-Cgcre-95_06%20-RRNC%20modelo.doc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FOR-Cgcre-44_03%20-Parecer%20do%20avaliador%20l&#237;der.doc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7.xml"/><Relationship Id="rId5" Type="http://schemas.openxmlformats.org/officeDocument/2006/relationships/hyperlink" Target="FOR-Cgcre-95_06%20-RRNC%20modelo.doc" TargetMode="External"/><Relationship Id="rId4" Type="http://schemas.openxmlformats.org/officeDocument/2006/relationships/slide" Target="slide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emf"/><Relationship Id="rId5" Type="http://schemas.openxmlformats.org/officeDocument/2006/relationships/package" Target="../embeddings/Microsoft_Word_Document2.docx"/><Relationship Id="rId4" Type="http://schemas.openxmlformats.org/officeDocument/2006/relationships/image" Target="../media/image9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mailto:dicap@inmetro.gov.br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1434825"/>
              </p:ext>
            </p:extLst>
          </p:nvPr>
        </p:nvGraphicFramePr>
        <p:xfrm>
          <a:off x="467544" y="1124744"/>
          <a:ext cx="8173566" cy="1440160"/>
        </p:xfrm>
        <a:graphic>
          <a:graphicData uri="http://schemas.openxmlformats.org/drawingml/2006/table">
            <a:tbl>
              <a:tblPr/>
              <a:tblGrid>
                <a:gridCol w="8173566"/>
              </a:tblGrid>
              <a:tr h="144016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b="1" i="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V WORKSHOP DE AVALIADORES E ESPECIALISTAS NA ÁREA DE CALIBRAÇÃO E ENSAIOS QUÍMICOS E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b="1" i="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II WORKSHOP DE AVALIADORES E ESPECIALISTAS NA ÁREA DE ENSAIOS BIOLÓGICOS</a:t>
                      </a:r>
                      <a:endParaRPr lang="pt-BR" sz="1200" b="1" i="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6384269"/>
              </p:ext>
            </p:extLst>
          </p:nvPr>
        </p:nvGraphicFramePr>
        <p:xfrm>
          <a:off x="1871903" y="4586349"/>
          <a:ext cx="5112568" cy="400050"/>
        </p:xfrm>
        <a:graphic>
          <a:graphicData uri="http://schemas.openxmlformats.org/drawingml/2006/table">
            <a:tbl>
              <a:tblPr/>
              <a:tblGrid>
                <a:gridCol w="5112568"/>
              </a:tblGrid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kern="12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METODOLOGIA DE TRABALHO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Retângulo 4"/>
          <p:cNvSpPr/>
          <p:nvPr/>
        </p:nvSpPr>
        <p:spPr>
          <a:xfrm>
            <a:off x="954713" y="3854055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RELATÓRIO DE RESOLUÇÃO DE NÃO CONFORMIDADE (RRNC)</a:t>
            </a:r>
            <a:endParaRPr lang="pt-BR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3042807" y="3167927"/>
            <a:ext cx="2770759" cy="7232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PLANO DE </a:t>
            </a:r>
            <a:r>
              <a:rPr lang="pt-BR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AVALIAÇÃO</a:t>
            </a:r>
          </a:p>
          <a:p>
            <a:pPr algn="ctr">
              <a:spcBef>
                <a:spcPts val="600"/>
              </a:spcBef>
            </a:pPr>
            <a:r>
              <a:rPr lang="pt-B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E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3181146" y="6021288"/>
            <a:ext cx="24940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 smtClean="0">
                <a:solidFill>
                  <a:srgbClr val="002060"/>
                </a:solidFill>
              </a:rPr>
              <a:t>ILSE M.G. LEMOS</a:t>
            </a:r>
          </a:p>
        </p:txBody>
      </p:sp>
    </p:spTree>
    <p:extLst>
      <p:ext uri="{BB962C8B-B14F-4D97-AF65-F5344CB8AC3E}">
        <p14:creationId xmlns:p14="http://schemas.microsoft.com/office/powerpoint/2010/main" val="1660712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ll dir="ld"/>
      </p:transition>
    </mc:Choice>
    <mc:Fallback xmlns="">
      <p:transition spd="slow">
        <p:pull dir="ld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84563" y="1283609"/>
            <a:ext cx="9178000" cy="5545851"/>
            <a:chOff x="84563" y="1283609"/>
            <a:chExt cx="9178000" cy="5545851"/>
          </a:xfrm>
        </p:grpSpPr>
        <p:sp>
          <p:nvSpPr>
            <p:cNvPr id="2" name="AutoShape 10"/>
            <p:cNvSpPr>
              <a:spLocks noChangeArrowheads="1"/>
            </p:cNvSpPr>
            <p:nvPr/>
          </p:nvSpPr>
          <p:spPr bwMode="auto">
            <a:xfrm>
              <a:off x="1955383" y="1987870"/>
              <a:ext cx="5245964" cy="525630"/>
            </a:xfrm>
            <a:prstGeom prst="flowChartTerminator">
              <a:avLst/>
            </a:prstGeom>
            <a:solidFill>
              <a:srgbClr val="CCCCFF"/>
            </a:solidFill>
            <a:ln w="12700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>
              <a:outerShdw dist="28398" dir="3806097" algn="ctr" rotWithShape="0">
                <a:schemeClr val="accent1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pt-BR" b="1" dirty="0" smtClean="0">
                  <a:solidFill>
                    <a:srgbClr val="00206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 FORMAÇÃO DA </a:t>
              </a:r>
              <a:r>
                <a:rPr lang="pt-BR" b="1" dirty="0">
                  <a:solidFill>
                    <a:srgbClr val="00206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EQUIPE DE </a:t>
              </a:r>
              <a:r>
                <a:rPr lang="pt-BR" b="1" dirty="0" smtClean="0">
                  <a:solidFill>
                    <a:srgbClr val="00206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AVALIAÇÃO</a:t>
              </a:r>
              <a:endParaRPr lang="pt-BR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" name="AutoShape 92"/>
            <p:cNvCxnSpPr>
              <a:cxnSpLocks noChangeShapeType="1"/>
            </p:cNvCxnSpPr>
            <p:nvPr/>
          </p:nvCxnSpPr>
          <p:spPr bwMode="auto">
            <a:xfrm flipH="1">
              <a:off x="4563152" y="2549917"/>
              <a:ext cx="11414" cy="29072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" name="AutoShape 12"/>
            <p:cNvSpPr>
              <a:spLocks noChangeArrowheads="1"/>
            </p:cNvSpPr>
            <p:nvPr/>
          </p:nvSpPr>
          <p:spPr bwMode="auto">
            <a:xfrm>
              <a:off x="2709432" y="2842193"/>
              <a:ext cx="3672408" cy="348850"/>
            </a:xfrm>
            <a:prstGeom prst="flowChartProcess">
              <a:avLst/>
            </a:prstGeom>
            <a:solidFill>
              <a:srgbClr val="CCCCFF"/>
            </a:solidFill>
            <a:ln w="12700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>
              <a:outerShdw dist="28398" dir="3806097" algn="ctr" rotWithShape="0">
                <a:schemeClr val="accent1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182880">
                <a:lnSpc>
                  <a:spcPct val="115000"/>
                </a:lnSpc>
                <a:spcAft>
                  <a:spcPts val="1000"/>
                </a:spcAft>
              </a:pPr>
              <a:r>
                <a:rPr lang="pt-BR" b="1" dirty="0" smtClean="0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CONVITE AOS AVALIADORES</a:t>
              </a:r>
              <a:endParaRPr lang="pt-BR" dirty="0" smtClean="0">
                <a:solidFill>
                  <a:srgbClr val="002060"/>
                </a:solidFill>
                <a:effectLst/>
                <a:ea typeface="Times New Roman" panose="02020603050405020304" pitchFamily="18" charset="0"/>
              </a:endParaRPr>
            </a:p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pt-BR" b="1" dirty="0" smtClean="0">
                  <a:solidFill>
                    <a:srgbClr val="002060"/>
                  </a:solidFill>
                  <a:effectLst/>
                  <a:ea typeface="Calibri" panose="020F0502020204030204" pitchFamily="34" charset="0"/>
                </a:rPr>
                <a:t> </a:t>
              </a:r>
              <a:endParaRPr lang="pt-BR" dirty="0" smtClean="0">
                <a:solidFill>
                  <a:srgbClr val="002060"/>
                </a:solidFill>
                <a:effectLst/>
                <a:ea typeface="Times New Roman" panose="02020603050405020304" pitchFamily="18" charset="0"/>
              </a:endParaRPr>
            </a:p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pt-BR" dirty="0" smtClean="0">
                  <a:solidFill>
                    <a:srgbClr val="002060"/>
                  </a:solidFill>
                  <a:effectLst/>
                  <a:ea typeface="Calibri" panose="020F0502020204030204" pitchFamily="34" charset="0"/>
                </a:rPr>
                <a:t> </a:t>
              </a:r>
              <a:endParaRPr lang="pt-BR" dirty="0">
                <a:solidFill>
                  <a:srgbClr val="002060"/>
                </a:solidFill>
                <a:effectLst/>
                <a:ea typeface="Times New Roman" panose="02020603050405020304" pitchFamily="18" charset="0"/>
              </a:endParaRPr>
            </a:p>
          </p:txBody>
        </p:sp>
        <p:cxnSp>
          <p:nvCxnSpPr>
            <p:cNvPr id="7" name="AutoShape 92"/>
            <p:cNvCxnSpPr>
              <a:cxnSpLocks noChangeShapeType="1"/>
            </p:cNvCxnSpPr>
            <p:nvPr/>
          </p:nvCxnSpPr>
          <p:spPr bwMode="auto">
            <a:xfrm flipH="1">
              <a:off x="4563150" y="3260868"/>
              <a:ext cx="7603" cy="29341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" name="AutoShape 12"/>
            <p:cNvSpPr>
              <a:spLocks noChangeArrowheads="1"/>
            </p:cNvSpPr>
            <p:nvPr/>
          </p:nvSpPr>
          <p:spPr bwMode="auto">
            <a:xfrm>
              <a:off x="3152144" y="3537709"/>
              <a:ext cx="2852445" cy="354076"/>
            </a:xfrm>
            <a:prstGeom prst="flowChartProcess">
              <a:avLst/>
            </a:prstGeom>
            <a:solidFill>
              <a:srgbClr val="CCCCFF"/>
            </a:solidFill>
            <a:ln w="12700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>
              <a:outerShdw dist="28398" dir="3806097" algn="ctr" rotWithShape="0">
                <a:schemeClr val="accent1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182880">
                <a:lnSpc>
                  <a:spcPct val="115000"/>
                </a:lnSpc>
                <a:spcAft>
                  <a:spcPts val="1000"/>
                </a:spcAft>
              </a:pPr>
              <a:r>
                <a:rPr lang="pt-BR" b="1" dirty="0" smtClean="0">
                  <a:solidFill>
                    <a:srgbClr val="002060"/>
                  </a:solidFill>
                  <a:effectLst/>
                  <a:ea typeface="Calibri" panose="020F0502020204030204" pitchFamily="34" charset="0"/>
                </a:rPr>
                <a:t> ACEITE DO C</a:t>
              </a:r>
              <a:r>
                <a:rPr lang="pt-BR" b="1" dirty="0" smtClean="0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ONVITE</a:t>
              </a:r>
              <a:endParaRPr lang="pt-BR" dirty="0" smtClean="0">
                <a:solidFill>
                  <a:srgbClr val="002060"/>
                </a:solidFill>
                <a:effectLst/>
                <a:ea typeface="Times New Roman" panose="02020603050405020304" pitchFamily="18" charset="0"/>
              </a:endParaRPr>
            </a:p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pt-BR" dirty="0" smtClean="0">
                  <a:solidFill>
                    <a:srgbClr val="002060"/>
                  </a:solidFill>
                  <a:effectLst/>
                  <a:ea typeface="Calibri" panose="020F0502020204030204" pitchFamily="34" charset="0"/>
                </a:rPr>
                <a:t> </a:t>
              </a:r>
              <a:endParaRPr lang="pt-BR" dirty="0">
                <a:solidFill>
                  <a:srgbClr val="002060"/>
                </a:solidFill>
                <a:effectLst/>
                <a:ea typeface="Times New Roman" panose="02020603050405020304" pitchFamily="18" charset="0"/>
              </a:endParaRPr>
            </a:p>
          </p:txBody>
        </p:sp>
        <p:cxnSp>
          <p:nvCxnSpPr>
            <p:cNvPr id="9" name="AutoShape 92"/>
            <p:cNvCxnSpPr>
              <a:cxnSpLocks noChangeShapeType="1"/>
            </p:cNvCxnSpPr>
            <p:nvPr/>
          </p:nvCxnSpPr>
          <p:spPr bwMode="auto">
            <a:xfrm flipH="1">
              <a:off x="4570764" y="3906217"/>
              <a:ext cx="7603" cy="29341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AutoShape 92"/>
            <p:cNvCxnSpPr>
              <a:cxnSpLocks noChangeShapeType="1"/>
            </p:cNvCxnSpPr>
            <p:nvPr/>
          </p:nvCxnSpPr>
          <p:spPr bwMode="auto">
            <a:xfrm flipH="1">
              <a:off x="4559348" y="4580430"/>
              <a:ext cx="7603" cy="29341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AutoShape 12"/>
            <p:cNvSpPr>
              <a:spLocks noChangeArrowheads="1"/>
            </p:cNvSpPr>
            <p:nvPr/>
          </p:nvSpPr>
          <p:spPr bwMode="auto">
            <a:xfrm>
              <a:off x="2515117" y="4843505"/>
              <a:ext cx="4111271" cy="378217"/>
            </a:xfrm>
            <a:prstGeom prst="flowChartProcess">
              <a:avLst/>
            </a:prstGeom>
            <a:solidFill>
              <a:srgbClr val="CCCCFF"/>
            </a:solidFill>
            <a:ln w="12700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>
              <a:outerShdw dist="28398" dir="3806097" algn="ctr" rotWithShape="0">
                <a:schemeClr val="accent1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182880">
                <a:lnSpc>
                  <a:spcPct val="115000"/>
                </a:lnSpc>
                <a:spcAft>
                  <a:spcPts val="1000"/>
                </a:spcAft>
              </a:pPr>
              <a:r>
                <a:rPr lang="pt-BR" b="1" dirty="0" smtClean="0">
                  <a:solidFill>
                    <a:srgbClr val="002060"/>
                  </a:solidFill>
                  <a:effectLst/>
                  <a:ea typeface="Calibri" panose="020F0502020204030204" pitchFamily="34" charset="0"/>
                </a:rPr>
                <a:t> </a:t>
              </a:r>
              <a:r>
                <a:rPr lang="pt-BR" b="1" dirty="0" smtClean="0">
                  <a:solidFill>
                    <a:srgbClr val="002060"/>
                  </a:solidFill>
                  <a:effectLst/>
                  <a:ea typeface="Times New Roman" panose="02020603050405020304" pitchFamily="18" charset="0"/>
                </a:rPr>
                <a:t>CONFIRMAÇÃO DA AVALIAÇÃO</a:t>
              </a:r>
              <a:r>
                <a:rPr lang="pt-BR" b="1" dirty="0" smtClean="0">
                  <a:solidFill>
                    <a:srgbClr val="002060"/>
                  </a:solidFill>
                  <a:effectLst/>
                  <a:ea typeface="Calibri" panose="020F0502020204030204" pitchFamily="34" charset="0"/>
                </a:rPr>
                <a:t>  </a:t>
              </a:r>
              <a:endParaRPr lang="pt-BR" dirty="0" smtClean="0">
                <a:solidFill>
                  <a:srgbClr val="002060"/>
                </a:solidFill>
                <a:effectLst/>
                <a:ea typeface="Times New Roman" panose="02020603050405020304" pitchFamily="18" charset="0"/>
              </a:endParaRPr>
            </a:p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pt-BR" dirty="0" smtClean="0">
                  <a:solidFill>
                    <a:srgbClr val="002060"/>
                  </a:solidFill>
                  <a:effectLst/>
                  <a:ea typeface="Calibri" panose="020F0502020204030204" pitchFamily="34" charset="0"/>
                </a:rPr>
                <a:t> </a:t>
              </a:r>
              <a:endParaRPr lang="pt-BR" dirty="0">
                <a:solidFill>
                  <a:srgbClr val="002060"/>
                </a:solidFill>
                <a:effectLst/>
                <a:ea typeface="Times New Roman" panose="02020603050405020304" pitchFamily="18" charset="0"/>
              </a:endParaRPr>
            </a:p>
          </p:txBody>
        </p:sp>
        <p:cxnSp>
          <p:nvCxnSpPr>
            <p:cNvPr id="41" name="AutoShape 92"/>
            <p:cNvCxnSpPr>
              <a:cxnSpLocks noChangeShapeType="1"/>
            </p:cNvCxnSpPr>
            <p:nvPr/>
          </p:nvCxnSpPr>
          <p:spPr bwMode="auto">
            <a:xfrm flipH="1">
              <a:off x="4559348" y="5212962"/>
              <a:ext cx="7603" cy="29341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2" name="Elipse 41"/>
            <p:cNvSpPr/>
            <p:nvPr/>
          </p:nvSpPr>
          <p:spPr bwMode="auto">
            <a:xfrm>
              <a:off x="3761151" y="6147425"/>
              <a:ext cx="1584176" cy="682035"/>
            </a:xfrm>
            <a:prstGeom prst="ellipse">
              <a:avLst/>
            </a:prstGeom>
            <a:solidFill>
              <a:srgbClr val="CCCCFF"/>
            </a:solidFill>
            <a:ln w="12700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>
              <a:outerShdw dist="28398" dir="3806097" algn="ctr" rotWithShape="0">
                <a:schemeClr val="accent1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87313" algn="ctr">
                <a:lnSpc>
                  <a:spcPct val="115000"/>
                </a:lnSpc>
                <a:spcAft>
                  <a:spcPts val="1000"/>
                </a:spcAft>
              </a:pPr>
              <a:r>
                <a:rPr lang="pt-BR" sz="1000" b="1" dirty="0" smtClean="0">
                  <a:solidFill>
                    <a:srgbClr val="002060"/>
                  </a:solidFill>
                  <a:ea typeface="Calibri" panose="020F0502020204030204" pitchFamily="34" charset="0"/>
                </a:rPr>
                <a:t>Planejamento Avaliação</a:t>
              </a:r>
              <a:endParaRPr lang="pt-BR" sz="1000" b="1" dirty="0">
                <a:solidFill>
                  <a:srgbClr val="002060"/>
                </a:solidFill>
                <a:ea typeface="Calibri" panose="020F0502020204030204" pitchFamily="34" charset="0"/>
              </a:endParaRPr>
            </a:p>
          </p:txBody>
        </p:sp>
        <p:sp>
          <p:nvSpPr>
            <p:cNvPr id="50" name="CaixaDeTexto 49">
              <a:hlinkClick r:id="rId2" action="ppaction://hlinkfile"/>
            </p:cNvPr>
            <p:cNvSpPr txBox="1"/>
            <p:nvPr/>
          </p:nvSpPr>
          <p:spPr>
            <a:xfrm>
              <a:off x="247116" y="3554285"/>
              <a:ext cx="151216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100" b="1" u="sng" dirty="0">
                  <a:solidFill>
                    <a:srgbClr val="002060"/>
                  </a:solidFill>
                  <a:hlinkClick r:id="rId3" action="ppaction://hlinksldjump"/>
                </a:rPr>
                <a:t>NIT-Dicla-029 rev03</a:t>
              </a:r>
              <a:endParaRPr lang="pt-BR" sz="1100" dirty="0">
                <a:solidFill>
                  <a:srgbClr val="002060"/>
                </a:solidFill>
              </a:endParaRPr>
            </a:p>
            <a:p>
              <a:r>
                <a:rPr lang="pt-BR" sz="1100" b="1" dirty="0" smtClean="0">
                  <a:solidFill>
                    <a:srgbClr val="002060"/>
                  </a:solidFill>
                </a:rPr>
                <a:t>Item 10.2 </a:t>
              </a:r>
              <a:endParaRPr lang="pt-BR" sz="1100" dirty="0"/>
            </a:p>
          </p:txBody>
        </p:sp>
        <p:sp>
          <p:nvSpPr>
            <p:cNvPr id="51" name="Retângulo 50"/>
            <p:cNvSpPr/>
            <p:nvPr/>
          </p:nvSpPr>
          <p:spPr>
            <a:xfrm>
              <a:off x="84563" y="4236829"/>
              <a:ext cx="2007786" cy="4816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80340">
                <a:lnSpc>
                  <a:spcPct val="115000"/>
                </a:lnSpc>
                <a:spcAft>
                  <a:spcPts val="0"/>
                </a:spcAft>
              </a:pPr>
              <a:r>
                <a:rPr lang="pt-BR" sz="1100" b="1" u="sng" dirty="0">
                  <a:solidFill>
                    <a:srgbClr val="002060"/>
                  </a:solidFill>
                  <a:ea typeface="Calibri" panose="020F0502020204030204" pitchFamily="34" charset="0"/>
                  <a:cs typeface="Times New Roman" panose="02020603050405020304" pitchFamily="18" charset="0"/>
                  <a:hlinkClick r:id="rId4" action="ppaction://hlinksldjump"/>
                </a:rPr>
                <a:t>NIT-Dicla-029 </a:t>
              </a:r>
              <a:r>
                <a:rPr lang="pt-BR" sz="1100" b="1" u="sng" dirty="0" smtClean="0">
                  <a:solidFill>
                    <a:srgbClr val="002060"/>
                  </a:solidFill>
                  <a:ea typeface="Calibri" panose="020F0502020204030204" pitchFamily="34" charset="0"/>
                  <a:cs typeface="Times New Roman" panose="02020603050405020304" pitchFamily="18" charset="0"/>
                  <a:hlinkClick r:id="rId4" action="ppaction://hlinksldjump"/>
                </a:rPr>
                <a:t>rev03</a:t>
              </a:r>
              <a:r>
                <a:rPr lang="pt-BR" sz="1100" b="1" dirty="0" smtClean="0">
                  <a:solidFill>
                    <a:srgbClr val="002060"/>
                  </a:solidFill>
                  <a:ea typeface="Calibri" panose="020F0502020204030204" pitchFamily="34" charset="0"/>
                  <a:cs typeface="Times New Roman" panose="02020603050405020304" pitchFamily="18" charset="0"/>
                  <a:hlinkClick r:id="rId4" action="ppaction://hlinksldjump"/>
                </a:rPr>
                <a:t> </a:t>
              </a:r>
              <a:endParaRPr lang="pt-BR" sz="1100" b="1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180340">
                <a:lnSpc>
                  <a:spcPct val="115000"/>
                </a:lnSpc>
                <a:spcAft>
                  <a:spcPts val="0"/>
                </a:spcAft>
              </a:pPr>
              <a:r>
                <a:rPr lang="pt-BR" sz="1100" b="1" dirty="0" smtClean="0">
                  <a:solidFill>
                    <a:srgbClr val="00206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Item 10.3</a:t>
              </a:r>
              <a:endParaRPr lang="pt-BR" sz="1100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AutoShape 12"/>
            <p:cNvSpPr>
              <a:spLocks noChangeArrowheads="1"/>
            </p:cNvSpPr>
            <p:nvPr/>
          </p:nvSpPr>
          <p:spPr bwMode="auto">
            <a:xfrm>
              <a:off x="2223611" y="5515129"/>
              <a:ext cx="4699352" cy="366410"/>
            </a:xfrm>
            <a:prstGeom prst="flowChartProcess">
              <a:avLst/>
            </a:prstGeom>
            <a:solidFill>
              <a:srgbClr val="CCCCFF"/>
            </a:solidFill>
            <a:ln w="12700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>
              <a:outerShdw dist="28398" dir="3806097" algn="ctr" rotWithShape="0">
                <a:schemeClr val="accent1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182880" algn="ctr">
                <a:lnSpc>
                  <a:spcPct val="115000"/>
                </a:lnSpc>
                <a:spcAft>
                  <a:spcPts val="1000"/>
                </a:spcAft>
              </a:pPr>
              <a:r>
                <a:rPr lang="pt-BR" b="1" dirty="0" smtClean="0">
                  <a:solidFill>
                    <a:srgbClr val="002060"/>
                  </a:solidFill>
                </a:rPr>
                <a:t>ENVIO FOR-CGCRE-041 PARA LÍDER </a:t>
              </a:r>
              <a:r>
                <a:rPr lang="pt-BR" b="1" dirty="0" smtClean="0">
                  <a:solidFill>
                    <a:srgbClr val="002060"/>
                  </a:solidFill>
                  <a:effectLst/>
                  <a:ea typeface="Calibri" panose="020F0502020204030204" pitchFamily="34" charset="0"/>
                </a:rPr>
                <a:t> </a:t>
              </a:r>
              <a:endParaRPr lang="pt-BR" dirty="0" smtClean="0">
                <a:solidFill>
                  <a:srgbClr val="002060"/>
                </a:solidFill>
                <a:effectLst/>
                <a:ea typeface="Times New Roman" panose="02020603050405020304" pitchFamily="18" charset="0"/>
              </a:endParaRPr>
            </a:p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pt-BR" dirty="0" smtClean="0">
                  <a:solidFill>
                    <a:srgbClr val="002060"/>
                  </a:solidFill>
                  <a:effectLst/>
                  <a:ea typeface="Calibri" panose="020F0502020204030204" pitchFamily="34" charset="0"/>
                </a:rPr>
                <a:t> </a:t>
              </a:r>
              <a:endParaRPr lang="pt-BR" dirty="0">
                <a:solidFill>
                  <a:srgbClr val="002060"/>
                </a:solidFill>
                <a:effectLst/>
                <a:ea typeface="Times New Roman" panose="02020603050405020304" pitchFamily="18" charset="0"/>
              </a:endParaRPr>
            </a:p>
          </p:txBody>
        </p:sp>
        <p:cxnSp>
          <p:nvCxnSpPr>
            <p:cNvPr id="53" name="AutoShape 92"/>
            <p:cNvCxnSpPr>
              <a:cxnSpLocks noChangeShapeType="1"/>
            </p:cNvCxnSpPr>
            <p:nvPr/>
          </p:nvCxnSpPr>
          <p:spPr bwMode="auto">
            <a:xfrm flipH="1">
              <a:off x="4545636" y="5910219"/>
              <a:ext cx="7603" cy="29341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" name="Retângulo 14"/>
            <p:cNvSpPr/>
            <p:nvPr/>
          </p:nvSpPr>
          <p:spPr>
            <a:xfrm>
              <a:off x="609558" y="1283609"/>
              <a:ext cx="7937618" cy="410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80340">
                <a:lnSpc>
                  <a:spcPct val="115000"/>
                </a:lnSpc>
                <a:spcAft>
                  <a:spcPts val="1000"/>
                </a:spcAft>
              </a:pPr>
              <a:r>
                <a:rPr lang="pt-BR" b="1" dirty="0" smtClean="0">
                  <a:solidFill>
                    <a:srgbClr val="00206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ETAPAS ANTERIORES </a:t>
              </a:r>
              <a:r>
                <a:rPr lang="pt-BR" b="1" dirty="0">
                  <a:solidFill>
                    <a:srgbClr val="00206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À PREPARAÇÃO DO PLANO DE AVALIAÇÃO </a:t>
              </a:r>
              <a:endParaRPr lang="pt-BR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CaixaDeTexto 21"/>
            <p:cNvSpPr txBox="1"/>
            <p:nvPr/>
          </p:nvSpPr>
          <p:spPr>
            <a:xfrm>
              <a:off x="5937865" y="3502563"/>
              <a:ext cx="196517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6000" algn="ctr"/>
              <a:r>
                <a:rPr lang="pt-BR" sz="1050" b="1" dirty="0">
                  <a:solidFill>
                    <a:srgbClr val="002060"/>
                  </a:solidFill>
                </a:rPr>
                <a:t>LÍDER </a:t>
              </a:r>
              <a:r>
                <a:rPr lang="pt-BR" sz="1050" b="1" dirty="0" smtClean="0">
                  <a:solidFill>
                    <a:srgbClr val="002060"/>
                  </a:solidFill>
                </a:rPr>
                <a:t>, </a:t>
              </a:r>
              <a:r>
                <a:rPr lang="pt-BR" sz="1050" b="1" dirty="0" smtClean="0">
                  <a:solidFill>
                    <a:srgbClr val="002060"/>
                  </a:solidFill>
                  <a:ea typeface="Times New Roman" panose="02020603050405020304" pitchFamily="18" charset="0"/>
                </a:rPr>
                <a:t>AVALIADORES/</a:t>
              </a:r>
            </a:p>
            <a:p>
              <a:pPr marL="36000" algn="ctr"/>
              <a:r>
                <a:rPr lang="pt-BR" sz="1050" b="1" dirty="0" smtClean="0">
                  <a:solidFill>
                    <a:srgbClr val="002060"/>
                  </a:solidFill>
                  <a:ea typeface="Times New Roman" panose="02020603050405020304" pitchFamily="18" charset="0"/>
                </a:rPr>
                <a:t>ESPECIALISTAS</a:t>
              </a:r>
              <a:endParaRPr lang="pt-BR" sz="1050" b="1" dirty="0">
                <a:solidFill>
                  <a:srgbClr val="002060"/>
                </a:solidFill>
                <a:ea typeface="Times New Roman" panose="02020603050405020304" pitchFamily="18" charset="0"/>
              </a:endParaRPr>
            </a:p>
          </p:txBody>
        </p:sp>
        <p:sp>
          <p:nvSpPr>
            <p:cNvPr id="16" name="Retângulo 15"/>
            <p:cNvSpPr/>
            <p:nvPr/>
          </p:nvSpPr>
          <p:spPr>
            <a:xfrm>
              <a:off x="6920451" y="4236829"/>
              <a:ext cx="683520" cy="28700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82880">
                <a:lnSpc>
                  <a:spcPct val="115000"/>
                </a:lnSpc>
                <a:spcAft>
                  <a:spcPts val="1000"/>
                </a:spcAft>
              </a:pPr>
              <a:r>
                <a:rPr lang="pt-BR" sz="1100" b="1" dirty="0">
                  <a:solidFill>
                    <a:srgbClr val="002060"/>
                  </a:solidFill>
                  <a:ea typeface="Calibri" panose="020F0502020204030204" pitchFamily="34" charset="0"/>
                </a:rPr>
                <a:t>OAC</a:t>
              </a:r>
              <a:endParaRPr lang="pt-BR" sz="1100" dirty="0">
                <a:solidFill>
                  <a:srgbClr val="002060"/>
                </a:solidFill>
                <a:ea typeface="Times New Roman" panose="02020603050405020304" pitchFamily="18" charset="0"/>
              </a:endParaRPr>
            </a:p>
          </p:txBody>
        </p:sp>
        <p:sp>
          <p:nvSpPr>
            <p:cNvPr id="27" name="CaixaDeTexto 26">
              <a:hlinkClick r:id="rId2" action="ppaction://hlinkfile"/>
            </p:cNvPr>
            <p:cNvSpPr txBox="1"/>
            <p:nvPr/>
          </p:nvSpPr>
          <p:spPr>
            <a:xfrm>
              <a:off x="247116" y="2087904"/>
              <a:ext cx="151216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100" b="1" u="sng" dirty="0">
                  <a:solidFill>
                    <a:srgbClr val="002060"/>
                  </a:solidFill>
                </a:rPr>
                <a:t>NIT-Dicla-029 rev03</a:t>
              </a:r>
              <a:endParaRPr lang="pt-BR" sz="1100" dirty="0">
                <a:solidFill>
                  <a:srgbClr val="002060"/>
                </a:solidFill>
              </a:endParaRPr>
            </a:p>
            <a:p>
              <a:r>
                <a:rPr lang="pt-BR" sz="1100" b="1" dirty="0" smtClean="0">
                  <a:solidFill>
                    <a:srgbClr val="002060"/>
                  </a:solidFill>
                </a:rPr>
                <a:t>Itens 8.9  e  10 </a:t>
              </a:r>
              <a:endParaRPr lang="pt-BR" sz="1100" dirty="0"/>
            </a:p>
          </p:txBody>
        </p:sp>
        <p:sp>
          <p:nvSpPr>
            <p:cNvPr id="28" name="Retângulo 27"/>
            <p:cNvSpPr/>
            <p:nvPr/>
          </p:nvSpPr>
          <p:spPr>
            <a:xfrm>
              <a:off x="7229634" y="2106587"/>
              <a:ext cx="203292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1200" b="1" dirty="0" smtClean="0">
                  <a:solidFill>
                    <a:srgbClr val="002060"/>
                  </a:solidFill>
                  <a:ea typeface="Calibri" panose="020F0502020204030204" pitchFamily="34" charset="0"/>
                </a:rPr>
                <a:t>NUALC/ NUALE/ SECOM </a:t>
              </a:r>
              <a:endParaRPr lang="pt-BR" sz="1200" dirty="0"/>
            </a:p>
          </p:txBody>
        </p:sp>
        <p:sp>
          <p:nvSpPr>
            <p:cNvPr id="29" name="AutoShape 12"/>
            <p:cNvSpPr>
              <a:spLocks noChangeArrowheads="1"/>
            </p:cNvSpPr>
            <p:nvPr/>
          </p:nvSpPr>
          <p:spPr bwMode="auto">
            <a:xfrm>
              <a:off x="2144000" y="4213132"/>
              <a:ext cx="4868731" cy="354076"/>
            </a:xfrm>
            <a:prstGeom prst="flowChartProcess">
              <a:avLst/>
            </a:prstGeom>
            <a:solidFill>
              <a:srgbClr val="CCCCFF"/>
            </a:solidFill>
            <a:ln w="12700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>
              <a:outerShdw dist="28398" dir="3806097" algn="ctr" rotWithShape="0">
                <a:schemeClr val="accent1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182880">
                <a:lnSpc>
                  <a:spcPct val="115000"/>
                </a:lnSpc>
                <a:spcAft>
                  <a:spcPts val="1000"/>
                </a:spcAft>
              </a:pPr>
              <a:r>
                <a:rPr lang="pt-BR" b="1" dirty="0" smtClean="0">
                  <a:solidFill>
                    <a:srgbClr val="002060"/>
                  </a:solidFill>
                  <a:effectLst/>
                  <a:ea typeface="Calibri" panose="020F0502020204030204" pitchFamily="34" charset="0"/>
                </a:rPr>
                <a:t> ACEITE DA EQUIPE DE AVALIADORES</a:t>
              </a:r>
              <a:r>
                <a:rPr lang="pt-BR" dirty="0" smtClean="0">
                  <a:solidFill>
                    <a:srgbClr val="002060"/>
                  </a:solidFill>
                  <a:effectLst/>
                  <a:ea typeface="Calibri" panose="020F0502020204030204" pitchFamily="34" charset="0"/>
                </a:rPr>
                <a:t> </a:t>
              </a:r>
              <a:endParaRPr lang="pt-BR" dirty="0">
                <a:solidFill>
                  <a:srgbClr val="002060"/>
                </a:solidFill>
                <a:effectLst/>
                <a:ea typeface="Times New Roman" panose="02020603050405020304" pitchFamily="18" charset="0"/>
              </a:endParaRPr>
            </a:p>
          </p:txBody>
        </p:sp>
        <p:sp>
          <p:nvSpPr>
            <p:cNvPr id="30" name="Retângulo 29"/>
            <p:cNvSpPr/>
            <p:nvPr/>
          </p:nvSpPr>
          <p:spPr>
            <a:xfrm>
              <a:off x="6514247" y="2878118"/>
              <a:ext cx="203292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1200" b="1" dirty="0" smtClean="0">
                  <a:solidFill>
                    <a:srgbClr val="002060"/>
                  </a:solidFill>
                  <a:ea typeface="Calibri" panose="020F0502020204030204" pitchFamily="34" charset="0"/>
                </a:rPr>
                <a:t>NUALC/ NUALE/ SECOM </a:t>
              </a:r>
              <a:endParaRPr lang="pt-BR" sz="1200" dirty="0"/>
            </a:p>
          </p:txBody>
        </p:sp>
        <p:sp>
          <p:nvSpPr>
            <p:cNvPr id="31" name="Retângulo 30"/>
            <p:cNvSpPr/>
            <p:nvPr/>
          </p:nvSpPr>
          <p:spPr>
            <a:xfrm>
              <a:off x="6646337" y="4847689"/>
              <a:ext cx="203292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1200" b="1" dirty="0" smtClean="0">
                  <a:solidFill>
                    <a:srgbClr val="002060"/>
                  </a:solidFill>
                  <a:ea typeface="Calibri" panose="020F0502020204030204" pitchFamily="34" charset="0"/>
                </a:rPr>
                <a:t>NUALC/ NUALE/ SECOM </a:t>
              </a:r>
              <a:endParaRPr lang="pt-BR" sz="1200" dirty="0"/>
            </a:p>
          </p:txBody>
        </p:sp>
        <p:sp>
          <p:nvSpPr>
            <p:cNvPr id="32" name="Retângulo 31"/>
            <p:cNvSpPr/>
            <p:nvPr/>
          </p:nvSpPr>
          <p:spPr>
            <a:xfrm>
              <a:off x="7012731" y="5559834"/>
              <a:ext cx="203292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1200" b="1" dirty="0" smtClean="0">
                  <a:solidFill>
                    <a:srgbClr val="002060"/>
                  </a:solidFill>
                  <a:ea typeface="Calibri" panose="020F0502020204030204" pitchFamily="34" charset="0"/>
                </a:rPr>
                <a:t>NUALC/ NUALE/ SECOM </a:t>
              </a:r>
              <a:endParaRPr lang="pt-BR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0443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 dir="ld"/>
      </p:transition>
    </mc:Choice>
    <mc:Fallback xmlns="">
      <p:transition spd="slow">
        <p:pull dir="ld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3491880" y="1268760"/>
            <a:ext cx="23648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NIT-Dicla-029 rev03 </a:t>
            </a:r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031" y="1740656"/>
            <a:ext cx="6818361" cy="377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73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ll dir="ld"/>
      </p:transition>
    </mc:Choice>
    <mc:Fallback xmlns="">
      <p:transition spd="slow">
        <p:pull dir="ld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040" y="2429859"/>
            <a:ext cx="6560336" cy="2367293"/>
          </a:xfrm>
          <a:prstGeom prst="rect">
            <a:avLst/>
          </a:prstGeom>
        </p:spPr>
      </p:pic>
      <p:sp>
        <p:nvSpPr>
          <p:cNvPr id="18" name="Retângulo 17"/>
          <p:cNvSpPr/>
          <p:nvPr/>
        </p:nvSpPr>
        <p:spPr>
          <a:xfrm>
            <a:off x="3347864" y="1844824"/>
            <a:ext cx="23648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NIT-Dicla-029 rev03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84442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ll dir="ld"/>
      </p:transition>
    </mc:Choice>
    <mc:Fallback xmlns="">
      <p:transition spd="slow">
        <p:pull dir="ld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ipse 4"/>
          <p:cNvSpPr/>
          <p:nvPr/>
        </p:nvSpPr>
        <p:spPr bwMode="auto">
          <a:xfrm>
            <a:off x="251520" y="1251335"/>
            <a:ext cx="1584176" cy="651619"/>
          </a:xfrm>
          <a:prstGeom prst="ellipse">
            <a:avLst/>
          </a:prstGeom>
          <a:solidFill>
            <a:srgbClr val="CCCCFF"/>
          </a:solidFill>
          <a:ln w="127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1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36000" algn="ctr"/>
            <a:r>
              <a:rPr lang="pt-BR" sz="1200" b="1" dirty="0" smtClean="0">
                <a:solidFill>
                  <a:srgbClr val="002060"/>
                </a:solidFill>
                <a:ea typeface="Calibri" panose="020F0502020204030204" pitchFamily="34" charset="0"/>
              </a:rPr>
              <a:t>Planejamento Avaliação</a:t>
            </a:r>
            <a:endParaRPr lang="pt-BR" sz="1200" b="1" dirty="0">
              <a:solidFill>
                <a:srgbClr val="002060"/>
              </a:solidFill>
              <a:ea typeface="Calibri" panose="020F0502020204030204" pitchFamily="34" charset="0"/>
            </a:endParaRPr>
          </a:p>
        </p:txBody>
      </p:sp>
      <p:cxnSp>
        <p:nvCxnSpPr>
          <p:cNvPr id="10" name="AutoShape 92"/>
          <p:cNvCxnSpPr>
            <a:cxnSpLocks noChangeShapeType="1"/>
          </p:cNvCxnSpPr>
          <p:nvPr/>
        </p:nvCxnSpPr>
        <p:spPr bwMode="auto">
          <a:xfrm>
            <a:off x="4755020" y="1692198"/>
            <a:ext cx="1871" cy="36536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" name="Conector reto 40"/>
          <p:cNvCxnSpPr/>
          <p:nvPr/>
        </p:nvCxnSpPr>
        <p:spPr bwMode="auto">
          <a:xfrm flipV="1">
            <a:off x="2607975" y="2059729"/>
            <a:ext cx="2160000" cy="2973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AutoShape 92"/>
          <p:cNvCxnSpPr>
            <a:cxnSpLocks noChangeShapeType="1"/>
          </p:cNvCxnSpPr>
          <p:nvPr/>
        </p:nvCxnSpPr>
        <p:spPr bwMode="auto">
          <a:xfrm flipH="1">
            <a:off x="2608752" y="2057565"/>
            <a:ext cx="7603" cy="21954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0" name="Elipse 149"/>
          <p:cNvSpPr/>
          <p:nvPr/>
        </p:nvSpPr>
        <p:spPr bwMode="auto">
          <a:xfrm>
            <a:off x="1174628" y="4220306"/>
            <a:ext cx="2732503" cy="87240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1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marL="36000" algn="ctr"/>
            <a:r>
              <a:rPr lang="pt-BR" sz="1200" b="1" dirty="0">
                <a:solidFill>
                  <a:srgbClr val="002060"/>
                </a:solidFill>
              </a:rPr>
              <a:t>ENVIO </a:t>
            </a:r>
            <a:r>
              <a:rPr lang="pt-BR" sz="1200" b="1" dirty="0" smtClean="0">
                <a:solidFill>
                  <a:srgbClr val="002060"/>
                </a:solidFill>
              </a:rPr>
              <a:t>AO LÍDER PROGRAMA TÉCNICO </a:t>
            </a:r>
          </a:p>
          <a:p>
            <a:pPr marL="36000" algn="ctr"/>
            <a:r>
              <a:rPr lang="pt-BR" sz="1200" b="1" dirty="0" smtClean="0">
                <a:solidFill>
                  <a:srgbClr val="002060"/>
                </a:solidFill>
              </a:rPr>
              <a:t>E </a:t>
            </a:r>
            <a:r>
              <a:rPr lang="pt-BR" sz="1200" b="1" dirty="0">
                <a:solidFill>
                  <a:srgbClr val="002060"/>
                </a:solidFill>
              </a:rPr>
              <a:t>LOGÍSTICA DE </a:t>
            </a:r>
            <a:r>
              <a:rPr lang="pt-BR" sz="1200" b="1" dirty="0" smtClean="0">
                <a:solidFill>
                  <a:srgbClr val="002060"/>
                </a:solidFill>
              </a:rPr>
              <a:t>DESLOCAMENTO</a:t>
            </a:r>
            <a:endParaRPr lang="pt-BR" sz="12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</p:txBody>
      </p:sp>
      <p:sp>
        <p:nvSpPr>
          <p:cNvPr id="153" name="Losango 152"/>
          <p:cNvSpPr/>
          <p:nvPr/>
        </p:nvSpPr>
        <p:spPr bwMode="auto">
          <a:xfrm>
            <a:off x="1655584" y="2291820"/>
            <a:ext cx="1944216" cy="734357"/>
          </a:xfrm>
          <a:prstGeom prst="diamond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6000" algn="ctr"/>
            <a:r>
              <a:rPr lang="pt-BR" sz="1400" b="1" dirty="0">
                <a:solidFill>
                  <a:srgbClr val="002060"/>
                </a:solidFill>
                <a:ea typeface="Calibri" panose="020F0502020204030204" pitchFamily="34" charset="0"/>
              </a:rPr>
              <a:t>REAVALIAÇÃO</a:t>
            </a:r>
          </a:p>
        </p:txBody>
      </p:sp>
      <p:cxnSp>
        <p:nvCxnSpPr>
          <p:cNvPr id="157" name="AutoShape 92"/>
          <p:cNvCxnSpPr>
            <a:cxnSpLocks noChangeShapeType="1"/>
          </p:cNvCxnSpPr>
          <p:nvPr/>
        </p:nvCxnSpPr>
        <p:spPr bwMode="auto">
          <a:xfrm flipH="1">
            <a:off x="2615020" y="3009079"/>
            <a:ext cx="7218" cy="2160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8" name="CaixaDeTexto 157"/>
          <p:cNvSpPr txBox="1"/>
          <p:nvPr/>
        </p:nvSpPr>
        <p:spPr>
          <a:xfrm>
            <a:off x="253647" y="3390480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 smtClean="0">
                <a:solidFill>
                  <a:srgbClr val="002060"/>
                </a:solidFill>
              </a:rPr>
              <a:t>GA</a:t>
            </a:r>
            <a:endParaRPr lang="pt-BR" sz="1600" b="1" dirty="0">
              <a:solidFill>
                <a:srgbClr val="002060"/>
              </a:solidFill>
            </a:endParaRPr>
          </a:p>
        </p:txBody>
      </p:sp>
      <p:cxnSp>
        <p:nvCxnSpPr>
          <p:cNvPr id="161" name="AutoShape 33"/>
          <p:cNvCxnSpPr>
            <a:cxnSpLocks noChangeShapeType="1"/>
          </p:cNvCxnSpPr>
          <p:nvPr/>
        </p:nvCxnSpPr>
        <p:spPr bwMode="auto">
          <a:xfrm>
            <a:off x="2553236" y="3923250"/>
            <a:ext cx="0" cy="2880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" name="AutoShape 12"/>
          <p:cNvSpPr>
            <a:spLocks noChangeArrowheads="1"/>
          </p:cNvSpPr>
          <p:nvPr/>
        </p:nvSpPr>
        <p:spPr bwMode="auto">
          <a:xfrm>
            <a:off x="2375696" y="1408317"/>
            <a:ext cx="6289079" cy="348850"/>
          </a:xfrm>
          <a:prstGeom prst="flowChartProcess">
            <a:avLst/>
          </a:prstGeom>
          <a:solidFill>
            <a:srgbClr val="CCCCFF"/>
          </a:solidFill>
          <a:ln w="127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1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182880">
              <a:lnSpc>
                <a:spcPct val="115000"/>
              </a:lnSpc>
              <a:spcAft>
                <a:spcPts val="1000"/>
              </a:spcAft>
            </a:pPr>
            <a:r>
              <a:rPr lang="pt-BR" sz="1600" b="1" dirty="0" smtClean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pt-BR" sz="1600" b="1" dirty="0">
                <a:solidFill>
                  <a:srgbClr val="002060"/>
                </a:solidFill>
              </a:rPr>
              <a:t>FOR-Cgcre-009 rev13 - </a:t>
            </a:r>
            <a:r>
              <a:rPr lang="pt-BR" sz="1600" b="1" dirty="0">
                <a:solidFill>
                  <a:srgbClr val="002060"/>
                </a:solidFill>
                <a:hlinkClick r:id="rId2" action="ppaction://hlinksldjump"/>
              </a:rPr>
              <a:t>PLANO</a:t>
            </a:r>
            <a:r>
              <a:rPr lang="pt-BR" sz="1600" b="1" dirty="0">
                <a:solidFill>
                  <a:srgbClr val="002060"/>
                </a:solidFill>
              </a:rPr>
              <a:t> DE AVALIAÇÃO PARA O LÍDER </a:t>
            </a:r>
            <a:endParaRPr lang="pt-BR" sz="1600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BR" sz="1600" dirty="0" smtClean="0">
                <a:solidFill>
                  <a:srgbClr val="002060"/>
                </a:solidFill>
                <a:effectLst/>
                <a:ea typeface="Calibri" panose="020F0502020204030204" pitchFamily="34" charset="0"/>
              </a:rPr>
              <a:t> </a:t>
            </a:r>
            <a:endParaRPr lang="pt-BR" sz="1600" dirty="0">
              <a:solidFill>
                <a:srgbClr val="002060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32" name="AutoShape 12"/>
          <p:cNvSpPr>
            <a:spLocks noChangeArrowheads="1"/>
          </p:cNvSpPr>
          <p:nvPr/>
        </p:nvSpPr>
        <p:spPr bwMode="auto">
          <a:xfrm>
            <a:off x="742553" y="3236180"/>
            <a:ext cx="3747604" cy="708301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1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36000" algn="ctr"/>
            <a:r>
              <a:rPr lang="pt-BR" sz="1400" b="1" dirty="0">
                <a:solidFill>
                  <a:srgbClr val="002060"/>
                </a:solidFill>
              </a:rPr>
              <a:t>ENVIO RAV E RRNC (RAC) ANTERIORES </a:t>
            </a:r>
            <a:r>
              <a:rPr lang="pt-BR" sz="1400" b="1" dirty="0">
                <a:solidFill>
                  <a:srgbClr val="002060"/>
                </a:solidFill>
                <a:ea typeface="Calibri" panose="020F0502020204030204" pitchFamily="34" charset="0"/>
              </a:rPr>
              <a:t>PARA EQUIPE DE </a:t>
            </a:r>
            <a:r>
              <a:rPr lang="pt-BR" sz="1400" b="1" dirty="0">
                <a:solidFill>
                  <a:srgbClr val="002060"/>
                </a:solidFill>
                <a:ea typeface="Times New Roman" panose="02020603050405020304" pitchFamily="18" charset="0"/>
              </a:rPr>
              <a:t>AVALIADORES/ ESPECIALISTAS</a:t>
            </a:r>
          </a:p>
        </p:txBody>
      </p:sp>
      <p:sp>
        <p:nvSpPr>
          <p:cNvPr id="34" name="CaixaDeTexto 33"/>
          <p:cNvSpPr txBox="1"/>
          <p:nvPr/>
        </p:nvSpPr>
        <p:spPr>
          <a:xfrm>
            <a:off x="8664775" y="1396175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 smtClean="0">
                <a:solidFill>
                  <a:srgbClr val="002060"/>
                </a:solidFill>
              </a:rPr>
              <a:t>GA</a:t>
            </a:r>
            <a:endParaRPr lang="pt-BR" sz="1600" b="1" dirty="0">
              <a:solidFill>
                <a:srgbClr val="002060"/>
              </a:solidFill>
            </a:endParaRPr>
          </a:p>
        </p:txBody>
      </p:sp>
      <p:sp>
        <p:nvSpPr>
          <p:cNvPr id="167" name="CaixaDeTexto 166"/>
          <p:cNvSpPr txBox="1"/>
          <p:nvPr/>
        </p:nvSpPr>
        <p:spPr>
          <a:xfrm>
            <a:off x="3807299" y="4425677"/>
            <a:ext cx="1874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" algn="ctr"/>
            <a:r>
              <a:rPr lang="pt-BR" sz="1200" b="1" dirty="0">
                <a:solidFill>
                  <a:srgbClr val="002060"/>
                </a:solidFill>
                <a:ea typeface="Times New Roman" panose="02020603050405020304" pitchFamily="18" charset="0"/>
              </a:rPr>
              <a:t>AVALIADORES/</a:t>
            </a:r>
          </a:p>
          <a:p>
            <a:pPr marL="36000" algn="ctr"/>
            <a:r>
              <a:rPr lang="pt-BR" sz="1200" b="1" dirty="0">
                <a:solidFill>
                  <a:srgbClr val="002060"/>
                </a:solidFill>
                <a:ea typeface="Times New Roman" panose="02020603050405020304" pitchFamily="18" charset="0"/>
              </a:rPr>
              <a:t>ESPECIALISTAS</a:t>
            </a:r>
          </a:p>
        </p:txBody>
      </p:sp>
      <p:sp>
        <p:nvSpPr>
          <p:cNvPr id="3" name="Retângulo 2"/>
          <p:cNvSpPr/>
          <p:nvPr/>
        </p:nvSpPr>
        <p:spPr>
          <a:xfrm>
            <a:off x="7801449" y="1758530"/>
            <a:ext cx="13648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b="1" u="sng" dirty="0">
                <a:solidFill>
                  <a:srgbClr val="002060"/>
                </a:solidFill>
                <a:hlinkClick r:id="rId2" action="ppaction://hlinksldjump"/>
              </a:rPr>
              <a:t>NIT-Dicla-029 rev03</a:t>
            </a:r>
            <a:endParaRPr lang="pt-BR" sz="1000" dirty="0">
              <a:solidFill>
                <a:srgbClr val="002060"/>
              </a:solidFill>
            </a:endParaRPr>
          </a:p>
          <a:p>
            <a:r>
              <a:rPr lang="pt-BR" sz="1000" b="1" dirty="0" smtClean="0">
                <a:solidFill>
                  <a:srgbClr val="002060"/>
                </a:solidFill>
              </a:rPr>
              <a:t>Item 11</a:t>
            </a:r>
            <a:endParaRPr lang="pt-BR" sz="1000" dirty="0"/>
          </a:p>
        </p:txBody>
      </p:sp>
      <p:sp>
        <p:nvSpPr>
          <p:cNvPr id="39" name="Losango 38"/>
          <p:cNvSpPr/>
          <p:nvPr/>
        </p:nvSpPr>
        <p:spPr bwMode="auto">
          <a:xfrm>
            <a:off x="1299172" y="5352233"/>
            <a:ext cx="2508127" cy="805327"/>
          </a:xfrm>
          <a:prstGeom prst="diamond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6000" algn="ctr"/>
            <a:r>
              <a:rPr lang="pt-BR" sz="1400" b="1" dirty="0" smtClean="0">
                <a:solidFill>
                  <a:srgbClr val="002060"/>
                </a:solidFill>
                <a:ea typeface="Calibri" panose="020F0502020204030204" pitchFamily="34" charset="0"/>
              </a:rPr>
              <a:t>ANÁLISE DO </a:t>
            </a:r>
          </a:p>
          <a:p>
            <a:pPr marL="36000" algn="ctr"/>
            <a:r>
              <a:rPr lang="pt-BR" sz="1400" b="1" dirty="0" smtClean="0">
                <a:solidFill>
                  <a:srgbClr val="002060"/>
                </a:solidFill>
                <a:ea typeface="Calibri" panose="020F0502020204030204" pitchFamily="34" charset="0"/>
                <a:hlinkClick r:id="rId3" action="ppaction://hlinksldjump"/>
              </a:rPr>
              <a:t>PROGRAMA TÉCNICO</a:t>
            </a:r>
            <a:endParaRPr lang="pt-BR" sz="1400" b="1" dirty="0">
              <a:solidFill>
                <a:srgbClr val="002060"/>
              </a:solidFill>
              <a:ea typeface="Calibri" panose="020F0502020204030204" pitchFamily="34" charset="0"/>
            </a:endParaRPr>
          </a:p>
        </p:txBody>
      </p:sp>
      <p:cxnSp>
        <p:nvCxnSpPr>
          <p:cNvPr id="11" name="Conector de seta reta 10"/>
          <p:cNvCxnSpPr>
            <a:stCxn id="5" idx="6"/>
          </p:cNvCxnSpPr>
          <p:nvPr/>
        </p:nvCxnSpPr>
        <p:spPr bwMode="auto">
          <a:xfrm flipV="1">
            <a:off x="1835696" y="1577144"/>
            <a:ext cx="540000" cy="1"/>
          </a:xfrm>
          <a:prstGeom prst="straightConnector1">
            <a:avLst/>
          </a:prstGeom>
          <a:ln>
            <a:headEnd type="none" w="sm" len="sm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AutoShape 33"/>
          <p:cNvCxnSpPr>
            <a:cxnSpLocks noChangeShapeType="1"/>
          </p:cNvCxnSpPr>
          <p:nvPr/>
        </p:nvCxnSpPr>
        <p:spPr bwMode="auto">
          <a:xfrm>
            <a:off x="2553236" y="5064233"/>
            <a:ext cx="0" cy="2880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" name="CaixaDeTexto 43"/>
          <p:cNvSpPr txBox="1"/>
          <p:nvPr/>
        </p:nvSpPr>
        <p:spPr>
          <a:xfrm>
            <a:off x="4309443" y="5571559"/>
            <a:ext cx="93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>
                <a:solidFill>
                  <a:srgbClr val="002060"/>
                </a:solidFill>
              </a:rPr>
              <a:t>LÍDER</a:t>
            </a:r>
            <a:endParaRPr lang="pt-BR" b="1" dirty="0">
              <a:solidFill>
                <a:srgbClr val="002060"/>
              </a:solidFill>
            </a:endParaRPr>
          </a:p>
        </p:txBody>
      </p:sp>
      <p:sp>
        <p:nvSpPr>
          <p:cNvPr id="45" name="Elipse 44"/>
          <p:cNvSpPr/>
          <p:nvPr/>
        </p:nvSpPr>
        <p:spPr bwMode="auto">
          <a:xfrm>
            <a:off x="3811470" y="6014635"/>
            <a:ext cx="1913009" cy="787916"/>
          </a:xfrm>
          <a:prstGeom prst="ellipse">
            <a:avLst/>
          </a:prstGeom>
          <a:solidFill>
            <a:srgbClr val="CCCCFF"/>
          </a:solidFill>
          <a:ln w="127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1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/>
            <a:r>
              <a:rPr lang="pt-BR" sz="1200" b="1" dirty="0">
                <a:solidFill>
                  <a:srgbClr val="002060"/>
                </a:solidFill>
              </a:rPr>
              <a:t>FECHAMENTO </a:t>
            </a:r>
            <a:r>
              <a:rPr lang="pt-BR" sz="1200" b="1" dirty="0" smtClean="0">
                <a:solidFill>
                  <a:srgbClr val="002060"/>
                </a:solidFill>
              </a:rPr>
              <a:t>DO PLANO </a:t>
            </a:r>
            <a:r>
              <a:rPr lang="pt-BR" sz="1200" b="1" dirty="0">
                <a:solidFill>
                  <a:srgbClr val="002060"/>
                </a:solidFill>
              </a:rPr>
              <a:t>DE AVALIAÇÃO </a:t>
            </a:r>
            <a:endParaRPr lang="pt-BR" sz="1200" dirty="0"/>
          </a:p>
        </p:txBody>
      </p:sp>
      <p:cxnSp>
        <p:nvCxnSpPr>
          <p:cNvPr id="46" name="AutoShape 92"/>
          <p:cNvCxnSpPr>
            <a:cxnSpLocks noChangeShapeType="1"/>
            <a:endCxn id="45" idx="2"/>
          </p:cNvCxnSpPr>
          <p:nvPr/>
        </p:nvCxnSpPr>
        <p:spPr bwMode="auto">
          <a:xfrm>
            <a:off x="2540879" y="6157560"/>
            <a:ext cx="1270591" cy="251033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" name="Grupo 1"/>
          <p:cNvGrpSpPr/>
          <p:nvPr/>
        </p:nvGrpSpPr>
        <p:grpSpPr>
          <a:xfrm>
            <a:off x="4770080" y="2057565"/>
            <a:ext cx="4594349" cy="4351028"/>
            <a:chOff x="4770080" y="2057565"/>
            <a:chExt cx="4594349" cy="4351028"/>
          </a:xfrm>
        </p:grpSpPr>
        <p:cxnSp>
          <p:nvCxnSpPr>
            <p:cNvPr id="60" name="AutoShape 92"/>
            <p:cNvCxnSpPr>
              <a:cxnSpLocks noChangeShapeType="1"/>
            </p:cNvCxnSpPr>
            <p:nvPr/>
          </p:nvCxnSpPr>
          <p:spPr bwMode="auto">
            <a:xfrm flipH="1">
              <a:off x="6930080" y="2063106"/>
              <a:ext cx="7603" cy="21954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6" name="AutoShape 92"/>
            <p:cNvCxnSpPr>
              <a:cxnSpLocks noChangeShapeType="1"/>
            </p:cNvCxnSpPr>
            <p:nvPr/>
          </p:nvCxnSpPr>
          <p:spPr bwMode="auto">
            <a:xfrm flipH="1">
              <a:off x="6966332" y="2935558"/>
              <a:ext cx="7218" cy="2520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0" name="CaixaDeTexto 159"/>
            <p:cNvSpPr txBox="1"/>
            <p:nvPr/>
          </p:nvSpPr>
          <p:spPr>
            <a:xfrm>
              <a:off x="8572341" y="3290274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600" b="1" dirty="0" smtClean="0">
                  <a:solidFill>
                    <a:srgbClr val="002060"/>
                  </a:solidFill>
                </a:rPr>
                <a:t>GA</a:t>
              </a:r>
              <a:endParaRPr lang="pt-BR" sz="1600" b="1" dirty="0">
                <a:solidFill>
                  <a:srgbClr val="002060"/>
                </a:solidFill>
              </a:endParaRPr>
            </a:p>
          </p:txBody>
        </p:sp>
        <p:cxnSp>
          <p:nvCxnSpPr>
            <p:cNvPr id="162" name="AutoShape 33"/>
            <p:cNvCxnSpPr>
              <a:cxnSpLocks noChangeShapeType="1"/>
            </p:cNvCxnSpPr>
            <p:nvPr/>
          </p:nvCxnSpPr>
          <p:spPr bwMode="auto">
            <a:xfrm flipH="1">
              <a:off x="6966331" y="3835690"/>
              <a:ext cx="1" cy="3240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8" name="Elipse 177"/>
            <p:cNvSpPr/>
            <p:nvPr/>
          </p:nvSpPr>
          <p:spPr bwMode="auto">
            <a:xfrm>
              <a:off x="5532482" y="4159690"/>
              <a:ext cx="2867695" cy="933025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>
              <a:outerShdw dist="28398" dir="3806097" algn="ctr" rotWithShape="0">
                <a:schemeClr val="accent1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marL="36000" algn="ctr"/>
              <a:r>
                <a:rPr lang="pt-BR" sz="1200" b="1" dirty="0">
                  <a:solidFill>
                    <a:srgbClr val="002060"/>
                  </a:solidFill>
                </a:rPr>
                <a:t>ENVIO AO LÍDER RED</a:t>
              </a:r>
              <a:r>
                <a:rPr lang="pt-BR" sz="1200" b="1" dirty="0" smtClean="0">
                  <a:solidFill>
                    <a:srgbClr val="002060"/>
                  </a:solidFill>
                </a:rPr>
                <a:t>,  PROGRAMA </a:t>
              </a:r>
              <a:r>
                <a:rPr lang="pt-BR" sz="1200" b="1" dirty="0">
                  <a:solidFill>
                    <a:srgbClr val="002060"/>
                  </a:solidFill>
                </a:rPr>
                <a:t>TÉCNICO E </a:t>
              </a:r>
              <a:r>
                <a:rPr lang="pt-BR" sz="1200" b="1" dirty="0" smtClean="0">
                  <a:solidFill>
                    <a:srgbClr val="002060"/>
                  </a:solidFill>
                </a:rPr>
                <a:t>LOGÍSTICA </a:t>
              </a:r>
              <a:r>
                <a:rPr lang="pt-BR" sz="1200" b="1" dirty="0">
                  <a:solidFill>
                    <a:srgbClr val="002060"/>
                  </a:solidFill>
                </a:rPr>
                <a:t>DE </a:t>
              </a:r>
              <a:r>
                <a:rPr lang="pt-BR" sz="1200" b="1" dirty="0" smtClean="0">
                  <a:solidFill>
                    <a:srgbClr val="002060"/>
                  </a:solidFill>
                </a:rPr>
                <a:t>DESLOCAMENTO</a:t>
              </a:r>
              <a:endParaRPr lang="pt-BR" sz="1200" b="1" dirty="0">
                <a:solidFill>
                  <a:srgbClr val="002060"/>
                </a:solidFill>
                <a:ea typeface="Times New Roman" panose="02020603050405020304" pitchFamily="18" charset="0"/>
              </a:endParaRPr>
            </a:p>
          </p:txBody>
        </p:sp>
        <p:sp>
          <p:nvSpPr>
            <p:cNvPr id="33" name="AutoShape 12"/>
            <p:cNvSpPr>
              <a:spLocks noChangeArrowheads="1"/>
            </p:cNvSpPr>
            <p:nvPr/>
          </p:nvSpPr>
          <p:spPr bwMode="auto">
            <a:xfrm>
              <a:off x="5354981" y="3176130"/>
              <a:ext cx="3222701" cy="784951"/>
            </a:xfrm>
            <a:prstGeom prst="flowChartProcess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>
              <a:outerShdw dist="28398" dir="3806097" algn="ctr" rotWithShape="0">
                <a:schemeClr val="accent1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36000" algn="ctr"/>
              <a:r>
                <a:rPr lang="pt-BR" sz="1400" b="1" dirty="0">
                  <a:solidFill>
                    <a:srgbClr val="002060"/>
                  </a:solidFill>
                </a:rPr>
                <a:t>ENVIO </a:t>
              </a:r>
              <a:r>
                <a:rPr lang="pt-BR" sz="1400" b="1" dirty="0" smtClean="0">
                  <a:solidFill>
                    <a:srgbClr val="002060"/>
                  </a:solidFill>
                </a:rPr>
                <a:t>DE DOCUMENTOS E N° RED </a:t>
              </a:r>
              <a:r>
                <a:rPr lang="pt-BR" sz="1400" b="1" dirty="0" smtClean="0">
                  <a:solidFill>
                    <a:srgbClr val="002060"/>
                  </a:solidFill>
                  <a:ea typeface="Calibri" panose="020F0502020204030204" pitchFamily="34" charset="0"/>
                </a:rPr>
                <a:t>PARA </a:t>
              </a:r>
              <a:r>
                <a:rPr lang="pt-BR" sz="1400" b="1" dirty="0">
                  <a:solidFill>
                    <a:srgbClr val="002060"/>
                  </a:solidFill>
                  <a:ea typeface="Calibri" panose="020F0502020204030204" pitchFamily="34" charset="0"/>
                </a:rPr>
                <a:t>EQUIPE DE </a:t>
              </a:r>
              <a:r>
                <a:rPr lang="pt-BR" sz="1400" b="1" dirty="0">
                  <a:solidFill>
                    <a:srgbClr val="002060"/>
                  </a:solidFill>
                  <a:ea typeface="Times New Roman" panose="02020603050405020304" pitchFamily="18" charset="0"/>
                </a:rPr>
                <a:t>AVALIADORES/ ESPECIALISTAS</a:t>
              </a:r>
            </a:p>
          </p:txBody>
        </p:sp>
        <p:cxnSp>
          <p:nvCxnSpPr>
            <p:cNvPr id="26" name="Conector reto 25"/>
            <p:cNvCxnSpPr/>
            <p:nvPr/>
          </p:nvCxnSpPr>
          <p:spPr bwMode="auto">
            <a:xfrm flipV="1">
              <a:off x="4770080" y="2057565"/>
              <a:ext cx="2160000" cy="2973"/>
            </a:xfrm>
            <a:prstGeom prst="line">
              <a:avLst/>
            </a:prstGeom>
            <a:ln>
              <a:headEnd type="none" w="sm" len="sm"/>
              <a:tailEnd type="non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4" name="Losango 153"/>
            <p:cNvSpPr/>
            <p:nvPr/>
          </p:nvSpPr>
          <p:spPr bwMode="auto">
            <a:xfrm>
              <a:off x="5982042" y="2312757"/>
              <a:ext cx="1944216" cy="713420"/>
            </a:xfrm>
            <a:prstGeom prst="diamon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36000" algn="ctr"/>
              <a:r>
                <a:rPr lang="pt-BR" sz="1400" b="1" dirty="0">
                  <a:solidFill>
                    <a:srgbClr val="002060"/>
                  </a:solidFill>
                  <a:ea typeface="Calibri" panose="020F0502020204030204" pitchFamily="34" charset="0"/>
                </a:rPr>
                <a:t>INICIAL/</a:t>
              </a:r>
            </a:p>
            <a:p>
              <a:pPr marL="36000" algn="ctr"/>
              <a:r>
                <a:rPr lang="pt-BR" sz="1400" b="1" dirty="0">
                  <a:solidFill>
                    <a:srgbClr val="002060"/>
                  </a:solidFill>
                  <a:ea typeface="Calibri" panose="020F0502020204030204" pitchFamily="34" charset="0"/>
                </a:rPr>
                <a:t>EXTENSÃO</a:t>
              </a:r>
            </a:p>
          </p:txBody>
        </p:sp>
        <p:sp>
          <p:nvSpPr>
            <p:cNvPr id="40" name="Losango 39"/>
            <p:cNvSpPr/>
            <p:nvPr/>
          </p:nvSpPr>
          <p:spPr bwMode="auto">
            <a:xfrm>
              <a:off x="5719486" y="5352233"/>
              <a:ext cx="2508127" cy="805327"/>
            </a:xfrm>
            <a:prstGeom prst="diamond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36000" algn="ctr"/>
              <a:r>
                <a:rPr lang="pt-BR" sz="1400" b="1" dirty="0" smtClean="0">
                  <a:solidFill>
                    <a:srgbClr val="002060"/>
                  </a:solidFill>
                  <a:ea typeface="Calibri" panose="020F0502020204030204" pitchFamily="34" charset="0"/>
                </a:rPr>
                <a:t>ANÁLISE DO </a:t>
              </a:r>
              <a:r>
                <a:rPr lang="pt-BR" sz="1400" b="1" dirty="0" smtClean="0">
                  <a:solidFill>
                    <a:srgbClr val="002060"/>
                  </a:solidFill>
                  <a:ea typeface="Calibri" panose="020F0502020204030204" pitchFamily="34" charset="0"/>
                  <a:hlinkClick r:id="rId4" action="ppaction://hlinksldjump"/>
                </a:rPr>
                <a:t>RED</a:t>
              </a:r>
              <a:r>
                <a:rPr lang="pt-BR" sz="1400" b="1" dirty="0" smtClean="0">
                  <a:solidFill>
                    <a:srgbClr val="002060"/>
                  </a:solidFill>
                  <a:ea typeface="Calibri" panose="020F0502020204030204" pitchFamily="34" charset="0"/>
                </a:rPr>
                <a:t> E</a:t>
              </a:r>
            </a:p>
            <a:p>
              <a:pPr marL="36000" algn="ctr"/>
              <a:r>
                <a:rPr lang="pt-BR" sz="1400" b="1" dirty="0" smtClean="0">
                  <a:solidFill>
                    <a:srgbClr val="002060"/>
                  </a:solidFill>
                  <a:ea typeface="Calibri" panose="020F0502020204030204" pitchFamily="34" charset="0"/>
                </a:rPr>
                <a:t>PROGRAMA TÉCNICO</a:t>
              </a:r>
              <a:endParaRPr lang="pt-BR" sz="1400" b="1" dirty="0">
                <a:solidFill>
                  <a:srgbClr val="002060"/>
                </a:solidFill>
                <a:ea typeface="Calibri" panose="020F0502020204030204" pitchFamily="34" charset="0"/>
              </a:endParaRPr>
            </a:p>
          </p:txBody>
        </p:sp>
        <p:cxnSp>
          <p:nvCxnSpPr>
            <p:cNvPr id="43" name="AutoShape 33"/>
            <p:cNvCxnSpPr>
              <a:cxnSpLocks noChangeShapeType="1"/>
            </p:cNvCxnSpPr>
            <p:nvPr/>
          </p:nvCxnSpPr>
          <p:spPr bwMode="auto">
            <a:xfrm>
              <a:off x="6973550" y="5092715"/>
              <a:ext cx="0" cy="2880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AutoShape 92"/>
            <p:cNvCxnSpPr>
              <a:cxnSpLocks noChangeShapeType="1"/>
              <a:endCxn id="45" idx="6"/>
            </p:cNvCxnSpPr>
            <p:nvPr/>
          </p:nvCxnSpPr>
          <p:spPr bwMode="auto">
            <a:xfrm flipH="1">
              <a:off x="5724479" y="6157560"/>
              <a:ext cx="1243793" cy="25103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860521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r"/>
      </p:transition>
    </mc:Choice>
    <mc:Fallback xmlns="">
      <p:transition spd="slow">
        <p:pull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795315"/>
            <a:ext cx="6624736" cy="1584176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3347864" y="1412776"/>
            <a:ext cx="23648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NIT-Dicla-029 rev03 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3645024"/>
            <a:ext cx="6624736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134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ll dir="ld"/>
      </p:transition>
    </mc:Choice>
    <mc:Fallback xmlns="">
      <p:transition spd="slow">
        <p:pull dir="ld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79512" y="1844824"/>
            <a:ext cx="8748464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600" b="1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ANÁLISE DO PROGRAMA TÉCNICO </a:t>
            </a:r>
          </a:p>
          <a:p>
            <a:pPr algn="ctr"/>
            <a:endParaRPr lang="pt-BR" sz="1600" b="1" dirty="0" smtClean="0">
              <a:solidFill>
                <a:srgbClr val="00206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1600" b="1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  CONFIRMAR SE A </a:t>
            </a:r>
            <a:r>
              <a:rPr lang="pt-BR" sz="1600" b="1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2" action="ppaction://hlinksldjump"/>
              </a:rPr>
              <a:t>AMOSTRA </a:t>
            </a:r>
            <a:r>
              <a:rPr lang="pt-BR" sz="1600" b="1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REPRESENTATIVA DO </a:t>
            </a:r>
            <a:r>
              <a:rPr lang="pt-BR" sz="1600" b="1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3" action="ppaction://hlinksldjump"/>
              </a:rPr>
              <a:t>ESCOPO </a:t>
            </a:r>
            <a:r>
              <a:rPr lang="pt-BR" sz="1600" b="1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ESTÁ ADEQUADA</a:t>
            </a:r>
            <a:endParaRPr lang="pt-BR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pt-BR" sz="1600" b="1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  PARA </a:t>
            </a:r>
            <a:r>
              <a:rPr lang="pt-BR" sz="16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ISTO VERIFICAR NO ESCOPO: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16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ENSAIOS NA MESMA MATRIZ COM A MESMA TÉCNICA ANALÍTICA;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16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ENSAIOS EM MATRIZES DIFERENTES MAS NA MESMA METODOLOGIA DE ENSAIO;</a:t>
            </a:r>
          </a:p>
          <a:p>
            <a:pPr>
              <a:lnSpc>
                <a:spcPct val="150000"/>
              </a:lnSpc>
            </a:pPr>
            <a:r>
              <a:rPr lang="pt-BR" sz="16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   TAMÉM VERIFICAR: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16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ENSAIOS QUE JÁ FORAM AVALIADOS ANTERIORMENTE;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16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ENSAIOS COM NC A SEREM VERIFICADAS;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16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ENSAIOS COM NC NO RED;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16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ENSAIOS COM RESULTADOS QUESTIONÁVEIS OU INSATISFATÓRIOS EM EP.</a:t>
            </a:r>
            <a:endParaRPr lang="pt-BR" sz="16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4162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ll dir="ld"/>
      </p:transition>
    </mc:Choice>
    <mc:Fallback xmlns="">
      <p:transition spd="slow">
        <p:pull dir="ld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95536" y="1228173"/>
            <a:ext cx="8640960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200" b="1" dirty="0">
                <a:solidFill>
                  <a:srgbClr val="002060"/>
                </a:solidFill>
                <a:latin typeface="+mj-lt"/>
              </a:rPr>
              <a:t>DOQ-CGCRE-013 – Revisão 03 </a:t>
            </a:r>
          </a:p>
          <a:p>
            <a:pPr algn="just"/>
            <a:r>
              <a:rPr lang="pt-BR" sz="1200" dirty="0" smtClean="0">
                <a:solidFill>
                  <a:srgbClr val="002060"/>
                </a:solidFill>
                <a:latin typeface="+mj-lt"/>
              </a:rPr>
              <a:t>7 </a:t>
            </a:r>
            <a:r>
              <a:rPr lang="pt-BR" sz="1200" dirty="0">
                <a:solidFill>
                  <a:srgbClr val="002060"/>
                </a:solidFill>
                <a:latin typeface="+mj-lt"/>
              </a:rPr>
              <a:t>DEFINIÇÃO DA AMOSTRA REPRESENTATIVA DO ESCOPO</a:t>
            </a:r>
          </a:p>
          <a:p>
            <a:pPr algn="just"/>
            <a:r>
              <a:rPr lang="pt-BR" sz="1200" dirty="0">
                <a:solidFill>
                  <a:srgbClr val="002060"/>
                </a:solidFill>
                <a:latin typeface="+mj-lt"/>
              </a:rPr>
              <a:t>7.1 Para a seleção dos serviços a serem acompanhados, o avaliador deve considerar </a:t>
            </a:r>
            <a:r>
              <a:rPr lang="pt-BR" sz="1200" dirty="0" smtClean="0">
                <a:solidFill>
                  <a:srgbClr val="002060"/>
                </a:solidFill>
                <a:latin typeface="+mj-lt"/>
              </a:rPr>
              <a:t>outras questões </a:t>
            </a:r>
            <a:r>
              <a:rPr lang="pt-BR" sz="1200" dirty="0">
                <a:solidFill>
                  <a:srgbClr val="002060"/>
                </a:solidFill>
                <a:latin typeface="+mj-lt"/>
              </a:rPr>
              <a:t>além da adequação dos métodos utilizados pelos laboratórios. Dentre estes </a:t>
            </a:r>
            <a:r>
              <a:rPr lang="pt-BR" sz="1200" dirty="0" smtClean="0">
                <a:solidFill>
                  <a:srgbClr val="002060"/>
                </a:solidFill>
                <a:latin typeface="+mj-lt"/>
              </a:rPr>
              <a:t>aspectos incluem-se</a:t>
            </a:r>
            <a:r>
              <a:rPr lang="pt-BR" sz="1200" dirty="0">
                <a:solidFill>
                  <a:srgbClr val="002060"/>
                </a:solidFill>
                <a:latin typeface="+mj-lt"/>
              </a:rPr>
              <a:t>: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pt-BR" sz="1200" dirty="0">
                <a:solidFill>
                  <a:srgbClr val="002060"/>
                </a:solidFill>
                <a:latin typeface="+mj-lt"/>
              </a:rPr>
              <a:t> a similaridade entre os métodos ou a maior complexidade de um método em relação a </a:t>
            </a:r>
            <a:r>
              <a:rPr lang="pt-BR" sz="1200" dirty="0" smtClean="0">
                <a:solidFill>
                  <a:srgbClr val="002060"/>
                </a:solidFill>
                <a:latin typeface="+mj-lt"/>
              </a:rPr>
              <a:t>outros que </a:t>
            </a:r>
            <a:r>
              <a:rPr lang="pt-BR" sz="1200" dirty="0">
                <a:solidFill>
                  <a:srgbClr val="002060"/>
                </a:solidFill>
                <a:latin typeface="+mj-lt"/>
              </a:rPr>
              <a:t>requerem menor habilidade ou experiência;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pt-BR" sz="1200" dirty="0">
                <a:solidFill>
                  <a:srgbClr val="002060"/>
                </a:solidFill>
                <a:latin typeface="+mj-lt"/>
              </a:rPr>
              <a:t> o </a:t>
            </a:r>
            <a:r>
              <a:rPr lang="pt-BR" sz="1200" dirty="0" err="1">
                <a:solidFill>
                  <a:srgbClr val="002060"/>
                </a:solidFill>
                <a:latin typeface="+mj-lt"/>
              </a:rPr>
              <a:t>analito</a:t>
            </a:r>
            <a:r>
              <a:rPr lang="pt-BR" sz="1200" dirty="0">
                <a:solidFill>
                  <a:srgbClr val="002060"/>
                </a:solidFill>
                <a:latin typeface="+mj-lt"/>
              </a:rPr>
              <a:t>, a técnica empregada, os métodos e as respectivas faixas de detecção</a:t>
            </a:r>
            <a:r>
              <a:rPr lang="pt-BR" sz="1200" dirty="0" smtClean="0">
                <a:solidFill>
                  <a:srgbClr val="002060"/>
                </a:solidFill>
                <a:latin typeface="+mj-lt"/>
              </a:rPr>
              <a:t>; </a:t>
            </a:r>
            <a:endParaRPr lang="pt-BR" sz="1200" dirty="0">
              <a:solidFill>
                <a:srgbClr val="002060"/>
              </a:solidFill>
              <a:latin typeface="+mj-lt"/>
            </a:endParaRP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pt-BR" sz="1200" dirty="0">
                <a:solidFill>
                  <a:srgbClr val="002060"/>
                </a:solidFill>
                <a:latin typeface="+mj-lt"/>
              </a:rPr>
              <a:t> a complexidade da matriz e o acompanhamento das fases críticas do método;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pt-BR" sz="1200" dirty="0">
                <a:solidFill>
                  <a:srgbClr val="002060"/>
                </a:solidFill>
                <a:latin typeface="+mj-lt"/>
              </a:rPr>
              <a:t> o agrupamento por técnica empregada: gravimétrico, volumétrico, colorimétrico, etc.;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pt-BR" sz="1200" dirty="0">
                <a:solidFill>
                  <a:srgbClr val="002060"/>
                </a:solidFill>
                <a:latin typeface="+mj-lt"/>
              </a:rPr>
              <a:t> evitar repetir sempre a mesma calibração nas diferentes avaliações, alternando entre </a:t>
            </a:r>
            <a:r>
              <a:rPr lang="pt-BR" sz="1200" dirty="0" smtClean="0">
                <a:solidFill>
                  <a:srgbClr val="002060"/>
                </a:solidFill>
                <a:latin typeface="+mj-lt"/>
              </a:rPr>
              <a:t>aquelas de </a:t>
            </a:r>
            <a:r>
              <a:rPr lang="pt-BR" sz="1200" dirty="0">
                <a:solidFill>
                  <a:srgbClr val="002060"/>
                </a:solidFill>
                <a:latin typeface="+mj-lt"/>
              </a:rPr>
              <a:t>um mesmo conjunto;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pt-BR" sz="1200" dirty="0">
                <a:solidFill>
                  <a:srgbClr val="002060"/>
                </a:solidFill>
                <a:latin typeface="+mj-lt"/>
              </a:rPr>
              <a:t> não-conformidades de avaliações anteriores;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pt-BR" sz="1200" dirty="0">
                <a:solidFill>
                  <a:srgbClr val="002060"/>
                </a:solidFill>
                <a:latin typeface="+mj-lt"/>
              </a:rPr>
              <a:t> resultados de atividades de ensaios de proficiência, selecionando casos em que </a:t>
            </a:r>
            <a:r>
              <a:rPr lang="pt-BR" sz="1200" dirty="0" smtClean="0">
                <a:solidFill>
                  <a:srgbClr val="002060"/>
                </a:solidFill>
                <a:latin typeface="+mj-lt"/>
              </a:rPr>
              <a:t>haja resultados </a:t>
            </a:r>
            <a:r>
              <a:rPr lang="pt-BR" sz="1200" dirty="0">
                <a:solidFill>
                  <a:srgbClr val="002060"/>
                </a:solidFill>
                <a:latin typeface="+mj-lt"/>
              </a:rPr>
              <a:t>insatisfatórios, selecionando casos para os quais não tenha havido comparações;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pt-BR" sz="1200" dirty="0">
                <a:solidFill>
                  <a:srgbClr val="002060"/>
                </a:solidFill>
                <a:latin typeface="+mj-lt"/>
              </a:rPr>
              <a:t> a frequência da realização dos serviços – Deve-se atentar para aqueles serviços que são </a:t>
            </a:r>
            <a:r>
              <a:rPr lang="pt-BR" sz="1200" dirty="0" smtClean="0">
                <a:solidFill>
                  <a:srgbClr val="002060"/>
                </a:solidFill>
                <a:latin typeface="+mj-lt"/>
              </a:rPr>
              <a:t>mais </a:t>
            </a:r>
            <a:r>
              <a:rPr lang="pt-BR" sz="1200" dirty="0" err="1" smtClean="0">
                <a:solidFill>
                  <a:srgbClr val="002060"/>
                </a:solidFill>
                <a:latin typeface="+mj-lt"/>
              </a:rPr>
              <a:t>freqüentes</a:t>
            </a:r>
            <a:r>
              <a:rPr lang="pt-BR" sz="1200" dirty="0">
                <a:solidFill>
                  <a:srgbClr val="002060"/>
                </a:solidFill>
                <a:latin typeface="+mj-lt"/>
              </a:rPr>
              <a:t>, mas não se deve esquecer de observar em alguns momentos serviços que </a:t>
            </a:r>
            <a:r>
              <a:rPr lang="pt-BR" sz="1200" dirty="0" smtClean="0">
                <a:solidFill>
                  <a:srgbClr val="002060"/>
                </a:solidFill>
                <a:latin typeface="+mj-lt"/>
              </a:rPr>
              <a:t>são eventuais</a:t>
            </a:r>
            <a:r>
              <a:rPr lang="pt-BR" sz="1200" dirty="0">
                <a:solidFill>
                  <a:srgbClr val="002060"/>
                </a:solidFill>
                <a:latin typeface="+mj-lt"/>
              </a:rPr>
              <a:t>;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pt-BR" sz="1200" dirty="0">
                <a:solidFill>
                  <a:srgbClr val="002060"/>
                </a:solidFill>
                <a:latin typeface="+mj-lt"/>
              </a:rPr>
              <a:t> a experiência do laboratório no serviço, selecionando-se aqueles que tenham sido </a:t>
            </a:r>
            <a:r>
              <a:rPr lang="pt-BR" sz="1200" dirty="0" smtClean="0">
                <a:solidFill>
                  <a:srgbClr val="002060"/>
                </a:solidFill>
                <a:latin typeface="+mj-lt"/>
              </a:rPr>
              <a:t>acreditados mais </a:t>
            </a:r>
            <a:r>
              <a:rPr lang="pt-BR" sz="1200" dirty="0">
                <a:solidFill>
                  <a:srgbClr val="002060"/>
                </a:solidFill>
                <a:latin typeface="+mj-lt"/>
              </a:rPr>
              <a:t>recentemente</a:t>
            </a:r>
            <a:r>
              <a:rPr lang="pt-BR" sz="1200" dirty="0" smtClean="0">
                <a:solidFill>
                  <a:srgbClr val="002060"/>
                </a:solidFill>
                <a:latin typeface="+mj-lt"/>
              </a:rPr>
              <a:t>;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endParaRPr lang="pt-BR" sz="500" dirty="0">
              <a:solidFill>
                <a:srgbClr val="002060"/>
              </a:solidFill>
              <a:latin typeface="+mj-lt"/>
            </a:endParaRPr>
          </a:p>
          <a:p>
            <a:pPr algn="just"/>
            <a:r>
              <a:rPr lang="pt-BR" sz="1200" dirty="0">
                <a:solidFill>
                  <a:srgbClr val="002060"/>
                </a:solidFill>
                <a:latin typeface="+mj-lt"/>
              </a:rPr>
              <a:t>7.2 Não há a necessidade de se acompanhar na íntegra um serviço. A avaliação deve-se ater </a:t>
            </a:r>
            <a:r>
              <a:rPr lang="pt-BR" sz="1200" dirty="0" smtClean="0">
                <a:solidFill>
                  <a:srgbClr val="002060"/>
                </a:solidFill>
                <a:latin typeface="+mj-lt"/>
              </a:rPr>
              <a:t>aos pontos </a:t>
            </a:r>
            <a:r>
              <a:rPr lang="pt-BR" sz="1200" dirty="0">
                <a:solidFill>
                  <a:srgbClr val="002060"/>
                </a:solidFill>
                <a:latin typeface="+mj-lt"/>
              </a:rPr>
              <a:t>críticos das metodologias acompanhadas. Uma entrevista objetiva com o pessoal </a:t>
            </a:r>
            <a:r>
              <a:rPr lang="pt-BR" sz="1200" dirty="0" smtClean="0">
                <a:solidFill>
                  <a:srgbClr val="002060"/>
                </a:solidFill>
                <a:latin typeface="+mj-lt"/>
              </a:rPr>
              <a:t>é importante </a:t>
            </a:r>
            <a:r>
              <a:rPr lang="pt-BR" sz="1200" dirty="0">
                <a:solidFill>
                  <a:srgbClr val="002060"/>
                </a:solidFill>
                <a:latin typeface="+mj-lt"/>
              </a:rPr>
              <a:t>para assegurar-se o entendimento e a competência técnica na realização de </a:t>
            </a:r>
            <a:r>
              <a:rPr lang="pt-BR" sz="1200" dirty="0" smtClean="0">
                <a:solidFill>
                  <a:srgbClr val="002060"/>
                </a:solidFill>
                <a:latin typeface="+mj-lt"/>
              </a:rPr>
              <a:t>uma calibração/ensaio/análise/estudo</a:t>
            </a:r>
            <a:r>
              <a:rPr lang="pt-BR" sz="1200" dirty="0">
                <a:solidFill>
                  <a:srgbClr val="002060"/>
                </a:solidFill>
                <a:latin typeface="+mj-lt"/>
              </a:rPr>
              <a:t>.</a:t>
            </a:r>
          </a:p>
          <a:p>
            <a:pPr algn="just"/>
            <a:r>
              <a:rPr lang="pt-BR" sz="1200" dirty="0">
                <a:solidFill>
                  <a:srgbClr val="002060"/>
                </a:solidFill>
                <a:latin typeface="+mj-lt"/>
              </a:rPr>
              <a:t>Além disso, é conveniente lembrar que o avaliador deve avaliar também os serviços que não </a:t>
            </a:r>
            <a:r>
              <a:rPr lang="pt-BR" sz="1200" dirty="0" smtClean="0">
                <a:solidFill>
                  <a:srgbClr val="002060"/>
                </a:solidFill>
                <a:latin typeface="+mj-lt"/>
              </a:rPr>
              <a:t>foram observados </a:t>
            </a:r>
            <a:r>
              <a:rPr lang="pt-BR" sz="1200" dirty="0">
                <a:solidFill>
                  <a:srgbClr val="002060"/>
                </a:solidFill>
                <a:latin typeface="+mj-lt"/>
              </a:rPr>
              <a:t>(ou </a:t>
            </a:r>
            <a:r>
              <a:rPr lang="pt-BR" sz="1200" dirty="0" smtClean="0">
                <a:solidFill>
                  <a:srgbClr val="002060"/>
                </a:solidFill>
                <a:latin typeface="+mj-lt"/>
              </a:rPr>
              <a:t>ao menos </a:t>
            </a:r>
            <a:r>
              <a:rPr lang="pt-BR" sz="1200" dirty="0">
                <a:solidFill>
                  <a:srgbClr val="002060"/>
                </a:solidFill>
                <a:latin typeface="+mj-lt"/>
              </a:rPr>
              <a:t>uma amostra desses serviços) utilizando outras técnicas tais como:</a:t>
            </a:r>
          </a:p>
          <a:p>
            <a:pPr algn="just"/>
            <a:r>
              <a:rPr lang="pt-BR" sz="1200" dirty="0">
                <a:solidFill>
                  <a:srgbClr val="002060"/>
                </a:solidFill>
                <a:latin typeface="+mj-lt"/>
              </a:rPr>
              <a:t>entrevista com o pessoal, análise de registros de medição, certificados emitidos, e pedidos, além </a:t>
            </a:r>
            <a:r>
              <a:rPr lang="pt-BR" sz="1200" dirty="0" smtClean="0">
                <a:solidFill>
                  <a:srgbClr val="002060"/>
                </a:solidFill>
                <a:latin typeface="+mj-lt"/>
              </a:rPr>
              <a:t>de dados </a:t>
            </a:r>
            <a:r>
              <a:rPr lang="pt-BR" sz="1200" dirty="0">
                <a:solidFill>
                  <a:srgbClr val="002060"/>
                </a:solidFill>
                <a:latin typeface="+mj-lt"/>
              </a:rPr>
              <a:t>dos padrões e equipamentos e registros da garantia da qualidade dos resultados, </a:t>
            </a:r>
            <a:r>
              <a:rPr lang="pt-BR" sz="1200" dirty="0" smtClean="0">
                <a:solidFill>
                  <a:srgbClr val="002060"/>
                </a:solidFill>
                <a:latin typeface="+mj-lt"/>
              </a:rPr>
              <a:t>dentre outros</a:t>
            </a:r>
            <a:r>
              <a:rPr lang="pt-BR" sz="1200" dirty="0">
                <a:solidFill>
                  <a:srgbClr val="002060"/>
                </a:solidFill>
                <a:latin typeface="+mj-lt"/>
              </a:rPr>
              <a:t>.</a:t>
            </a:r>
          </a:p>
          <a:p>
            <a:pPr algn="just"/>
            <a:r>
              <a:rPr lang="pt-BR" sz="1200" dirty="0">
                <a:solidFill>
                  <a:srgbClr val="002060"/>
                </a:solidFill>
                <a:latin typeface="+mj-lt"/>
              </a:rPr>
              <a:t>7.3 Ao selecionar a amostra representativa do escopo é necessário levar em consideração </a:t>
            </a:r>
            <a:r>
              <a:rPr lang="pt-BR" sz="1200" dirty="0" smtClean="0">
                <a:solidFill>
                  <a:srgbClr val="002060"/>
                </a:solidFill>
                <a:latin typeface="+mj-lt"/>
              </a:rPr>
              <a:t>os diferentes </a:t>
            </a:r>
            <a:r>
              <a:rPr lang="pt-BR" sz="1200" dirty="0">
                <a:solidFill>
                  <a:srgbClr val="002060"/>
                </a:solidFill>
                <a:latin typeface="+mj-lt"/>
              </a:rPr>
              <a:t>tipos de instalações objeto do escopo de acreditação. A decisão deve ser baseada </a:t>
            </a:r>
            <a:r>
              <a:rPr lang="pt-BR" sz="1200" dirty="0" smtClean="0">
                <a:solidFill>
                  <a:srgbClr val="002060"/>
                </a:solidFill>
                <a:latin typeface="+mj-lt"/>
              </a:rPr>
              <a:t>no conjunto</a:t>
            </a:r>
            <a:r>
              <a:rPr lang="pt-BR" sz="1200" dirty="0">
                <a:solidFill>
                  <a:srgbClr val="002060"/>
                </a:solidFill>
                <a:latin typeface="+mj-lt"/>
              </a:rPr>
              <a:t>: grupo de serviços de calibração, instrumentos e instalações. É possível, por exemplo</a:t>
            </a:r>
            <a:r>
              <a:rPr lang="pt-BR" sz="1200" dirty="0" smtClean="0">
                <a:solidFill>
                  <a:srgbClr val="002060"/>
                </a:solidFill>
                <a:latin typeface="+mj-lt"/>
              </a:rPr>
              <a:t>, realizar </a:t>
            </a:r>
            <a:r>
              <a:rPr lang="pt-BR" sz="1200" dirty="0">
                <a:solidFill>
                  <a:srgbClr val="002060"/>
                </a:solidFill>
                <a:latin typeface="+mj-lt"/>
              </a:rPr>
              <a:t>avaliação das instalações móveis e não avaliar as instalações de clientes, considerando </a:t>
            </a:r>
            <a:r>
              <a:rPr lang="pt-BR" sz="1200" dirty="0" smtClean="0">
                <a:solidFill>
                  <a:srgbClr val="002060"/>
                </a:solidFill>
                <a:latin typeface="+mj-lt"/>
              </a:rPr>
              <a:t>que os </a:t>
            </a:r>
            <a:r>
              <a:rPr lang="pt-BR" sz="1200" dirty="0">
                <a:solidFill>
                  <a:srgbClr val="002060"/>
                </a:solidFill>
                <a:latin typeface="+mj-lt"/>
              </a:rPr>
              <a:t>padrões estavam sendo transportados para as instalações, e, neste caso, a avaliação </a:t>
            </a:r>
            <a:r>
              <a:rPr lang="pt-BR" sz="1200" dirty="0" smtClean="0">
                <a:solidFill>
                  <a:srgbClr val="002060"/>
                </a:solidFill>
                <a:latin typeface="+mj-lt"/>
              </a:rPr>
              <a:t>serviria para </a:t>
            </a:r>
            <a:r>
              <a:rPr lang="pt-BR" sz="1200" dirty="0">
                <a:solidFill>
                  <a:srgbClr val="002060"/>
                </a:solidFill>
                <a:latin typeface="+mj-lt"/>
              </a:rPr>
              <a:t>ambos os casos.</a:t>
            </a:r>
          </a:p>
          <a:p>
            <a:pPr algn="just"/>
            <a:r>
              <a:rPr lang="pt-BR" sz="1200" dirty="0">
                <a:solidFill>
                  <a:srgbClr val="002060"/>
                </a:solidFill>
                <a:latin typeface="+mj-lt"/>
              </a:rPr>
              <a:t>Em outros grupos, ou mesmo instrumentos, pode ser necessário a ida ao cliente para avaliar como </a:t>
            </a:r>
            <a:r>
              <a:rPr lang="pt-BR" sz="1200" dirty="0" smtClean="0">
                <a:solidFill>
                  <a:srgbClr val="002060"/>
                </a:solidFill>
                <a:latin typeface="+mj-lt"/>
              </a:rPr>
              <a:t>o laboratório </a:t>
            </a:r>
            <a:r>
              <a:rPr lang="pt-BR" sz="1200" dirty="0">
                <a:solidFill>
                  <a:srgbClr val="002060"/>
                </a:solidFill>
                <a:latin typeface="+mj-lt"/>
              </a:rPr>
              <a:t>trata a montagem e a operação do instrumento (máquina) do cliente, e, quando aplicável</a:t>
            </a:r>
            <a:r>
              <a:rPr lang="pt-BR" sz="1200" dirty="0" smtClean="0">
                <a:solidFill>
                  <a:srgbClr val="002060"/>
                </a:solidFill>
                <a:latin typeface="+mj-lt"/>
              </a:rPr>
              <a:t>, a </a:t>
            </a:r>
            <a:r>
              <a:rPr lang="pt-BR" sz="1200" dirty="0">
                <a:solidFill>
                  <a:srgbClr val="002060"/>
                </a:solidFill>
                <a:latin typeface="+mj-lt"/>
              </a:rPr>
              <a:t>correção das condições ambientais.</a:t>
            </a:r>
          </a:p>
        </p:txBody>
      </p:sp>
    </p:spTree>
    <p:extLst>
      <p:ext uri="{BB962C8B-B14F-4D97-AF65-F5344CB8AC3E}">
        <p14:creationId xmlns:p14="http://schemas.microsoft.com/office/powerpoint/2010/main" val="3920515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ll dir="ld"/>
      </p:transition>
    </mc:Choice>
    <mc:Fallback xmlns="">
      <p:transition spd="slow">
        <p:pull dir="ld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755576" y="1700808"/>
            <a:ext cx="2592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>
                <a:solidFill>
                  <a:srgbClr val="002060"/>
                </a:solidFill>
                <a:latin typeface="+mj-lt"/>
              </a:rPr>
              <a:t>E-MAIL DICAP DE 16/JUL/15</a:t>
            </a:r>
            <a:endParaRPr lang="pt-BR" sz="14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755576" y="2132856"/>
            <a:ext cx="7974632" cy="39959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BR" sz="120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Prezados: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sz="120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 realização de avaliações de acordo da NIT-Dicla-029 é uma realidade em quase a totalidade das avaliações e brevemente iremos considerar o Projeto Novo Papel do Avaliador </a:t>
            </a:r>
            <a:r>
              <a:rPr lang="pt-BR" sz="120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2" action="ppaction://hlinksldjump"/>
              </a:rPr>
              <a:t>Líder </a:t>
            </a:r>
            <a:r>
              <a:rPr lang="pt-BR" sz="120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IMPLANTADO.	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sz="120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Desde os treinamentos ocorridos nos meses de agosto e novembro de 2014, temos aprendido bastante. É natural </a:t>
            </a:r>
            <a:r>
              <a:rPr lang="pt-BR" sz="1200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que haja </a:t>
            </a:r>
            <a:r>
              <a:rPr lang="pt-BR" sz="120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dificuldades em tudo que é novo.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sz="120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Gostaríamos de chamar sua atenção para algumas dificuldades mais frequentes e nossas sugestões para solucioná-las: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pt-BR" sz="12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1. Amostra representativa do escopo de uma área de atuação diferente da do líder.</a:t>
            </a:r>
            <a:endParaRPr lang="pt-BR" sz="1200" dirty="0">
              <a:solidFill>
                <a:srgbClr val="00206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sz="120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Esse é um problema que todos os gestores de acreditação enfrentam e agora também os líderes. Como resolver? Com o tempo melhora. Enquanto isso, a curiosidade científica do líder pode ter um importante papel. PERGUNTE ao avaliador/especialista porque ele está escolhendo todos os ensaios de um escopo de uma única página e pedindo 5 dias para avaliar. EXERCITE seu bom senso: tal proposta lhe parece razoável? ARGUMENTE com o avaliador.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BR" sz="120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Nós não queremos avaliações apressadas, mas tampouco queremos avaliações desnecessariamente longas, que só penalizam o OAC.</a:t>
            </a:r>
            <a:endParaRPr lang="pt-BR" sz="1200" dirty="0">
              <a:solidFill>
                <a:srgbClr val="002060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179531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395536" y="1484784"/>
            <a:ext cx="856895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ANÁLISE CRÍTICA DOS </a:t>
            </a:r>
            <a:r>
              <a:rPr lang="pt-BR" b="1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2" action="ppaction://hlinksldjump"/>
              </a:rPr>
              <a:t>REDS </a:t>
            </a:r>
            <a:r>
              <a:rPr lang="pt-BR" b="1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DOS MEMBROS DA EQUIPE</a:t>
            </a:r>
          </a:p>
          <a:p>
            <a:pPr algn="ctr"/>
            <a:endParaRPr lang="pt-BR" b="1" dirty="0" smtClean="0">
              <a:solidFill>
                <a:srgbClr val="00206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pt-BR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AVALIAR: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SE FORAM RELATADOS OS DOCUMENTOS RECEBIDOS;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SE FALTARAM DOCUMENTOS IMPORTANTES COMO PROCEDIMENTOS, FOR-CGCRE-008 PREENCHIDO COM A PARTICIPAÇÃO EM EP, CERTIFICADOS DE CALIBRAÇÃO E DE MATERIAIS DE REFERÊNCIA, NORMAS, CÁLCULOS DE INCERTEZA, DOCUMENTO COM A DEFINIÇÃO DE FAIXA DE TRABALHO OU LQ.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SE HÁ NC,  AVALIAR ENQUADRAMENTO E CLAREZA DO TEXTO.</a:t>
            </a:r>
            <a:endParaRPr lang="pt-BR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23019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ll dir="ld"/>
      </p:transition>
    </mc:Choice>
    <mc:Fallback xmlns="">
      <p:transition spd="slow">
        <p:pull dir="ld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412304" y="2648430"/>
            <a:ext cx="3545717" cy="3108461"/>
            <a:chOff x="412304" y="2648430"/>
            <a:chExt cx="3545717" cy="3108461"/>
          </a:xfrm>
        </p:grpSpPr>
        <p:sp>
          <p:nvSpPr>
            <p:cNvPr id="4" name="Elipse 3"/>
            <p:cNvSpPr/>
            <p:nvPr/>
          </p:nvSpPr>
          <p:spPr bwMode="auto">
            <a:xfrm>
              <a:off x="1382367" y="4464123"/>
              <a:ext cx="2059498" cy="1292768"/>
            </a:xfrm>
            <a:prstGeom prst="ellipse">
              <a:avLst/>
            </a:prstGeom>
            <a:solidFill>
              <a:srgbClr val="CCCCFF"/>
            </a:solidFill>
            <a:ln w="12700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>
              <a:outerShdw dist="28398" dir="3806097" algn="ctr" rotWithShape="0">
                <a:schemeClr val="accent1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36000" algn="ctr"/>
              <a:endParaRPr lang="pt-BR" sz="900" b="1" dirty="0" smtClean="0">
                <a:solidFill>
                  <a:srgbClr val="002060"/>
                </a:solidFill>
                <a:ea typeface="Calibri" panose="020F0502020204030204" pitchFamily="34" charset="0"/>
              </a:endParaRPr>
            </a:p>
            <a:p>
              <a:pPr marL="36000" algn="ctr">
                <a:lnSpc>
                  <a:spcPct val="115000"/>
                </a:lnSpc>
              </a:pPr>
              <a:r>
                <a:rPr lang="pt-BR" sz="1400" b="1" dirty="0" smtClean="0">
                  <a:solidFill>
                    <a:srgbClr val="002060"/>
                  </a:solidFill>
                  <a:ea typeface="Calibri" panose="020F0502020204030204" pitchFamily="34" charset="0"/>
                </a:rPr>
                <a:t>APROVAÇÃO DO PLANO DE AVALIAÇÃO</a:t>
              </a:r>
              <a:endParaRPr lang="pt-BR" sz="1400" b="1" dirty="0">
                <a:solidFill>
                  <a:srgbClr val="002060"/>
                </a:solidFill>
                <a:ea typeface="Calibri" panose="020F0502020204030204" pitchFamily="34" charset="0"/>
              </a:endParaRPr>
            </a:p>
          </p:txBody>
        </p:sp>
        <p:sp>
          <p:nvSpPr>
            <p:cNvPr id="71" name="CaixaDeTexto 70"/>
            <p:cNvSpPr txBox="1"/>
            <p:nvPr/>
          </p:nvSpPr>
          <p:spPr>
            <a:xfrm>
              <a:off x="782469" y="494123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600" b="1" dirty="0" smtClean="0">
                  <a:solidFill>
                    <a:srgbClr val="002060"/>
                  </a:solidFill>
                </a:rPr>
                <a:t>GA</a:t>
              </a:r>
              <a:endParaRPr lang="pt-BR" sz="1600" b="1" dirty="0">
                <a:solidFill>
                  <a:srgbClr val="002060"/>
                </a:solidFill>
              </a:endParaRPr>
            </a:p>
          </p:txBody>
        </p:sp>
        <p:grpSp>
          <p:nvGrpSpPr>
            <p:cNvPr id="3" name="Grupo 2"/>
            <p:cNvGrpSpPr/>
            <p:nvPr/>
          </p:nvGrpSpPr>
          <p:grpSpPr>
            <a:xfrm>
              <a:off x="412304" y="2648430"/>
              <a:ext cx="3545717" cy="1815570"/>
              <a:chOff x="412304" y="2648430"/>
              <a:chExt cx="3545717" cy="1815570"/>
            </a:xfrm>
          </p:grpSpPr>
          <p:cxnSp>
            <p:nvCxnSpPr>
              <p:cNvPr id="11" name="AutoShape 92"/>
              <p:cNvCxnSpPr>
                <a:cxnSpLocks noChangeShapeType="1"/>
              </p:cNvCxnSpPr>
              <p:nvPr/>
            </p:nvCxnSpPr>
            <p:spPr bwMode="auto">
              <a:xfrm>
                <a:off x="2412116" y="3492000"/>
                <a:ext cx="0" cy="97200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3" name="CaixaDeTexto 12"/>
              <p:cNvSpPr txBox="1"/>
              <p:nvPr/>
            </p:nvSpPr>
            <p:spPr>
              <a:xfrm>
                <a:off x="412304" y="2862047"/>
                <a:ext cx="935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1400" b="1" dirty="0" smtClean="0">
                    <a:solidFill>
                      <a:srgbClr val="002060"/>
                    </a:solidFill>
                  </a:rPr>
                  <a:t>LÍDER</a:t>
                </a:r>
                <a:endParaRPr lang="pt-BR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61" name="AutoShape 12"/>
              <p:cNvSpPr>
                <a:spLocks noChangeArrowheads="1"/>
              </p:cNvSpPr>
              <p:nvPr/>
            </p:nvSpPr>
            <p:spPr bwMode="auto">
              <a:xfrm>
                <a:off x="1187624" y="2648430"/>
                <a:ext cx="2770397" cy="818856"/>
              </a:xfrm>
              <a:prstGeom prst="flowChartProcess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solidFill>
                  <a:schemeClr val="accent1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  <a:effectLst>
                <a:outerShdw dist="28398" dir="3806097" algn="ctr" rotWithShape="0">
                  <a:schemeClr val="accent1">
                    <a:lumMod val="50000"/>
                    <a:lumOff val="0"/>
                    <a:alpha val="50000"/>
                  </a:schemeClr>
                </a:outerShdw>
              </a:effec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182880" algn="ctr">
                  <a:lnSpc>
                    <a:spcPct val="115000"/>
                  </a:lnSpc>
                </a:pPr>
                <a:r>
                  <a:rPr lang="pt-BR" sz="1400" b="1" dirty="0" smtClean="0">
                    <a:solidFill>
                      <a:srgbClr val="002060"/>
                    </a:solidFill>
                  </a:rPr>
                  <a:t>ENVIO </a:t>
                </a:r>
                <a:r>
                  <a:rPr lang="pt-BR" sz="1400" b="1" dirty="0">
                    <a:solidFill>
                      <a:srgbClr val="002060"/>
                    </a:solidFill>
                  </a:rPr>
                  <a:t>PARA APROVAÇÃO </a:t>
                </a:r>
                <a:r>
                  <a:rPr lang="pt-BR" sz="1400" b="1" dirty="0" smtClean="0">
                    <a:solidFill>
                      <a:srgbClr val="002060"/>
                    </a:solidFill>
                  </a:rPr>
                  <a:t>DO GA JUNTO COM </a:t>
                </a:r>
                <a:r>
                  <a:rPr lang="pt-BR" sz="1400" b="1" dirty="0">
                    <a:solidFill>
                      <a:srgbClr val="002060"/>
                    </a:solidFill>
                  </a:rPr>
                  <a:t>PROGRAMA TÉCNICO</a:t>
                </a:r>
                <a:endParaRPr lang="pt-BR" sz="1400" dirty="0">
                  <a:solidFill>
                    <a:srgbClr val="002060"/>
                  </a:solidFill>
                  <a:ea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6" name="Grupo 5"/>
          <p:cNvGrpSpPr/>
          <p:nvPr/>
        </p:nvGrpSpPr>
        <p:grpSpPr>
          <a:xfrm>
            <a:off x="3441865" y="1924753"/>
            <a:ext cx="5535600" cy="3705979"/>
            <a:chOff x="3441865" y="1924753"/>
            <a:chExt cx="5535600" cy="3705979"/>
          </a:xfrm>
        </p:grpSpPr>
        <p:cxnSp>
          <p:nvCxnSpPr>
            <p:cNvPr id="23" name="AutoShape 33"/>
            <p:cNvCxnSpPr>
              <a:cxnSpLocks noChangeShapeType="1"/>
              <a:stCxn id="68" idx="1"/>
              <a:endCxn id="4" idx="6"/>
            </p:cNvCxnSpPr>
            <p:nvPr/>
          </p:nvCxnSpPr>
          <p:spPr bwMode="auto">
            <a:xfrm flipH="1">
              <a:off x="3441865" y="5110507"/>
              <a:ext cx="1611524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AutoShape 92"/>
            <p:cNvCxnSpPr>
              <a:cxnSpLocks noChangeShapeType="1"/>
              <a:stCxn id="25" idx="5"/>
            </p:cNvCxnSpPr>
            <p:nvPr/>
          </p:nvCxnSpPr>
          <p:spPr bwMode="auto">
            <a:xfrm>
              <a:off x="4984544" y="1924753"/>
              <a:ext cx="1527971" cy="69635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" name="AutoShape 92"/>
            <p:cNvCxnSpPr>
              <a:cxnSpLocks noChangeShapeType="1"/>
            </p:cNvCxnSpPr>
            <p:nvPr/>
          </p:nvCxnSpPr>
          <p:spPr bwMode="auto">
            <a:xfrm>
              <a:off x="6520410" y="3360633"/>
              <a:ext cx="4710" cy="37487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" name="AutoShape 92"/>
            <p:cNvCxnSpPr>
              <a:cxnSpLocks noChangeShapeType="1"/>
            </p:cNvCxnSpPr>
            <p:nvPr/>
          </p:nvCxnSpPr>
          <p:spPr bwMode="auto">
            <a:xfrm>
              <a:off x="6520409" y="4266177"/>
              <a:ext cx="2405" cy="33568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6" name="CaixaDeTexto 65"/>
            <p:cNvSpPr txBox="1"/>
            <p:nvPr/>
          </p:nvSpPr>
          <p:spPr>
            <a:xfrm>
              <a:off x="8030474" y="3785500"/>
              <a:ext cx="935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400" b="1" dirty="0" smtClean="0">
                  <a:solidFill>
                    <a:srgbClr val="002060"/>
                  </a:solidFill>
                </a:rPr>
                <a:t>LÍDER</a:t>
              </a:r>
              <a:endParaRPr lang="pt-BR" sz="1400" b="1" dirty="0">
                <a:solidFill>
                  <a:srgbClr val="002060"/>
                </a:solidFill>
              </a:endParaRPr>
            </a:p>
          </p:txBody>
        </p:sp>
        <p:sp>
          <p:nvSpPr>
            <p:cNvPr id="31" name="CaixaDeTexto 30"/>
            <p:cNvSpPr txBox="1"/>
            <p:nvPr/>
          </p:nvSpPr>
          <p:spPr>
            <a:xfrm>
              <a:off x="8030474" y="2895950"/>
              <a:ext cx="935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400" b="1" dirty="0" smtClean="0">
                  <a:solidFill>
                    <a:srgbClr val="002060"/>
                  </a:solidFill>
                </a:rPr>
                <a:t>LÍDER</a:t>
              </a:r>
              <a:endParaRPr lang="pt-BR" b="1" dirty="0">
                <a:solidFill>
                  <a:srgbClr val="002060"/>
                </a:solidFill>
              </a:endParaRPr>
            </a:p>
          </p:txBody>
        </p:sp>
        <p:sp>
          <p:nvSpPr>
            <p:cNvPr id="68" name="AutoShape 12"/>
            <p:cNvSpPr>
              <a:spLocks noChangeArrowheads="1"/>
            </p:cNvSpPr>
            <p:nvPr/>
          </p:nvSpPr>
          <p:spPr bwMode="auto">
            <a:xfrm>
              <a:off x="5053389" y="4590282"/>
              <a:ext cx="2977086" cy="1040450"/>
            </a:xfrm>
            <a:prstGeom prst="flowChartProcess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>
              <a:outerShdw dist="28398" dir="3806097" algn="ctr" rotWithShape="0">
                <a:schemeClr val="accent1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182880" algn="ctr">
                <a:lnSpc>
                  <a:spcPct val="115000"/>
                </a:lnSpc>
              </a:pPr>
              <a:r>
                <a:rPr lang="pt-BR" sz="1400" b="1" dirty="0" smtClean="0">
                  <a:solidFill>
                    <a:srgbClr val="002060"/>
                  </a:solidFill>
                </a:rPr>
                <a:t>ENVIO </a:t>
              </a:r>
              <a:r>
                <a:rPr lang="pt-BR" sz="1400" b="1" dirty="0">
                  <a:solidFill>
                    <a:srgbClr val="002060"/>
                  </a:solidFill>
                </a:rPr>
                <a:t>PARA APROVAÇÃO </a:t>
              </a:r>
              <a:r>
                <a:rPr lang="pt-BR" sz="1400" b="1" dirty="0" smtClean="0">
                  <a:solidFill>
                    <a:srgbClr val="002060"/>
                  </a:solidFill>
                </a:rPr>
                <a:t>DO GA O PLANO DE AVALIAÇÃO JUNTO </a:t>
              </a:r>
              <a:r>
                <a:rPr lang="pt-BR" sz="1400" b="1" dirty="0">
                  <a:solidFill>
                    <a:srgbClr val="002060"/>
                  </a:solidFill>
                </a:rPr>
                <a:t>COM PROGRAMA TÉCNICO</a:t>
              </a:r>
              <a:endParaRPr lang="pt-BR" sz="1400" dirty="0">
                <a:solidFill>
                  <a:srgbClr val="002060"/>
                </a:solidFill>
                <a:ea typeface="Times New Roman" panose="02020603050405020304" pitchFamily="18" charset="0"/>
              </a:endParaRPr>
            </a:p>
          </p:txBody>
        </p:sp>
        <p:sp>
          <p:nvSpPr>
            <p:cNvPr id="69" name="AutoShape 12"/>
            <p:cNvSpPr>
              <a:spLocks noChangeArrowheads="1"/>
            </p:cNvSpPr>
            <p:nvPr/>
          </p:nvSpPr>
          <p:spPr bwMode="auto">
            <a:xfrm>
              <a:off x="5053388" y="3738985"/>
              <a:ext cx="2908189" cy="472019"/>
            </a:xfrm>
            <a:prstGeom prst="flowChartProcess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>
              <a:outerShdw dist="28398" dir="3806097" algn="ctr" rotWithShape="0">
                <a:schemeClr val="accent1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182880" algn="ctr"/>
              <a:r>
                <a:rPr lang="pt-BR" sz="1400" b="1" dirty="0">
                  <a:solidFill>
                    <a:srgbClr val="002060"/>
                  </a:solidFill>
                </a:rPr>
                <a:t>ENVIO DO RED PARA </a:t>
              </a:r>
              <a:r>
                <a:rPr lang="pt-BR" sz="1400" b="1" dirty="0" smtClean="0">
                  <a:solidFill>
                    <a:srgbClr val="002060"/>
                  </a:solidFill>
                </a:rPr>
                <a:t>OAC, GA E AVALIADORES</a:t>
              </a:r>
              <a:endParaRPr lang="pt-BR" sz="1400" dirty="0">
                <a:solidFill>
                  <a:srgbClr val="002060"/>
                </a:solidFill>
                <a:ea typeface="Times New Roman" panose="02020603050405020304" pitchFamily="18" charset="0"/>
              </a:endParaRPr>
            </a:p>
          </p:txBody>
        </p:sp>
        <p:sp>
          <p:nvSpPr>
            <p:cNvPr id="75" name="AutoShape 12"/>
            <p:cNvSpPr>
              <a:spLocks noChangeArrowheads="1"/>
            </p:cNvSpPr>
            <p:nvPr/>
          </p:nvSpPr>
          <p:spPr bwMode="auto">
            <a:xfrm>
              <a:off x="5053388" y="2661296"/>
              <a:ext cx="2908190" cy="818855"/>
            </a:xfrm>
            <a:prstGeom prst="flowChartProcess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>
              <a:outerShdw dist="28398" dir="3806097" algn="ctr" rotWithShape="0">
                <a:schemeClr val="accent1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/>
              <a:r>
                <a:rPr lang="pt-BR" sz="1400" b="1" dirty="0">
                  <a:solidFill>
                    <a:srgbClr val="002060"/>
                  </a:solidFill>
                </a:rPr>
                <a:t>ENVIO </a:t>
              </a:r>
              <a:r>
                <a:rPr lang="pt-BR" sz="1400" b="1" dirty="0" smtClean="0">
                  <a:solidFill>
                    <a:srgbClr val="002060"/>
                  </a:solidFill>
                </a:rPr>
                <a:t>DO RED PARA O OAC COM CÓPIA GA E AVALIADORES/ESPECIALISTAS </a:t>
              </a:r>
              <a:endParaRPr lang="pt-BR" sz="1400" dirty="0">
                <a:solidFill>
                  <a:srgbClr val="002060"/>
                </a:solidFill>
                <a:ea typeface="Times New Roman" panose="02020603050405020304" pitchFamily="18" charset="0"/>
              </a:endParaRPr>
            </a:p>
          </p:txBody>
        </p:sp>
        <p:sp>
          <p:nvSpPr>
            <p:cNvPr id="85" name="CaixaDeTexto 84"/>
            <p:cNvSpPr txBox="1"/>
            <p:nvPr/>
          </p:nvSpPr>
          <p:spPr>
            <a:xfrm>
              <a:off x="8041665" y="4941230"/>
              <a:ext cx="935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400" b="1" dirty="0" smtClean="0">
                  <a:solidFill>
                    <a:srgbClr val="002060"/>
                  </a:solidFill>
                </a:rPr>
                <a:t>LÍDER</a:t>
              </a:r>
              <a:endParaRPr lang="pt-BR" sz="14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" name="Grupo 1"/>
          <p:cNvGrpSpPr/>
          <p:nvPr/>
        </p:nvGrpSpPr>
        <p:grpSpPr>
          <a:xfrm>
            <a:off x="2412117" y="1252225"/>
            <a:ext cx="2852581" cy="1396205"/>
            <a:chOff x="2412117" y="1252225"/>
            <a:chExt cx="2852581" cy="1396205"/>
          </a:xfrm>
        </p:grpSpPr>
        <p:cxnSp>
          <p:nvCxnSpPr>
            <p:cNvPr id="38" name="AutoShape 92"/>
            <p:cNvCxnSpPr>
              <a:cxnSpLocks noChangeShapeType="1"/>
              <a:stCxn id="25" idx="3"/>
            </p:cNvCxnSpPr>
            <p:nvPr/>
          </p:nvCxnSpPr>
          <p:spPr bwMode="auto">
            <a:xfrm flipH="1">
              <a:off x="2412117" y="1924753"/>
              <a:ext cx="1219726" cy="72367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" name="Elipse 24"/>
            <p:cNvSpPr/>
            <p:nvPr/>
          </p:nvSpPr>
          <p:spPr bwMode="auto">
            <a:xfrm>
              <a:off x="3351689" y="1252225"/>
              <a:ext cx="1913009" cy="787916"/>
            </a:xfrm>
            <a:prstGeom prst="ellipse">
              <a:avLst/>
            </a:prstGeom>
            <a:solidFill>
              <a:srgbClr val="CCCCFF"/>
            </a:solidFill>
            <a:ln w="12700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>
              <a:outerShdw dist="28398" dir="3806097" algn="ctr" rotWithShape="0">
                <a:schemeClr val="accent1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/>
              <a:r>
                <a:rPr lang="pt-BR" sz="1200" b="1" dirty="0">
                  <a:solidFill>
                    <a:srgbClr val="002060"/>
                  </a:solidFill>
                  <a:hlinkClick r:id="rId2" action="ppaction://hlinksldjump"/>
                </a:rPr>
                <a:t>FECHAMENTO</a:t>
              </a:r>
              <a:r>
                <a:rPr lang="pt-BR" sz="1200" b="1" dirty="0">
                  <a:solidFill>
                    <a:srgbClr val="002060"/>
                  </a:solidFill>
                </a:rPr>
                <a:t> </a:t>
              </a:r>
              <a:r>
                <a:rPr lang="pt-BR" sz="1200" b="1" dirty="0" smtClean="0">
                  <a:solidFill>
                    <a:srgbClr val="002060"/>
                  </a:solidFill>
                </a:rPr>
                <a:t>DO PLANO </a:t>
              </a:r>
              <a:r>
                <a:rPr lang="pt-BR" sz="1200" b="1" dirty="0">
                  <a:solidFill>
                    <a:srgbClr val="002060"/>
                  </a:solidFill>
                </a:rPr>
                <a:t>DE AVALIAÇÃO </a:t>
              </a:r>
              <a:endParaRPr lang="pt-BR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77810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ll dir="rd"/>
      </p:transition>
    </mc:Choice>
    <mc:Fallback xmlns="">
      <p:transition spd="slow">
        <p:pull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79512" y="1556792"/>
            <a:ext cx="8856984" cy="367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PARA FECHAR O PLANO É IMPORTANTE CONHECER:</a:t>
            </a:r>
          </a:p>
          <a:p>
            <a:endParaRPr lang="pt-BR" sz="1100" b="1" dirty="0" smtClean="0">
              <a:solidFill>
                <a:srgbClr val="00206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b="1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TAMANHO DO LABORATÓRIO.  A AVALIAÇÃO SERÁ TODA EM UM ÚNICO LABORATÓRIO</a:t>
            </a:r>
            <a:r>
              <a:rPr lang="pt-BR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? EM PRÉDIOS DISTINTOS? 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pt-BR" b="1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HAVERÁ VISITA A CLIENTE?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pt-BR" b="1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SERÁ NECESSÁRIO DESLOCAMENTO A INSTALAÇÕES </a:t>
            </a:r>
            <a:r>
              <a:rPr lang="pt-BR" b="1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2" action="ppaction://hlinksldjump"/>
              </a:rPr>
              <a:t>ASSOCIADAS</a:t>
            </a:r>
            <a:r>
              <a:rPr lang="pt-BR" b="1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? (EX</a:t>
            </a:r>
            <a:r>
              <a:rPr lang="pt-BR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DEPARTAMENTOS </a:t>
            </a:r>
            <a:r>
              <a:rPr lang="pt-BR" b="1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RH </a:t>
            </a:r>
            <a:r>
              <a:rPr lang="pt-BR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pt-BR" b="1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COMPRAS EM MATRIZ EM OUTRO ENDEREÇO)</a:t>
            </a:r>
          </a:p>
          <a:p>
            <a:pPr marL="285750" indent="-28575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pt-BR" b="1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SÃO </a:t>
            </a:r>
            <a:r>
              <a:rPr lang="pt-BR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OS MESMOS PROFISSIONAIS QUE ATENDERÃO OS </a:t>
            </a:r>
            <a:r>
              <a:rPr lang="pt-BR" b="1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TODOS OS AVALIADORES? (SE SIM, EQUIPE PODE INICIAR EM DIAS DIFERENTES?)</a:t>
            </a:r>
            <a:endParaRPr lang="pt-BR" b="1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164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ll dir="ld"/>
      </p:transition>
    </mc:Choice>
    <mc:Fallback xmlns="">
      <p:transition spd="slow">
        <p:pull dir="ld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650954" y="1905506"/>
            <a:ext cx="62674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DOQ- CGCRE-020 rev7  item 8.46 </a:t>
            </a:r>
            <a:r>
              <a:rPr lang="pt-BR" b="1" dirty="0">
                <a:solidFill>
                  <a:srgbClr val="002060"/>
                </a:solidFill>
                <a:latin typeface="Arial" panose="020B0604020202020204" pitchFamily="34" charset="0"/>
              </a:rPr>
              <a:t>Instalação Associada </a:t>
            </a:r>
            <a:endParaRPr lang="pt-BR" dirty="0">
              <a:solidFill>
                <a:srgbClr val="002060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899592" y="2282411"/>
            <a:ext cx="777686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rgbClr val="002060"/>
                </a:solidFill>
                <a:latin typeface="Arial" panose="020B0604020202020204" pitchFamily="34" charset="0"/>
              </a:rPr>
              <a:t>Instalação fora do local da instalação permanente e das instalações móveis do OAC, onde são realizadas atividades de apoio ao OAC. </a:t>
            </a:r>
          </a:p>
          <a:p>
            <a:r>
              <a:rPr lang="pt-BR" b="1" dirty="0">
                <a:solidFill>
                  <a:srgbClr val="002060"/>
                </a:solidFill>
                <a:latin typeface="Arial" panose="020B0604020202020204" pitchFamily="34" charset="0"/>
              </a:rPr>
              <a:t>Notas: </a:t>
            </a:r>
          </a:p>
          <a:p>
            <a:pPr algn="just"/>
            <a:r>
              <a:rPr lang="pt-BR" b="1" dirty="0">
                <a:solidFill>
                  <a:srgbClr val="002060"/>
                </a:solidFill>
                <a:latin typeface="Arial" panose="020B0604020202020204" pitchFamily="34" charset="0"/>
              </a:rPr>
              <a:t>a) As instalações associadas devem estar necessariamente subordinadas a um OAC que realiza serviços em instalações permanentes, de clientes e/ou móveis. </a:t>
            </a:r>
          </a:p>
          <a:p>
            <a:r>
              <a:rPr lang="pt-BR" b="1" dirty="0">
                <a:solidFill>
                  <a:srgbClr val="002060"/>
                </a:solidFill>
                <a:latin typeface="Arial" panose="020B0604020202020204" pitchFamily="34" charset="0"/>
              </a:rPr>
              <a:t>b) São consideradas instalações associadas</a:t>
            </a:r>
            <a:r>
              <a:rPr lang="pt-BR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:</a:t>
            </a:r>
          </a:p>
          <a:p>
            <a:pPr marL="400050" indent="-400050">
              <a:buAutoNum type="romanLcParenBoth"/>
            </a:pPr>
            <a:r>
              <a:rPr lang="pt-BR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departamentos </a:t>
            </a:r>
            <a:r>
              <a:rPr lang="pt-BR" b="1" dirty="0">
                <a:solidFill>
                  <a:srgbClr val="002060"/>
                </a:solidFill>
                <a:latin typeface="Arial" panose="020B0604020202020204" pitchFamily="34" charset="0"/>
              </a:rPr>
              <a:t>da organização à qual está vinculado o OAC, que realizam atividades administrativas e de apoio ao OAC, </a:t>
            </a:r>
            <a:endParaRPr lang="pt-BR" b="1" dirty="0" smtClean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marL="400050" indent="-400050">
              <a:buAutoNum type="romanLcParenBoth"/>
            </a:pPr>
            <a:r>
              <a:rPr lang="pt-BR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posto </a:t>
            </a:r>
            <a:r>
              <a:rPr lang="pt-BR" b="1" dirty="0">
                <a:solidFill>
                  <a:srgbClr val="002060"/>
                </a:solidFill>
                <a:latin typeface="Arial" panose="020B0604020202020204" pitchFamily="34" charset="0"/>
              </a:rPr>
              <a:t>de coleta de amostras, </a:t>
            </a:r>
            <a:endParaRPr lang="pt-BR" b="1" dirty="0" smtClean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marL="400050" indent="-400050">
              <a:buAutoNum type="romanLcParenBoth"/>
            </a:pPr>
            <a:r>
              <a:rPr lang="pt-BR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local </a:t>
            </a:r>
            <a:r>
              <a:rPr lang="pt-BR" b="1" dirty="0">
                <a:solidFill>
                  <a:srgbClr val="002060"/>
                </a:solidFill>
                <a:latin typeface="Arial" panose="020B0604020202020204" pitchFamily="34" charset="0"/>
              </a:rPr>
              <a:t>de guarda de equipamentos, </a:t>
            </a:r>
            <a:endParaRPr lang="pt-BR" b="1" dirty="0" smtClean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marL="400050" indent="-400050">
              <a:buAutoNum type="romanLcParenBoth"/>
            </a:pPr>
            <a:r>
              <a:rPr lang="pt-BR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veículo </a:t>
            </a:r>
            <a:r>
              <a:rPr lang="pt-BR" b="1" dirty="0">
                <a:solidFill>
                  <a:srgbClr val="002060"/>
                </a:solidFill>
                <a:latin typeface="Arial" panose="020B0604020202020204" pitchFamily="34" charset="0"/>
              </a:rPr>
              <a:t>de transporte de amostra ou equipamento, e </a:t>
            </a:r>
            <a:endParaRPr lang="pt-BR" b="1" dirty="0" smtClean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marL="400050" indent="-400050">
              <a:buAutoNum type="romanLcParenBoth"/>
            </a:pPr>
            <a:r>
              <a:rPr lang="pt-BR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escritório </a:t>
            </a:r>
            <a:r>
              <a:rPr lang="pt-BR" b="1" dirty="0">
                <a:solidFill>
                  <a:srgbClr val="002060"/>
                </a:solidFill>
                <a:latin typeface="Arial" panose="020B0604020202020204" pitchFamily="34" charset="0"/>
              </a:rPr>
              <a:t>onde estão lotados técnicos. </a:t>
            </a:r>
          </a:p>
        </p:txBody>
      </p:sp>
    </p:spTree>
    <p:extLst>
      <p:ext uri="{BB962C8B-B14F-4D97-AF65-F5344CB8AC3E}">
        <p14:creationId xmlns:p14="http://schemas.microsoft.com/office/powerpoint/2010/main" val="1704295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ll dir="ld"/>
      </p:transition>
    </mc:Choice>
    <mc:Fallback xmlns="">
      <p:transition spd="slow">
        <p:pull dir="ld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/>
          <p:cNvSpPr/>
          <p:nvPr/>
        </p:nvSpPr>
        <p:spPr bwMode="auto">
          <a:xfrm>
            <a:off x="2089396" y="1313337"/>
            <a:ext cx="1911399" cy="831009"/>
          </a:xfrm>
          <a:prstGeom prst="ellipse">
            <a:avLst/>
          </a:prstGeom>
          <a:solidFill>
            <a:srgbClr val="CCCCFF"/>
          </a:solidFill>
          <a:ln w="127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1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36000" algn="ctr">
              <a:lnSpc>
                <a:spcPct val="115000"/>
              </a:lnSpc>
            </a:pPr>
            <a:r>
              <a:rPr lang="pt-BR" sz="1200" b="1" dirty="0" smtClean="0">
                <a:solidFill>
                  <a:srgbClr val="002060"/>
                </a:solidFill>
                <a:ea typeface="Calibri" panose="020F0502020204030204" pitchFamily="34" charset="0"/>
              </a:rPr>
              <a:t>APROVAÇÃO PLANO DE AVALIAÇÃO</a:t>
            </a:r>
            <a:endParaRPr lang="pt-BR" sz="1200" b="1" dirty="0">
              <a:solidFill>
                <a:srgbClr val="002060"/>
              </a:solidFill>
              <a:ea typeface="Calibri" panose="020F050202020403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-107113" y="3256622"/>
            <a:ext cx="15131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" algn="ctr"/>
            <a:r>
              <a:rPr lang="pt-BR" sz="11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LIDER, </a:t>
            </a:r>
          </a:p>
          <a:p>
            <a:pPr marL="36000" algn="ctr"/>
            <a:r>
              <a:rPr lang="pt-BR" sz="11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AVALIADORES/</a:t>
            </a:r>
          </a:p>
          <a:p>
            <a:pPr marL="36000" algn="ctr"/>
            <a:r>
              <a:rPr lang="pt-BR" sz="11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ESPECIALISTAS</a:t>
            </a:r>
            <a:endParaRPr lang="pt-BR" sz="11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</p:txBody>
      </p:sp>
      <p:cxnSp>
        <p:nvCxnSpPr>
          <p:cNvPr id="6" name="AutoShape 92"/>
          <p:cNvCxnSpPr>
            <a:cxnSpLocks noChangeShapeType="1"/>
          </p:cNvCxnSpPr>
          <p:nvPr/>
        </p:nvCxnSpPr>
        <p:spPr bwMode="auto">
          <a:xfrm>
            <a:off x="3036217" y="2180251"/>
            <a:ext cx="0" cy="2880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CaixaDeTexto 6"/>
          <p:cNvSpPr txBox="1"/>
          <p:nvPr/>
        </p:nvSpPr>
        <p:spPr>
          <a:xfrm>
            <a:off x="1607272" y="1541787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>
                <a:solidFill>
                  <a:srgbClr val="002060"/>
                </a:solidFill>
              </a:rPr>
              <a:t>GA</a:t>
            </a:r>
            <a:endParaRPr lang="pt-BR" sz="1400" b="1" dirty="0">
              <a:solidFill>
                <a:srgbClr val="002060"/>
              </a:solidFill>
            </a:endParaRPr>
          </a:p>
        </p:txBody>
      </p:sp>
      <p:cxnSp>
        <p:nvCxnSpPr>
          <p:cNvPr id="22" name="AutoShape 92"/>
          <p:cNvCxnSpPr>
            <a:cxnSpLocks noChangeShapeType="1"/>
          </p:cNvCxnSpPr>
          <p:nvPr/>
        </p:nvCxnSpPr>
        <p:spPr bwMode="auto">
          <a:xfrm>
            <a:off x="4008977" y="1719749"/>
            <a:ext cx="654207" cy="909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" name="AutoShape 12"/>
          <p:cNvSpPr>
            <a:spLocks noChangeArrowheads="1"/>
          </p:cNvSpPr>
          <p:nvPr/>
        </p:nvSpPr>
        <p:spPr bwMode="auto">
          <a:xfrm>
            <a:off x="4638404" y="1468528"/>
            <a:ext cx="2926213" cy="477136"/>
          </a:xfrm>
          <a:prstGeom prst="flowChartProcess">
            <a:avLst/>
          </a:prstGeom>
          <a:solidFill>
            <a:srgbClr val="CCCCFF"/>
          </a:solidFill>
          <a:ln w="127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1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182880" algn="ctr"/>
            <a:r>
              <a:rPr lang="pt-BR" sz="1200" b="1" dirty="0" smtClean="0">
                <a:solidFill>
                  <a:srgbClr val="002060"/>
                </a:solidFill>
              </a:rPr>
              <a:t>SOLICITAÇÃO DE CÁLCULO DE CUSTO AVALIAÇÃO - FCA</a:t>
            </a:r>
            <a:endParaRPr lang="pt-BR" sz="1200" b="1" dirty="0">
              <a:solidFill>
                <a:srgbClr val="002060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24" name="CaixaDeTexto 23"/>
          <p:cNvSpPr txBox="1"/>
          <p:nvPr/>
        </p:nvSpPr>
        <p:spPr>
          <a:xfrm>
            <a:off x="7589397" y="1556516"/>
            <a:ext cx="967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solidFill>
                  <a:srgbClr val="002060"/>
                </a:solidFill>
              </a:rPr>
              <a:t>GA/ADM</a:t>
            </a:r>
            <a:endParaRPr lang="pt-BR" sz="1200" b="1" dirty="0">
              <a:solidFill>
                <a:srgbClr val="002060"/>
              </a:solidFill>
            </a:endParaRPr>
          </a:p>
        </p:txBody>
      </p:sp>
      <p:sp>
        <p:nvSpPr>
          <p:cNvPr id="31" name="CaixaDeTexto 30"/>
          <p:cNvSpPr txBox="1"/>
          <p:nvPr/>
        </p:nvSpPr>
        <p:spPr>
          <a:xfrm>
            <a:off x="940400" y="4360368"/>
            <a:ext cx="792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solidFill>
                  <a:srgbClr val="002060"/>
                </a:solidFill>
              </a:rPr>
              <a:t>OAC</a:t>
            </a:r>
            <a:endParaRPr lang="pt-BR" sz="1400" b="1" dirty="0">
              <a:solidFill>
                <a:srgbClr val="002060"/>
              </a:solidFill>
            </a:endParaRPr>
          </a:p>
        </p:txBody>
      </p:sp>
      <p:sp>
        <p:nvSpPr>
          <p:cNvPr id="32" name="CaixaDeTexto 31"/>
          <p:cNvSpPr txBox="1"/>
          <p:nvPr/>
        </p:nvSpPr>
        <p:spPr>
          <a:xfrm>
            <a:off x="7284532" y="4144873"/>
            <a:ext cx="154984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" algn="ctr"/>
            <a:r>
              <a:rPr lang="pt-BR" sz="1100" b="1" dirty="0">
                <a:solidFill>
                  <a:srgbClr val="002060"/>
                </a:solidFill>
              </a:rPr>
              <a:t>LÍDER </a:t>
            </a:r>
            <a:r>
              <a:rPr lang="pt-BR" sz="1100" b="1" dirty="0" smtClean="0">
                <a:solidFill>
                  <a:srgbClr val="002060"/>
                </a:solidFill>
              </a:rPr>
              <a:t>, </a:t>
            </a:r>
          </a:p>
          <a:p>
            <a:pPr marL="36000" algn="ctr"/>
            <a:r>
              <a:rPr lang="pt-BR" sz="11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AVALIADORES/</a:t>
            </a:r>
          </a:p>
          <a:p>
            <a:pPr marL="36000" algn="ctr"/>
            <a:r>
              <a:rPr lang="pt-BR" sz="11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ESPECIALISTAS</a:t>
            </a:r>
            <a:endParaRPr lang="pt-BR" sz="11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</p:txBody>
      </p:sp>
      <p:cxnSp>
        <p:nvCxnSpPr>
          <p:cNvPr id="34" name="AutoShape 92"/>
          <p:cNvCxnSpPr>
            <a:cxnSpLocks noChangeShapeType="1"/>
            <a:endCxn id="53" idx="6"/>
          </p:cNvCxnSpPr>
          <p:nvPr/>
        </p:nvCxnSpPr>
        <p:spPr bwMode="auto">
          <a:xfrm flipH="1">
            <a:off x="5545181" y="4745037"/>
            <a:ext cx="752452" cy="115313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3" name="Elipse 52"/>
          <p:cNvSpPr/>
          <p:nvPr/>
        </p:nvSpPr>
        <p:spPr bwMode="auto">
          <a:xfrm>
            <a:off x="3928862" y="5574478"/>
            <a:ext cx="1616319" cy="647382"/>
          </a:xfrm>
          <a:prstGeom prst="ellipse">
            <a:avLst/>
          </a:prstGeom>
          <a:solidFill>
            <a:srgbClr val="CCCCFF"/>
          </a:solidFill>
          <a:ln w="127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1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36000" algn="ctr">
              <a:lnSpc>
                <a:spcPct val="115000"/>
              </a:lnSpc>
            </a:pPr>
            <a:r>
              <a:rPr lang="pt-BR" sz="1200" b="1" dirty="0" smtClean="0">
                <a:solidFill>
                  <a:srgbClr val="002060"/>
                </a:solidFill>
                <a:ea typeface="Calibri" panose="020F0502020204030204" pitchFamily="34" charset="0"/>
              </a:rPr>
              <a:t>VISITA DE AVALIAÇÃO</a:t>
            </a:r>
            <a:endParaRPr lang="pt-BR" sz="1200" b="1" dirty="0">
              <a:solidFill>
                <a:srgbClr val="002060"/>
              </a:solidFill>
              <a:ea typeface="Calibri" panose="020F0502020204030204" pitchFamily="34" charset="0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1255294" y="2520121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>
                <a:solidFill>
                  <a:srgbClr val="002060"/>
                </a:solidFill>
              </a:rPr>
              <a:t>GA</a:t>
            </a:r>
            <a:endParaRPr lang="pt-BR" sz="1400" b="1" dirty="0">
              <a:solidFill>
                <a:srgbClr val="002060"/>
              </a:solidFill>
            </a:endParaRPr>
          </a:p>
        </p:txBody>
      </p:sp>
      <p:sp>
        <p:nvSpPr>
          <p:cNvPr id="27" name="CaixaDeTexto 26"/>
          <p:cNvSpPr txBox="1"/>
          <p:nvPr/>
        </p:nvSpPr>
        <p:spPr>
          <a:xfrm>
            <a:off x="3419872" y="6237312"/>
            <a:ext cx="28801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" algn="ctr"/>
            <a:r>
              <a:rPr lang="pt-BR" sz="1100" b="1" dirty="0" smtClean="0">
                <a:solidFill>
                  <a:srgbClr val="002060"/>
                </a:solidFill>
              </a:rPr>
              <a:t>LÍDER,  </a:t>
            </a:r>
            <a:r>
              <a:rPr lang="pt-BR" sz="11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AVALIADORES/</a:t>
            </a:r>
          </a:p>
          <a:p>
            <a:pPr marL="36000" algn="ctr"/>
            <a:r>
              <a:rPr lang="pt-BR" sz="11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ESPECIALISTAS E OAC</a:t>
            </a:r>
            <a:endParaRPr lang="pt-BR" sz="11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</p:txBody>
      </p:sp>
      <p:cxnSp>
        <p:nvCxnSpPr>
          <p:cNvPr id="42" name="AutoShape 92"/>
          <p:cNvCxnSpPr>
            <a:cxnSpLocks noChangeShapeType="1"/>
          </p:cNvCxnSpPr>
          <p:nvPr/>
        </p:nvCxnSpPr>
        <p:spPr bwMode="auto">
          <a:xfrm>
            <a:off x="3064372" y="3868420"/>
            <a:ext cx="0" cy="35990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" name="AutoShape 92"/>
          <p:cNvCxnSpPr>
            <a:cxnSpLocks noChangeShapeType="1"/>
            <a:stCxn id="78" idx="2"/>
            <a:endCxn id="53" idx="2"/>
          </p:cNvCxnSpPr>
          <p:nvPr/>
        </p:nvCxnSpPr>
        <p:spPr bwMode="auto">
          <a:xfrm>
            <a:off x="3076761" y="4750194"/>
            <a:ext cx="852101" cy="11479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" name="AutoShape 92"/>
          <p:cNvCxnSpPr>
            <a:cxnSpLocks noChangeShapeType="1"/>
          </p:cNvCxnSpPr>
          <p:nvPr/>
        </p:nvCxnSpPr>
        <p:spPr bwMode="auto">
          <a:xfrm>
            <a:off x="4293898" y="2737064"/>
            <a:ext cx="654207" cy="909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" name="AutoShape 92"/>
          <p:cNvCxnSpPr>
            <a:cxnSpLocks noChangeShapeType="1"/>
            <a:endCxn id="82" idx="0"/>
          </p:cNvCxnSpPr>
          <p:nvPr/>
        </p:nvCxnSpPr>
        <p:spPr bwMode="auto">
          <a:xfrm flipH="1">
            <a:off x="6305440" y="3019993"/>
            <a:ext cx="1" cy="1223941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0" name="CaixaDeTexto 59"/>
          <p:cNvSpPr txBox="1"/>
          <p:nvPr/>
        </p:nvSpPr>
        <p:spPr>
          <a:xfrm>
            <a:off x="7695562" y="2598564"/>
            <a:ext cx="792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solidFill>
                  <a:srgbClr val="002060"/>
                </a:solidFill>
              </a:rPr>
              <a:t>OAC</a:t>
            </a:r>
            <a:endParaRPr lang="pt-BR" sz="1400" b="1" dirty="0">
              <a:solidFill>
                <a:srgbClr val="002060"/>
              </a:solidFill>
            </a:endParaRPr>
          </a:p>
        </p:txBody>
      </p:sp>
      <p:sp>
        <p:nvSpPr>
          <p:cNvPr id="73" name="AutoShape 12"/>
          <p:cNvSpPr>
            <a:spLocks noChangeArrowheads="1"/>
          </p:cNvSpPr>
          <p:nvPr/>
        </p:nvSpPr>
        <p:spPr bwMode="auto">
          <a:xfrm>
            <a:off x="1758900" y="2491312"/>
            <a:ext cx="2525999" cy="509688"/>
          </a:xfrm>
          <a:prstGeom prst="flowChartProcess">
            <a:avLst/>
          </a:prstGeom>
          <a:solidFill>
            <a:srgbClr val="CCCCFF"/>
          </a:solidFill>
          <a:ln w="127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1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182880" algn="ctr"/>
            <a:r>
              <a:rPr lang="pt-BR" sz="1400" b="1" dirty="0">
                <a:solidFill>
                  <a:srgbClr val="002060"/>
                </a:solidFill>
              </a:rPr>
              <a:t>ENVIO PLANO E PROGRAMA PARA OAC</a:t>
            </a:r>
            <a:endParaRPr lang="pt-BR" sz="1400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1400" b="1" dirty="0" smtClean="0">
                <a:solidFill>
                  <a:srgbClr val="002060"/>
                </a:solidFill>
                <a:effectLst/>
                <a:ea typeface="Calibri" panose="020F0502020204030204" pitchFamily="34" charset="0"/>
              </a:rPr>
              <a:t> </a:t>
            </a:r>
            <a:endParaRPr lang="pt-BR" sz="1400" dirty="0" smtClean="0">
              <a:solidFill>
                <a:srgbClr val="002060"/>
              </a:solidFill>
              <a:effectLst/>
              <a:ea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1400" dirty="0" smtClean="0">
                <a:solidFill>
                  <a:srgbClr val="002060"/>
                </a:solidFill>
                <a:effectLst/>
                <a:ea typeface="Calibri" panose="020F0502020204030204" pitchFamily="34" charset="0"/>
              </a:rPr>
              <a:t> </a:t>
            </a:r>
            <a:endParaRPr lang="pt-BR" sz="1400" dirty="0">
              <a:solidFill>
                <a:srgbClr val="002060"/>
              </a:solidFill>
              <a:effectLst/>
              <a:ea typeface="Times New Roman" panose="02020603050405020304" pitchFamily="18" charset="0"/>
            </a:endParaRPr>
          </a:p>
        </p:txBody>
      </p:sp>
      <p:cxnSp>
        <p:nvCxnSpPr>
          <p:cNvPr id="76" name="AutoShape 92"/>
          <p:cNvCxnSpPr>
            <a:cxnSpLocks noChangeShapeType="1"/>
          </p:cNvCxnSpPr>
          <p:nvPr/>
        </p:nvCxnSpPr>
        <p:spPr bwMode="auto">
          <a:xfrm>
            <a:off x="3060763" y="3001000"/>
            <a:ext cx="0" cy="2880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7" name="AutoShape 12"/>
          <p:cNvSpPr>
            <a:spLocks noChangeArrowheads="1"/>
          </p:cNvSpPr>
          <p:nvPr/>
        </p:nvSpPr>
        <p:spPr bwMode="auto">
          <a:xfrm>
            <a:off x="1516522" y="3301860"/>
            <a:ext cx="3088481" cy="509688"/>
          </a:xfrm>
          <a:prstGeom prst="flowChartProcess">
            <a:avLst/>
          </a:prstGeom>
          <a:solidFill>
            <a:srgbClr val="CCCCFF"/>
          </a:solidFill>
          <a:ln w="127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1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182880"/>
            <a:r>
              <a:rPr lang="pt-BR" sz="1400" b="1" dirty="0">
                <a:solidFill>
                  <a:srgbClr val="002060"/>
                </a:solidFill>
              </a:rPr>
              <a:t>ACERTO LOGISTICA COM OAC</a:t>
            </a:r>
            <a:endParaRPr lang="pt-BR" sz="1400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algn="ctr"/>
            <a:r>
              <a:rPr lang="pt-BR" sz="1400" dirty="0">
                <a:solidFill>
                  <a:srgbClr val="002060"/>
                </a:solidFill>
                <a:ea typeface="Calibri" panose="020F0502020204030204" pitchFamily="34" charset="0"/>
              </a:rPr>
              <a:t> </a:t>
            </a:r>
            <a:r>
              <a:rPr lang="pt-BR" sz="1400" b="1" dirty="0">
                <a:solidFill>
                  <a:srgbClr val="002060"/>
                </a:solidFill>
                <a:ea typeface="Calibri" panose="020F0502020204030204" pitchFamily="34" charset="0"/>
              </a:rPr>
              <a:t>PASSAGENS E RESERVA HOTEL</a:t>
            </a:r>
            <a:endParaRPr lang="pt-BR" sz="14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1400" b="1" dirty="0" smtClean="0">
                <a:solidFill>
                  <a:srgbClr val="002060"/>
                </a:solidFill>
                <a:effectLst/>
                <a:ea typeface="Calibri" panose="020F0502020204030204" pitchFamily="34" charset="0"/>
              </a:rPr>
              <a:t> </a:t>
            </a:r>
            <a:endParaRPr lang="pt-BR" sz="1400" dirty="0" smtClean="0">
              <a:solidFill>
                <a:srgbClr val="002060"/>
              </a:solidFill>
              <a:effectLst/>
              <a:ea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1400" dirty="0" smtClean="0">
                <a:solidFill>
                  <a:srgbClr val="002060"/>
                </a:solidFill>
                <a:effectLst/>
                <a:ea typeface="Calibri" panose="020F0502020204030204" pitchFamily="34" charset="0"/>
              </a:rPr>
              <a:t> </a:t>
            </a:r>
            <a:endParaRPr lang="pt-BR" sz="1400" dirty="0">
              <a:solidFill>
                <a:srgbClr val="002060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78" name="AutoShape 12"/>
          <p:cNvSpPr>
            <a:spLocks noChangeArrowheads="1"/>
          </p:cNvSpPr>
          <p:nvPr/>
        </p:nvSpPr>
        <p:spPr bwMode="auto">
          <a:xfrm>
            <a:off x="1532520" y="4240506"/>
            <a:ext cx="3088481" cy="509688"/>
          </a:xfrm>
          <a:prstGeom prst="flowChartProcess">
            <a:avLst/>
          </a:prstGeom>
          <a:solidFill>
            <a:srgbClr val="CCCCFF"/>
          </a:solidFill>
          <a:ln w="127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1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182880" algn="ctr"/>
            <a:r>
              <a:rPr lang="pt-BR" sz="1400" b="1" dirty="0">
                <a:solidFill>
                  <a:srgbClr val="002060"/>
                </a:solidFill>
              </a:rPr>
              <a:t>ENVIO DE PASSAGENS AOS AVALIADORES</a:t>
            </a:r>
            <a:endParaRPr lang="pt-BR" sz="14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1400" b="1" dirty="0" smtClean="0">
                <a:solidFill>
                  <a:srgbClr val="002060"/>
                </a:solidFill>
                <a:effectLst/>
                <a:ea typeface="Calibri" panose="020F0502020204030204" pitchFamily="34" charset="0"/>
              </a:rPr>
              <a:t> </a:t>
            </a:r>
            <a:endParaRPr lang="pt-BR" sz="1400" dirty="0" smtClean="0">
              <a:solidFill>
                <a:srgbClr val="002060"/>
              </a:solidFill>
              <a:effectLst/>
              <a:ea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1400" dirty="0" smtClean="0">
                <a:solidFill>
                  <a:srgbClr val="002060"/>
                </a:solidFill>
                <a:effectLst/>
                <a:ea typeface="Calibri" panose="020F0502020204030204" pitchFamily="34" charset="0"/>
              </a:rPr>
              <a:t> </a:t>
            </a:r>
            <a:endParaRPr lang="pt-BR" sz="1400" dirty="0">
              <a:solidFill>
                <a:srgbClr val="002060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80" name="AutoShape 12"/>
          <p:cNvSpPr>
            <a:spLocks noChangeArrowheads="1"/>
          </p:cNvSpPr>
          <p:nvPr/>
        </p:nvSpPr>
        <p:spPr bwMode="auto">
          <a:xfrm>
            <a:off x="4979343" y="2482220"/>
            <a:ext cx="2641292" cy="509688"/>
          </a:xfrm>
          <a:prstGeom prst="flowChartProcess">
            <a:avLst/>
          </a:prstGeom>
          <a:solidFill>
            <a:srgbClr val="CCCCFF"/>
          </a:solidFill>
          <a:ln w="127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1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182880" algn="ctr"/>
            <a:r>
              <a:rPr lang="pt-BR" sz="1400" b="1" dirty="0">
                <a:solidFill>
                  <a:srgbClr val="002060"/>
                </a:solidFill>
              </a:rPr>
              <a:t>ENVIO DE DOCUMENTOS </a:t>
            </a:r>
            <a:r>
              <a:rPr lang="pt-BR" sz="1400" b="1" dirty="0" smtClean="0">
                <a:solidFill>
                  <a:srgbClr val="002060"/>
                </a:solidFill>
              </a:rPr>
              <a:t>ATUALIZADOS</a:t>
            </a:r>
            <a:endParaRPr lang="pt-BR" sz="14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1400" b="1" dirty="0" smtClean="0">
                <a:solidFill>
                  <a:srgbClr val="002060"/>
                </a:solidFill>
                <a:effectLst/>
                <a:ea typeface="Calibri" panose="020F0502020204030204" pitchFamily="34" charset="0"/>
              </a:rPr>
              <a:t> </a:t>
            </a:r>
            <a:endParaRPr lang="pt-BR" sz="1400" dirty="0" smtClean="0">
              <a:solidFill>
                <a:srgbClr val="002060"/>
              </a:solidFill>
              <a:effectLst/>
              <a:ea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1400" dirty="0" smtClean="0">
                <a:solidFill>
                  <a:srgbClr val="002060"/>
                </a:solidFill>
                <a:effectLst/>
                <a:ea typeface="Calibri" panose="020F0502020204030204" pitchFamily="34" charset="0"/>
              </a:rPr>
              <a:t> </a:t>
            </a:r>
            <a:endParaRPr lang="pt-BR" sz="1400" dirty="0">
              <a:solidFill>
                <a:srgbClr val="002060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82" name="AutoShape 12"/>
          <p:cNvSpPr>
            <a:spLocks noChangeArrowheads="1"/>
          </p:cNvSpPr>
          <p:nvPr/>
        </p:nvSpPr>
        <p:spPr bwMode="auto">
          <a:xfrm>
            <a:off x="5318541" y="4243934"/>
            <a:ext cx="1973797" cy="540247"/>
          </a:xfrm>
          <a:prstGeom prst="flowChartProcess">
            <a:avLst/>
          </a:prstGeom>
          <a:solidFill>
            <a:srgbClr val="CCCCFF"/>
          </a:solidFill>
          <a:ln w="127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1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182880" algn="ctr"/>
            <a:r>
              <a:rPr lang="pt-BR" sz="1400" b="1" dirty="0">
                <a:solidFill>
                  <a:srgbClr val="002060"/>
                </a:solidFill>
              </a:rPr>
              <a:t>PREPARO AVALIAÇÃO (RAV)</a:t>
            </a:r>
            <a:endParaRPr lang="pt-BR" sz="14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1400" b="1" dirty="0" smtClean="0">
                <a:solidFill>
                  <a:srgbClr val="002060"/>
                </a:solidFill>
                <a:effectLst/>
                <a:ea typeface="Calibri" panose="020F0502020204030204" pitchFamily="34" charset="0"/>
              </a:rPr>
              <a:t> </a:t>
            </a:r>
            <a:endParaRPr lang="pt-BR" sz="1400" dirty="0" smtClean="0">
              <a:solidFill>
                <a:srgbClr val="002060"/>
              </a:solidFill>
              <a:effectLst/>
              <a:ea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1400" dirty="0" smtClean="0">
                <a:solidFill>
                  <a:srgbClr val="002060"/>
                </a:solidFill>
                <a:effectLst/>
                <a:ea typeface="Calibri" panose="020F0502020204030204" pitchFamily="34" charset="0"/>
              </a:rPr>
              <a:t> </a:t>
            </a:r>
            <a:endParaRPr lang="pt-BR" sz="1400" dirty="0">
              <a:solidFill>
                <a:srgbClr val="002060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090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ll dir="ld"/>
      </p:transition>
    </mc:Choice>
    <mc:Fallback xmlns="">
      <p:transition spd="slow">
        <p:pull dir="ld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971600" y="3105835"/>
            <a:ext cx="72728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RELATÓRIO DE RESOLUÇÃO DE NÃO CONFORMIDADE (RRNC)</a:t>
            </a:r>
            <a:endParaRPr lang="pt-BR" sz="2000" dirty="0">
              <a:solidFill>
                <a:srgbClr val="002060"/>
              </a:solidFill>
            </a:endParaRPr>
          </a:p>
        </p:txBody>
      </p:sp>
      <p:sp>
        <p:nvSpPr>
          <p:cNvPr id="3" name="Retângulo 2">
            <a:hlinkClick r:id="rId2" action="ppaction://hlinkfile"/>
          </p:cNvPr>
          <p:cNvSpPr/>
          <p:nvPr/>
        </p:nvSpPr>
        <p:spPr>
          <a:xfrm>
            <a:off x="2411760" y="386104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  <a:tabLst>
                <a:tab pos="2700020" algn="ctr"/>
                <a:tab pos="5400040" algn="r"/>
              </a:tabLst>
            </a:pP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FOR-CGCRE-095 – Rev.06 – Apr. </a:t>
            </a: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FEV/15</a:t>
            </a:r>
            <a:endParaRPr lang="pt-BR" sz="32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413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ll dir="ld"/>
      </p:transition>
    </mc:Choice>
    <mc:Fallback xmlns="">
      <p:transition spd="slow">
        <p:pull dir="ld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/>
          <p:cNvSpPr/>
          <p:nvPr/>
        </p:nvSpPr>
        <p:spPr bwMode="auto">
          <a:xfrm>
            <a:off x="2057549" y="1268760"/>
            <a:ext cx="2839703" cy="583586"/>
          </a:xfrm>
          <a:prstGeom prst="ellipse">
            <a:avLst/>
          </a:prstGeom>
          <a:solidFill>
            <a:srgbClr val="CCCCFF"/>
          </a:solidFill>
          <a:ln w="127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1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36000" algn="ctr">
              <a:lnSpc>
                <a:spcPct val="115000"/>
              </a:lnSpc>
            </a:pPr>
            <a:r>
              <a:rPr lang="pt-BR" sz="1100" b="1" dirty="0" smtClean="0">
                <a:solidFill>
                  <a:srgbClr val="002060"/>
                </a:solidFill>
                <a:ea typeface="Calibri" panose="020F0502020204030204" pitchFamily="34" charset="0"/>
              </a:rPr>
              <a:t>VISITA DE AVALIAÇÃO/ </a:t>
            </a:r>
            <a:r>
              <a:rPr lang="pt-BR" sz="1100" b="1" dirty="0">
                <a:solidFill>
                  <a:srgbClr val="002060"/>
                </a:solidFill>
              </a:rPr>
              <a:t>ENTREGA DO RAV </a:t>
            </a:r>
            <a:endParaRPr lang="pt-BR" sz="1100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36000" algn="ctr">
              <a:lnSpc>
                <a:spcPct val="115000"/>
              </a:lnSpc>
            </a:pPr>
            <a:endParaRPr lang="pt-BR" sz="1100" b="1" dirty="0">
              <a:solidFill>
                <a:srgbClr val="002060"/>
              </a:solidFill>
              <a:ea typeface="Calibri" panose="020F0502020204030204" pitchFamily="34" charset="0"/>
            </a:endParaRPr>
          </a:p>
        </p:txBody>
      </p:sp>
      <p:sp>
        <p:nvSpPr>
          <p:cNvPr id="24" name="CaixaDeTexto 23"/>
          <p:cNvSpPr txBox="1"/>
          <p:nvPr/>
        </p:nvSpPr>
        <p:spPr>
          <a:xfrm>
            <a:off x="8051148" y="3644740"/>
            <a:ext cx="935800" cy="257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b="1" dirty="0" smtClean="0">
                <a:solidFill>
                  <a:srgbClr val="002060"/>
                </a:solidFill>
              </a:rPr>
              <a:t>LÍDER</a:t>
            </a:r>
            <a:endParaRPr lang="pt-BR" sz="1600" b="1" dirty="0">
              <a:solidFill>
                <a:srgbClr val="002060"/>
              </a:solidFill>
            </a:endParaRPr>
          </a:p>
        </p:txBody>
      </p:sp>
      <p:cxnSp>
        <p:nvCxnSpPr>
          <p:cNvPr id="25" name="AutoShape 92"/>
          <p:cNvCxnSpPr>
            <a:cxnSpLocks noChangeShapeType="1"/>
          </p:cNvCxnSpPr>
          <p:nvPr/>
        </p:nvCxnSpPr>
        <p:spPr bwMode="auto">
          <a:xfrm>
            <a:off x="6756668" y="1852346"/>
            <a:ext cx="0" cy="509441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" name="CaixaDeTexto 31"/>
          <p:cNvSpPr txBox="1"/>
          <p:nvPr/>
        </p:nvSpPr>
        <p:spPr>
          <a:xfrm>
            <a:off x="8335135" y="1451532"/>
            <a:ext cx="792088" cy="273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solidFill>
                  <a:srgbClr val="002060"/>
                </a:solidFill>
              </a:rPr>
              <a:t>OAC</a:t>
            </a:r>
            <a:endParaRPr lang="pt-BR" sz="1200" b="1" dirty="0">
              <a:solidFill>
                <a:srgbClr val="002060"/>
              </a:solidFill>
            </a:endParaRPr>
          </a:p>
        </p:txBody>
      </p:sp>
      <p:cxnSp>
        <p:nvCxnSpPr>
          <p:cNvPr id="34" name="AutoShape 92"/>
          <p:cNvCxnSpPr>
            <a:cxnSpLocks noChangeShapeType="1"/>
            <a:stCxn id="144" idx="1"/>
            <a:endCxn id="38" idx="6"/>
          </p:cNvCxnSpPr>
          <p:nvPr/>
        </p:nvCxnSpPr>
        <p:spPr bwMode="auto">
          <a:xfrm flipH="1" flipV="1">
            <a:off x="3775223" y="6456385"/>
            <a:ext cx="860947" cy="1706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" name="AutoShape 12"/>
          <p:cNvSpPr>
            <a:spLocks noChangeArrowheads="1"/>
          </p:cNvSpPr>
          <p:nvPr/>
        </p:nvSpPr>
        <p:spPr bwMode="auto">
          <a:xfrm>
            <a:off x="5475151" y="3509493"/>
            <a:ext cx="2609481" cy="461583"/>
          </a:xfrm>
          <a:prstGeom prst="flowChartProcess">
            <a:avLst/>
          </a:prstGeom>
          <a:solidFill>
            <a:srgbClr val="CCCCFF"/>
          </a:solidFill>
          <a:ln w="127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1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182880" algn="ctr"/>
            <a:r>
              <a:rPr lang="pt-BR" sz="1200" b="1" dirty="0" smtClean="0">
                <a:solidFill>
                  <a:srgbClr val="002060"/>
                </a:solidFill>
              </a:rPr>
              <a:t>COMUNICAR ACEITE AO LABORATÓRIO</a:t>
            </a:r>
            <a:endParaRPr lang="pt-BR" sz="1200" b="1" dirty="0">
              <a:solidFill>
                <a:srgbClr val="002060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38" name="Elipse 37"/>
          <p:cNvSpPr/>
          <p:nvPr/>
        </p:nvSpPr>
        <p:spPr bwMode="auto">
          <a:xfrm>
            <a:off x="1900869" y="6070651"/>
            <a:ext cx="1874354" cy="771468"/>
          </a:xfrm>
          <a:prstGeom prst="ellipse">
            <a:avLst/>
          </a:prstGeom>
          <a:solidFill>
            <a:srgbClr val="CCCCFF"/>
          </a:solidFill>
          <a:ln w="127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1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36000" algn="ctr"/>
            <a:r>
              <a:rPr lang="pt-BR" sz="1200" b="1" dirty="0" smtClean="0">
                <a:solidFill>
                  <a:srgbClr val="002060"/>
                </a:solidFill>
                <a:ea typeface="Calibri" panose="020F0502020204030204" pitchFamily="34" charset="0"/>
              </a:rPr>
              <a:t>ENTREGA DO </a:t>
            </a:r>
            <a:r>
              <a:rPr lang="pt-BR" sz="1200" b="1" dirty="0" smtClean="0">
                <a:solidFill>
                  <a:srgbClr val="002060"/>
                </a:solidFill>
                <a:ea typeface="Calibri" panose="020F0502020204030204" pitchFamily="34" charset="0"/>
                <a:hlinkClick r:id="rId3" action="ppaction://hlinkfile"/>
              </a:rPr>
              <a:t>PARECER</a:t>
            </a:r>
            <a:r>
              <a:rPr lang="pt-BR" sz="1200" b="1" dirty="0" smtClean="0">
                <a:solidFill>
                  <a:srgbClr val="002060"/>
                </a:solidFill>
                <a:ea typeface="Calibri" panose="020F0502020204030204" pitchFamily="34" charset="0"/>
              </a:rPr>
              <a:t> DO </a:t>
            </a:r>
            <a:r>
              <a:rPr lang="pt-BR" sz="1200" b="1" dirty="0" smtClean="0">
                <a:solidFill>
                  <a:srgbClr val="002060"/>
                </a:solidFill>
                <a:ea typeface="Calibri" panose="020F0502020204030204" pitchFamily="34" charset="0"/>
                <a:hlinkClick r:id="rId4" action="ppaction://hlinksldjump"/>
              </a:rPr>
              <a:t>LIDER </a:t>
            </a:r>
            <a:r>
              <a:rPr lang="pt-BR" sz="1200" b="1" dirty="0" smtClean="0">
                <a:solidFill>
                  <a:srgbClr val="002060"/>
                </a:solidFill>
                <a:ea typeface="Calibri" panose="020F0502020204030204" pitchFamily="34" charset="0"/>
              </a:rPr>
              <a:t>AO GA</a:t>
            </a:r>
            <a:endParaRPr lang="pt-BR" sz="1200" b="1" dirty="0">
              <a:solidFill>
                <a:srgbClr val="002060"/>
              </a:solidFill>
              <a:ea typeface="Calibri" panose="020F0502020204030204" pitchFamily="34" charset="0"/>
            </a:endParaRPr>
          </a:p>
        </p:txBody>
      </p:sp>
      <p:sp>
        <p:nvSpPr>
          <p:cNvPr id="41" name="CaixaDeTexto 40"/>
          <p:cNvSpPr txBox="1"/>
          <p:nvPr/>
        </p:nvSpPr>
        <p:spPr>
          <a:xfrm>
            <a:off x="7034694" y="2393048"/>
            <a:ext cx="2597863" cy="424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" algn="ctr"/>
            <a:r>
              <a:rPr lang="pt-BR" sz="1050" b="1" dirty="0" smtClean="0">
                <a:solidFill>
                  <a:srgbClr val="002060"/>
                </a:solidFill>
              </a:rPr>
              <a:t>LÍDER,  </a:t>
            </a:r>
            <a:r>
              <a:rPr lang="pt-BR" sz="105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AVALIADORES/</a:t>
            </a:r>
          </a:p>
          <a:p>
            <a:pPr marL="36000" algn="ctr"/>
            <a:r>
              <a:rPr lang="pt-BR" sz="105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ESPECIALISTAS E OAC</a:t>
            </a:r>
            <a:endParaRPr lang="pt-BR" sz="105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</p:txBody>
      </p:sp>
      <p:sp>
        <p:nvSpPr>
          <p:cNvPr id="43" name="AutoShape 12"/>
          <p:cNvSpPr>
            <a:spLocks noChangeArrowheads="1"/>
          </p:cNvSpPr>
          <p:nvPr/>
        </p:nvSpPr>
        <p:spPr bwMode="auto">
          <a:xfrm>
            <a:off x="5220072" y="1331725"/>
            <a:ext cx="3073193" cy="484881"/>
          </a:xfrm>
          <a:prstGeom prst="flowChartProcess">
            <a:avLst/>
          </a:prstGeom>
          <a:solidFill>
            <a:srgbClr val="CCCCFF"/>
          </a:solidFill>
          <a:ln w="127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1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182880" algn="ctr"/>
            <a:r>
              <a:rPr lang="pt-BR" sz="1200" b="1" dirty="0" smtClean="0">
                <a:solidFill>
                  <a:srgbClr val="002060"/>
                </a:solidFill>
              </a:rPr>
              <a:t>ENVIO DE PROPOSTAS DE AÇÕES CORRETIVAS NO </a:t>
            </a:r>
            <a:r>
              <a:rPr lang="pt-BR" sz="1200" b="1" dirty="0" smtClean="0">
                <a:solidFill>
                  <a:srgbClr val="002060"/>
                </a:solidFill>
                <a:hlinkClick r:id="rId5" action="ppaction://hlinkfile"/>
              </a:rPr>
              <a:t>RRNC </a:t>
            </a:r>
            <a:endParaRPr lang="pt-BR" sz="1200" dirty="0" smtClean="0">
              <a:solidFill>
                <a:srgbClr val="002060"/>
              </a:solidFill>
              <a:effectLst/>
              <a:ea typeface="Times New Roman" panose="02020603050405020304" pitchFamily="18" charset="0"/>
            </a:endParaRPr>
          </a:p>
          <a:p>
            <a:r>
              <a:rPr lang="pt-BR" sz="1200" dirty="0" smtClean="0">
                <a:solidFill>
                  <a:srgbClr val="002060"/>
                </a:solidFill>
                <a:effectLst/>
                <a:ea typeface="Calibri" panose="020F0502020204030204" pitchFamily="34" charset="0"/>
              </a:rPr>
              <a:t> </a:t>
            </a:r>
            <a:endParaRPr lang="pt-BR" sz="1200" dirty="0">
              <a:solidFill>
                <a:srgbClr val="002060"/>
              </a:solidFill>
              <a:effectLst/>
              <a:ea typeface="Times New Roman" panose="02020603050405020304" pitchFamily="18" charset="0"/>
            </a:endParaRPr>
          </a:p>
        </p:txBody>
      </p:sp>
      <p:cxnSp>
        <p:nvCxnSpPr>
          <p:cNvPr id="44" name="AutoShape 92"/>
          <p:cNvCxnSpPr>
            <a:cxnSpLocks noChangeShapeType="1"/>
          </p:cNvCxnSpPr>
          <p:nvPr/>
        </p:nvCxnSpPr>
        <p:spPr bwMode="auto">
          <a:xfrm>
            <a:off x="6773516" y="3239208"/>
            <a:ext cx="0" cy="248389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" name="AutoShape 12"/>
          <p:cNvSpPr>
            <a:spLocks noChangeArrowheads="1"/>
          </p:cNvSpPr>
          <p:nvPr/>
        </p:nvSpPr>
        <p:spPr bwMode="auto">
          <a:xfrm>
            <a:off x="4986899" y="4231797"/>
            <a:ext cx="3573233" cy="612883"/>
          </a:xfrm>
          <a:prstGeom prst="flowChartProcess">
            <a:avLst/>
          </a:prstGeom>
          <a:solidFill>
            <a:srgbClr val="CCCCFF"/>
          </a:solidFill>
          <a:ln w="127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1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182880" algn="ctr"/>
            <a:r>
              <a:rPr lang="pt-BR" sz="1200" b="1" dirty="0" smtClean="0">
                <a:solidFill>
                  <a:srgbClr val="002060"/>
                </a:solidFill>
              </a:rPr>
              <a:t>ENVIO AOS AVALIADORES DO RRNC COM AÇÕES CORRETIVAS DESCRITAS E EVIDÊNCIAS</a:t>
            </a:r>
            <a:endParaRPr lang="pt-BR" sz="1200" dirty="0" smtClean="0">
              <a:solidFill>
                <a:srgbClr val="002060"/>
              </a:solidFill>
              <a:effectLst/>
              <a:ea typeface="Times New Roman" panose="02020603050405020304" pitchFamily="18" charset="0"/>
            </a:endParaRPr>
          </a:p>
          <a:p>
            <a:r>
              <a:rPr lang="pt-BR" sz="1200" dirty="0" smtClean="0">
                <a:solidFill>
                  <a:srgbClr val="002060"/>
                </a:solidFill>
                <a:effectLst/>
                <a:ea typeface="Calibri" panose="020F0502020204030204" pitchFamily="34" charset="0"/>
              </a:rPr>
              <a:t> </a:t>
            </a:r>
            <a:endParaRPr lang="pt-BR" sz="1200" dirty="0">
              <a:solidFill>
                <a:srgbClr val="002060"/>
              </a:solidFill>
              <a:effectLst/>
              <a:ea typeface="Times New Roman" panose="02020603050405020304" pitchFamily="18" charset="0"/>
            </a:endParaRPr>
          </a:p>
        </p:txBody>
      </p:sp>
      <p:cxnSp>
        <p:nvCxnSpPr>
          <p:cNvPr id="47" name="AutoShape 92"/>
          <p:cNvCxnSpPr>
            <a:cxnSpLocks noChangeShapeType="1"/>
            <a:stCxn id="49" idx="1"/>
            <a:endCxn id="57" idx="3"/>
          </p:cNvCxnSpPr>
          <p:nvPr/>
        </p:nvCxnSpPr>
        <p:spPr bwMode="auto">
          <a:xfrm flipH="1">
            <a:off x="5214074" y="2793653"/>
            <a:ext cx="587668" cy="1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Retângulo 18"/>
          <p:cNvSpPr/>
          <p:nvPr/>
        </p:nvSpPr>
        <p:spPr>
          <a:xfrm>
            <a:off x="3622498" y="2322290"/>
            <a:ext cx="633507" cy="2578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050" b="1" dirty="0">
                <a:solidFill>
                  <a:srgbClr val="002060"/>
                </a:solidFill>
              </a:rPr>
              <a:t>LÍDER</a:t>
            </a:r>
            <a:endParaRPr lang="pt-BR" sz="1600" dirty="0"/>
          </a:p>
        </p:txBody>
      </p:sp>
      <p:sp>
        <p:nvSpPr>
          <p:cNvPr id="49" name="Losango 48"/>
          <p:cNvSpPr/>
          <p:nvPr/>
        </p:nvSpPr>
        <p:spPr bwMode="auto">
          <a:xfrm>
            <a:off x="5801742" y="2348098"/>
            <a:ext cx="1944216" cy="891111"/>
          </a:xfrm>
          <a:prstGeom prst="diamond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182880" algn="ctr"/>
            <a:r>
              <a:rPr lang="pt-BR" sz="1200" b="1" dirty="0">
                <a:solidFill>
                  <a:srgbClr val="002060"/>
                </a:solidFill>
                <a:hlinkClick r:id="rId6" action="ppaction://hlinksldjump"/>
              </a:rPr>
              <a:t>ANALISE DAS </a:t>
            </a:r>
            <a:endParaRPr lang="pt-BR" sz="1200" b="1" dirty="0" smtClean="0">
              <a:solidFill>
                <a:srgbClr val="002060"/>
              </a:solidFill>
              <a:hlinkClick r:id="rId6" action="ppaction://hlinksldjump"/>
            </a:endParaRPr>
          </a:p>
          <a:p>
            <a:pPr marL="182880" algn="ctr"/>
            <a:r>
              <a:rPr lang="pt-BR" sz="1200" b="1" dirty="0" smtClean="0">
                <a:solidFill>
                  <a:srgbClr val="002060"/>
                </a:solidFill>
                <a:hlinkClick r:id="rId6" action="ppaction://hlinksldjump"/>
              </a:rPr>
              <a:t>PROPOSTAS</a:t>
            </a:r>
            <a:endParaRPr lang="pt-BR" sz="1200" dirty="0">
              <a:solidFill>
                <a:srgbClr val="002060"/>
              </a:solidFill>
              <a:ea typeface="Times New Roman" panose="02020603050405020304" pitchFamily="18" charset="0"/>
            </a:endParaRPr>
          </a:p>
        </p:txBody>
      </p:sp>
      <p:cxnSp>
        <p:nvCxnSpPr>
          <p:cNvPr id="50" name="AutoShape 92"/>
          <p:cNvCxnSpPr>
            <a:cxnSpLocks noChangeShapeType="1"/>
          </p:cNvCxnSpPr>
          <p:nvPr/>
        </p:nvCxnSpPr>
        <p:spPr bwMode="auto">
          <a:xfrm flipH="1">
            <a:off x="2562522" y="2793653"/>
            <a:ext cx="266476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" name="AutoShape 92"/>
          <p:cNvCxnSpPr>
            <a:cxnSpLocks noChangeShapeType="1"/>
          </p:cNvCxnSpPr>
          <p:nvPr/>
        </p:nvCxnSpPr>
        <p:spPr bwMode="auto">
          <a:xfrm flipV="1">
            <a:off x="1605093" y="2082235"/>
            <a:ext cx="5140825" cy="2041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6" name="Retângulo 55"/>
          <p:cNvSpPr/>
          <p:nvPr/>
        </p:nvSpPr>
        <p:spPr>
          <a:xfrm>
            <a:off x="5228658" y="2444232"/>
            <a:ext cx="1045479" cy="2730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200" b="1" dirty="0" smtClean="0">
                <a:solidFill>
                  <a:srgbClr val="002060"/>
                </a:solidFill>
              </a:rPr>
              <a:t>RECUSADO</a:t>
            </a:r>
            <a:endParaRPr lang="pt-BR" sz="1200" dirty="0"/>
          </a:p>
        </p:txBody>
      </p:sp>
      <p:sp>
        <p:nvSpPr>
          <p:cNvPr id="57" name="AutoShape 12"/>
          <p:cNvSpPr>
            <a:spLocks noChangeArrowheads="1"/>
          </p:cNvSpPr>
          <p:nvPr/>
        </p:nvSpPr>
        <p:spPr bwMode="auto">
          <a:xfrm>
            <a:off x="2838046" y="2582594"/>
            <a:ext cx="2376028" cy="422469"/>
          </a:xfrm>
          <a:prstGeom prst="flowChartProcess">
            <a:avLst/>
          </a:prstGeom>
          <a:solidFill>
            <a:srgbClr val="CCCCFF"/>
          </a:solidFill>
          <a:ln w="127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1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182880" algn="ctr"/>
            <a:r>
              <a:rPr lang="pt-BR" sz="1200" b="1" dirty="0" smtClean="0">
                <a:solidFill>
                  <a:srgbClr val="002060"/>
                </a:solidFill>
              </a:rPr>
              <a:t>ENVIO RRNC COM COMENTÁRIOS PARA OAC</a:t>
            </a:r>
            <a:endParaRPr lang="pt-BR" sz="1200" dirty="0" smtClean="0">
              <a:solidFill>
                <a:srgbClr val="002060"/>
              </a:solidFill>
              <a:effectLst/>
              <a:ea typeface="Times New Roman" panose="02020603050405020304" pitchFamily="18" charset="0"/>
            </a:endParaRPr>
          </a:p>
          <a:p>
            <a:r>
              <a:rPr lang="pt-BR" sz="1200" dirty="0" smtClean="0">
                <a:solidFill>
                  <a:srgbClr val="002060"/>
                </a:solidFill>
                <a:effectLst/>
                <a:ea typeface="Calibri" panose="020F0502020204030204" pitchFamily="34" charset="0"/>
              </a:rPr>
              <a:t> </a:t>
            </a:r>
            <a:endParaRPr lang="pt-BR" sz="1200" dirty="0">
              <a:solidFill>
                <a:srgbClr val="002060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58" name="Retângulo 57"/>
          <p:cNvSpPr/>
          <p:nvPr/>
        </p:nvSpPr>
        <p:spPr>
          <a:xfrm>
            <a:off x="6855304" y="3189862"/>
            <a:ext cx="787844" cy="2730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200" b="1" dirty="0" smtClean="0">
                <a:solidFill>
                  <a:srgbClr val="002060"/>
                </a:solidFill>
              </a:rPr>
              <a:t>ACEITO</a:t>
            </a:r>
            <a:endParaRPr lang="pt-BR" sz="1400" dirty="0"/>
          </a:p>
        </p:txBody>
      </p:sp>
      <p:sp>
        <p:nvSpPr>
          <p:cNvPr id="72" name="CaixaDeTexto 71"/>
          <p:cNvSpPr txBox="1"/>
          <p:nvPr/>
        </p:nvSpPr>
        <p:spPr>
          <a:xfrm>
            <a:off x="8616879" y="4432177"/>
            <a:ext cx="792088" cy="257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b="1" dirty="0" smtClean="0">
                <a:solidFill>
                  <a:srgbClr val="002060"/>
                </a:solidFill>
              </a:rPr>
              <a:t>OAC</a:t>
            </a:r>
            <a:endParaRPr lang="pt-BR" sz="1200" b="1" dirty="0">
              <a:solidFill>
                <a:srgbClr val="002060"/>
              </a:solidFill>
            </a:endParaRPr>
          </a:p>
        </p:txBody>
      </p:sp>
      <p:cxnSp>
        <p:nvCxnSpPr>
          <p:cNvPr id="73" name="AutoShape 92"/>
          <p:cNvCxnSpPr>
            <a:cxnSpLocks noChangeShapeType="1"/>
          </p:cNvCxnSpPr>
          <p:nvPr/>
        </p:nvCxnSpPr>
        <p:spPr bwMode="auto">
          <a:xfrm>
            <a:off x="6779891" y="4844680"/>
            <a:ext cx="0" cy="31935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4" name="Losango 73"/>
          <p:cNvSpPr/>
          <p:nvPr/>
        </p:nvSpPr>
        <p:spPr bwMode="auto">
          <a:xfrm>
            <a:off x="5801407" y="5146661"/>
            <a:ext cx="1944216" cy="891111"/>
          </a:xfrm>
          <a:prstGeom prst="diamond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182880" algn="ctr"/>
            <a:r>
              <a:rPr lang="pt-BR" sz="1200" b="1" dirty="0">
                <a:solidFill>
                  <a:srgbClr val="002060"/>
                </a:solidFill>
              </a:rPr>
              <a:t>ANALISE DAS </a:t>
            </a:r>
            <a:endParaRPr lang="pt-BR" sz="1200" b="1" dirty="0" smtClean="0">
              <a:solidFill>
                <a:srgbClr val="002060"/>
              </a:solidFill>
            </a:endParaRPr>
          </a:p>
          <a:p>
            <a:pPr marL="182880" algn="ctr"/>
            <a:r>
              <a:rPr lang="pt-BR" sz="1200" b="1" dirty="0" smtClean="0">
                <a:solidFill>
                  <a:srgbClr val="002060"/>
                </a:solidFill>
              </a:rPr>
              <a:t>EVIDÊNCIAS</a:t>
            </a:r>
            <a:endParaRPr lang="pt-BR" sz="1200" dirty="0">
              <a:solidFill>
                <a:srgbClr val="002060"/>
              </a:solidFill>
              <a:ea typeface="Times New Roman" panose="02020603050405020304" pitchFamily="18" charset="0"/>
            </a:endParaRPr>
          </a:p>
        </p:txBody>
      </p:sp>
      <p:cxnSp>
        <p:nvCxnSpPr>
          <p:cNvPr id="75" name="AutoShape 92"/>
          <p:cNvCxnSpPr>
            <a:cxnSpLocks noChangeShapeType="1"/>
          </p:cNvCxnSpPr>
          <p:nvPr/>
        </p:nvCxnSpPr>
        <p:spPr bwMode="auto">
          <a:xfrm>
            <a:off x="4895842" y="1569197"/>
            <a:ext cx="339102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0" name="AutoShape 12"/>
          <p:cNvSpPr>
            <a:spLocks noChangeArrowheads="1"/>
          </p:cNvSpPr>
          <p:nvPr/>
        </p:nvSpPr>
        <p:spPr bwMode="auto">
          <a:xfrm>
            <a:off x="674882" y="2478398"/>
            <a:ext cx="1891005" cy="608709"/>
          </a:xfrm>
          <a:prstGeom prst="flowChartProcess">
            <a:avLst/>
          </a:prstGeom>
          <a:solidFill>
            <a:srgbClr val="CCCCFF"/>
          </a:solidFill>
          <a:ln w="127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1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182880" algn="ctr"/>
            <a:r>
              <a:rPr lang="pt-BR" sz="1200" b="1" dirty="0" smtClean="0">
                <a:solidFill>
                  <a:srgbClr val="002060"/>
                </a:solidFill>
              </a:rPr>
              <a:t>ENVIO DE RRNC COM PROPOSTAS REVISADAS </a:t>
            </a:r>
            <a:r>
              <a:rPr lang="pt-BR" sz="1200" dirty="0" smtClean="0">
                <a:solidFill>
                  <a:srgbClr val="002060"/>
                </a:solidFill>
                <a:effectLst/>
                <a:ea typeface="Calibri" panose="020F0502020204030204" pitchFamily="34" charset="0"/>
              </a:rPr>
              <a:t> </a:t>
            </a:r>
            <a:endParaRPr lang="pt-BR" sz="1200" dirty="0">
              <a:solidFill>
                <a:srgbClr val="002060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96" name="CaixaDeTexto 95"/>
          <p:cNvSpPr txBox="1"/>
          <p:nvPr/>
        </p:nvSpPr>
        <p:spPr>
          <a:xfrm>
            <a:off x="195232" y="2709336"/>
            <a:ext cx="792088" cy="257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b="1" dirty="0" smtClean="0">
                <a:solidFill>
                  <a:srgbClr val="002060"/>
                </a:solidFill>
              </a:rPr>
              <a:t>OAC</a:t>
            </a:r>
            <a:endParaRPr lang="pt-BR" sz="1100" b="1" dirty="0">
              <a:solidFill>
                <a:srgbClr val="002060"/>
              </a:solidFill>
            </a:endParaRPr>
          </a:p>
        </p:txBody>
      </p:sp>
      <p:cxnSp>
        <p:nvCxnSpPr>
          <p:cNvPr id="119" name="Conector reto 118"/>
          <p:cNvCxnSpPr/>
          <p:nvPr/>
        </p:nvCxnSpPr>
        <p:spPr bwMode="auto">
          <a:xfrm flipV="1">
            <a:off x="1605093" y="2102653"/>
            <a:ext cx="0" cy="396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132" name="AutoShape 92"/>
          <p:cNvCxnSpPr>
            <a:cxnSpLocks noChangeShapeType="1"/>
          </p:cNvCxnSpPr>
          <p:nvPr/>
        </p:nvCxnSpPr>
        <p:spPr bwMode="auto">
          <a:xfrm>
            <a:off x="6796780" y="3983408"/>
            <a:ext cx="0" cy="248389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4" name="Retângulo 133"/>
          <p:cNvSpPr/>
          <p:nvPr/>
        </p:nvSpPr>
        <p:spPr>
          <a:xfrm>
            <a:off x="6773515" y="5991730"/>
            <a:ext cx="787844" cy="2730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200" b="1" dirty="0" smtClean="0">
                <a:solidFill>
                  <a:srgbClr val="002060"/>
                </a:solidFill>
              </a:rPr>
              <a:t>ACEITO</a:t>
            </a:r>
            <a:endParaRPr lang="pt-BR" sz="1400" dirty="0"/>
          </a:p>
        </p:txBody>
      </p:sp>
      <p:sp>
        <p:nvSpPr>
          <p:cNvPr id="144" name="AutoShape 12"/>
          <p:cNvSpPr>
            <a:spLocks noChangeArrowheads="1"/>
          </p:cNvSpPr>
          <p:nvPr/>
        </p:nvSpPr>
        <p:spPr bwMode="auto">
          <a:xfrm>
            <a:off x="4636170" y="6246822"/>
            <a:ext cx="4266749" cy="453256"/>
          </a:xfrm>
          <a:prstGeom prst="flowChartProcess">
            <a:avLst/>
          </a:prstGeom>
          <a:solidFill>
            <a:srgbClr val="CCCCFF"/>
          </a:solidFill>
          <a:ln w="127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1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/>
            <a:r>
              <a:rPr lang="pt-BR" sz="1200" b="1" dirty="0" smtClean="0">
                <a:solidFill>
                  <a:srgbClr val="002060"/>
                </a:solidFill>
              </a:rPr>
              <a:t>LÍDER ENVIA DO RRNC COM ACEITE AO LABORATÓRIO,  GA E AVALIADORES/ESPECIALISTAS</a:t>
            </a:r>
            <a:endParaRPr lang="pt-BR" sz="1200" b="1" dirty="0">
              <a:solidFill>
                <a:srgbClr val="002060"/>
              </a:solidFill>
              <a:effectLst/>
              <a:ea typeface="Times New Roman" panose="02020603050405020304" pitchFamily="18" charset="0"/>
            </a:endParaRPr>
          </a:p>
        </p:txBody>
      </p:sp>
      <p:cxnSp>
        <p:nvCxnSpPr>
          <p:cNvPr id="146" name="AutoShape 92"/>
          <p:cNvCxnSpPr>
            <a:cxnSpLocks noChangeShapeType="1"/>
          </p:cNvCxnSpPr>
          <p:nvPr/>
        </p:nvCxnSpPr>
        <p:spPr bwMode="auto">
          <a:xfrm>
            <a:off x="2264255" y="4987799"/>
            <a:ext cx="4515126" cy="591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0" name="AutoShape 92"/>
          <p:cNvCxnSpPr>
            <a:cxnSpLocks noChangeShapeType="1"/>
          </p:cNvCxnSpPr>
          <p:nvPr/>
        </p:nvCxnSpPr>
        <p:spPr bwMode="auto">
          <a:xfrm>
            <a:off x="6796780" y="6054642"/>
            <a:ext cx="0" cy="21290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9" name="Conector reto 158"/>
          <p:cNvCxnSpPr/>
          <p:nvPr/>
        </p:nvCxnSpPr>
        <p:spPr bwMode="auto">
          <a:xfrm flipV="1">
            <a:off x="2255516" y="4987799"/>
            <a:ext cx="8739" cy="329819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165" name="CaixaDeTexto 164"/>
          <p:cNvSpPr txBox="1"/>
          <p:nvPr/>
        </p:nvSpPr>
        <p:spPr>
          <a:xfrm>
            <a:off x="7332819" y="5286042"/>
            <a:ext cx="21252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" algn="ctr"/>
            <a:r>
              <a:rPr lang="pt-BR" sz="1100" b="1" dirty="0" smtClean="0">
                <a:solidFill>
                  <a:srgbClr val="002060"/>
                </a:solidFill>
              </a:rPr>
              <a:t>LÍDER,  </a:t>
            </a:r>
            <a:r>
              <a:rPr lang="pt-BR" sz="105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AVALIADORES</a:t>
            </a:r>
            <a:r>
              <a:rPr lang="pt-BR" sz="11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/</a:t>
            </a:r>
          </a:p>
          <a:p>
            <a:pPr marL="36000" algn="ctr"/>
            <a:r>
              <a:rPr lang="pt-BR" sz="11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ESPECIALISTAS</a:t>
            </a:r>
            <a:endParaRPr lang="pt-BR" sz="11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</p:txBody>
      </p:sp>
      <p:sp>
        <p:nvSpPr>
          <p:cNvPr id="171" name="CaixaDeTexto 170"/>
          <p:cNvSpPr txBox="1"/>
          <p:nvPr/>
        </p:nvSpPr>
        <p:spPr>
          <a:xfrm>
            <a:off x="1263904" y="6342485"/>
            <a:ext cx="935800" cy="257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b="1" dirty="0" smtClean="0">
                <a:solidFill>
                  <a:srgbClr val="002060"/>
                </a:solidFill>
              </a:rPr>
              <a:t>LÍDER</a:t>
            </a:r>
            <a:endParaRPr lang="pt-BR" sz="1200" b="1" dirty="0">
              <a:solidFill>
                <a:srgbClr val="002060"/>
              </a:solidFill>
            </a:endParaRPr>
          </a:p>
        </p:txBody>
      </p:sp>
      <p:grpSp>
        <p:nvGrpSpPr>
          <p:cNvPr id="3" name="Grupo 2"/>
          <p:cNvGrpSpPr/>
          <p:nvPr/>
        </p:nvGrpSpPr>
        <p:grpSpPr>
          <a:xfrm>
            <a:off x="582613" y="5136833"/>
            <a:ext cx="5625762" cy="697043"/>
            <a:chOff x="590028" y="4221516"/>
            <a:chExt cx="5625762" cy="697043"/>
          </a:xfrm>
        </p:grpSpPr>
        <p:cxnSp>
          <p:nvCxnSpPr>
            <p:cNvPr id="48" name="AutoShape 92"/>
            <p:cNvCxnSpPr>
              <a:cxnSpLocks noChangeShapeType="1"/>
            </p:cNvCxnSpPr>
            <p:nvPr/>
          </p:nvCxnSpPr>
          <p:spPr bwMode="auto">
            <a:xfrm flipH="1">
              <a:off x="5239591" y="4686716"/>
              <a:ext cx="57600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2" name="Retângulo 51"/>
            <p:cNvSpPr/>
            <p:nvPr/>
          </p:nvSpPr>
          <p:spPr>
            <a:xfrm>
              <a:off x="5170311" y="4381699"/>
              <a:ext cx="1045479" cy="2730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1200" b="1" dirty="0" smtClean="0">
                  <a:solidFill>
                    <a:srgbClr val="002060"/>
                  </a:solidFill>
                </a:rPr>
                <a:t>RECUSADO</a:t>
              </a:r>
              <a:endParaRPr lang="pt-BR" sz="1200" dirty="0"/>
            </a:p>
          </p:txBody>
        </p:sp>
        <p:sp>
          <p:nvSpPr>
            <p:cNvPr id="53" name="AutoShape 12"/>
            <p:cNvSpPr>
              <a:spLocks noChangeArrowheads="1"/>
            </p:cNvSpPr>
            <p:nvPr/>
          </p:nvSpPr>
          <p:spPr bwMode="auto">
            <a:xfrm>
              <a:off x="590028" y="4458291"/>
              <a:ext cx="2887740" cy="460268"/>
            </a:xfrm>
            <a:prstGeom prst="flowChartProcess">
              <a:avLst/>
            </a:prstGeom>
            <a:solidFill>
              <a:srgbClr val="CCCCFF"/>
            </a:solidFill>
            <a:ln w="12700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>
              <a:outerShdw dist="28398" dir="3806097" algn="ctr" rotWithShape="0">
                <a:schemeClr val="accent1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182880" algn="ctr"/>
              <a:r>
                <a:rPr lang="pt-BR" sz="1200" b="1" dirty="0" smtClean="0">
                  <a:solidFill>
                    <a:srgbClr val="002060"/>
                  </a:solidFill>
                </a:rPr>
                <a:t>ENVIO DO RRNC COM EVIDÊNCIAS COMPLEMENTARES</a:t>
              </a:r>
              <a:endParaRPr lang="pt-BR" sz="1200" dirty="0" smtClean="0">
                <a:solidFill>
                  <a:srgbClr val="002060"/>
                </a:solidFill>
                <a:effectLst/>
                <a:ea typeface="Times New Roman" panose="02020603050405020304" pitchFamily="18" charset="0"/>
              </a:endParaRPr>
            </a:p>
            <a:p>
              <a:r>
                <a:rPr lang="pt-BR" sz="1200" dirty="0" smtClean="0">
                  <a:solidFill>
                    <a:srgbClr val="002060"/>
                  </a:solidFill>
                  <a:effectLst/>
                  <a:ea typeface="Calibri" panose="020F0502020204030204" pitchFamily="34" charset="0"/>
                </a:rPr>
                <a:t> </a:t>
              </a:r>
              <a:endParaRPr lang="pt-BR" sz="1200" dirty="0">
                <a:solidFill>
                  <a:srgbClr val="002060"/>
                </a:solidFill>
                <a:effectLst/>
                <a:ea typeface="Times New Roman" panose="02020603050405020304" pitchFamily="18" charset="0"/>
              </a:endParaRPr>
            </a:p>
          </p:txBody>
        </p:sp>
        <p:sp>
          <p:nvSpPr>
            <p:cNvPr id="54" name="CaixaDeTexto 53"/>
            <p:cNvSpPr txBox="1"/>
            <p:nvPr/>
          </p:nvSpPr>
          <p:spPr>
            <a:xfrm>
              <a:off x="901821" y="4221516"/>
              <a:ext cx="792088" cy="257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100" b="1" dirty="0" smtClean="0">
                  <a:solidFill>
                    <a:srgbClr val="002060"/>
                  </a:solidFill>
                </a:rPr>
                <a:t>OAC</a:t>
              </a:r>
              <a:endParaRPr lang="pt-BR" sz="1200" b="1" dirty="0">
                <a:solidFill>
                  <a:srgbClr val="002060"/>
                </a:solidFill>
              </a:endParaRPr>
            </a:p>
          </p:txBody>
        </p:sp>
        <p:sp>
          <p:nvSpPr>
            <p:cNvPr id="55" name="AutoShape 12"/>
            <p:cNvSpPr>
              <a:spLocks noChangeArrowheads="1"/>
            </p:cNvSpPr>
            <p:nvPr/>
          </p:nvSpPr>
          <p:spPr bwMode="auto">
            <a:xfrm>
              <a:off x="3830578" y="4458291"/>
              <a:ext cx="1397680" cy="397909"/>
            </a:xfrm>
            <a:prstGeom prst="flowChartProcess">
              <a:avLst/>
            </a:prstGeom>
            <a:solidFill>
              <a:srgbClr val="CCCCFF"/>
            </a:solidFill>
            <a:ln w="12700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>
              <a:outerShdw dist="28398" dir="3806097" algn="ctr" rotWithShape="0">
                <a:schemeClr val="accent1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182880" algn="ctr"/>
              <a:r>
                <a:rPr lang="pt-BR" sz="1200" b="1" dirty="0" smtClean="0">
                  <a:solidFill>
                    <a:srgbClr val="002060"/>
                  </a:solidFill>
                </a:rPr>
                <a:t>COMUNICAR A RECUSA</a:t>
              </a:r>
              <a:endParaRPr lang="pt-BR" sz="12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</a:endParaRPr>
            </a:p>
          </p:txBody>
        </p:sp>
        <p:sp>
          <p:nvSpPr>
            <p:cNvPr id="59" name="CaixaDeTexto 58"/>
            <p:cNvSpPr txBox="1"/>
            <p:nvPr/>
          </p:nvSpPr>
          <p:spPr>
            <a:xfrm>
              <a:off x="4223178" y="4291064"/>
              <a:ext cx="935800" cy="257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050" b="1" dirty="0" smtClean="0">
                  <a:solidFill>
                    <a:srgbClr val="002060"/>
                  </a:solidFill>
                </a:rPr>
                <a:t>LÍDER</a:t>
              </a:r>
              <a:endParaRPr lang="pt-BR" sz="1600" b="1" dirty="0">
                <a:solidFill>
                  <a:srgbClr val="002060"/>
                </a:solidFill>
              </a:endParaRPr>
            </a:p>
          </p:txBody>
        </p:sp>
        <p:cxnSp>
          <p:nvCxnSpPr>
            <p:cNvPr id="60" name="AutoShape 92"/>
            <p:cNvCxnSpPr>
              <a:cxnSpLocks noChangeShapeType="1"/>
            </p:cNvCxnSpPr>
            <p:nvPr/>
          </p:nvCxnSpPr>
          <p:spPr bwMode="auto">
            <a:xfrm flipH="1">
              <a:off x="3502917" y="4686716"/>
              <a:ext cx="32400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1" name="CaixaDeTexto 60"/>
          <p:cNvSpPr txBox="1"/>
          <p:nvPr/>
        </p:nvSpPr>
        <p:spPr>
          <a:xfrm>
            <a:off x="564512" y="4072184"/>
            <a:ext cx="8562711" cy="1944000"/>
          </a:xfrm>
          <a:prstGeom prst="rect">
            <a:avLst/>
          </a:prstGeom>
          <a:noFill/>
          <a:ln w="6350"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23000">
                  <a:schemeClr val="accent3">
                    <a:lumMod val="89000"/>
                  </a:schemeClr>
                </a:gs>
                <a:gs pos="69000">
                  <a:schemeClr val="accent3">
                    <a:lumMod val="75000"/>
                  </a:schemeClr>
                </a:gs>
                <a:gs pos="97000">
                  <a:schemeClr val="accent3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prstDash val="dashDot"/>
          </a:ln>
        </p:spPr>
        <p:txBody>
          <a:bodyPr wrap="square" rtlCol="0">
            <a:spAutoFit/>
          </a:bodyPr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6" name="AutoShape 12"/>
          <p:cNvSpPr>
            <a:spLocks noChangeArrowheads="1"/>
          </p:cNvSpPr>
          <p:nvPr/>
        </p:nvSpPr>
        <p:spPr bwMode="auto">
          <a:xfrm>
            <a:off x="682750" y="3917484"/>
            <a:ext cx="2812751" cy="422469"/>
          </a:xfrm>
          <a:prstGeom prst="flowChartProcess">
            <a:avLst/>
          </a:prstGeom>
          <a:solidFill>
            <a:schemeClr val="tx1"/>
          </a:solidFill>
          <a:ln w="127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1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182880" algn="ctr"/>
            <a:r>
              <a:rPr lang="pt-BR" sz="1200" b="1" dirty="0" smtClean="0">
                <a:solidFill>
                  <a:srgbClr val="002060"/>
                </a:solidFill>
              </a:rPr>
              <a:t>DENTRO DO TEMPO MÁXIMO  ESTABELECIDO NIT-DICLA-031</a:t>
            </a:r>
            <a:endParaRPr lang="pt-BR" sz="1200" dirty="0" smtClean="0">
              <a:solidFill>
                <a:srgbClr val="002060"/>
              </a:solidFill>
              <a:effectLst/>
              <a:ea typeface="Times New Roman" panose="02020603050405020304" pitchFamily="18" charset="0"/>
            </a:endParaRPr>
          </a:p>
          <a:p>
            <a:r>
              <a:rPr lang="pt-BR" sz="1200" dirty="0" smtClean="0">
                <a:solidFill>
                  <a:srgbClr val="002060"/>
                </a:solidFill>
                <a:effectLst/>
                <a:ea typeface="Calibri" panose="020F0502020204030204" pitchFamily="34" charset="0"/>
              </a:rPr>
              <a:t> </a:t>
            </a:r>
            <a:endParaRPr lang="pt-BR" sz="1200" dirty="0">
              <a:solidFill>
                <a:srgbClr val="002060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90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r"/>
      </p:transition>
    </mc:Choice>
    <mc:Fallback xmlns="">
      <p:transition spd="slow">
        <p:pull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535397" y="1224307"/>
            <a:ext cx="2592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>
                <a:solidFill>
                  <a:srgbClr val="002060"/>
                </a:solidFill>
                <a:latin typeface="+mj-lt"/>
              </a:rPr>
              <a:t>E-MAIL DICAP DE 16/JUL/15</a:t>
            </a:r>
            <a:endParaRPr lang="pt-BR" sz="14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738267" y="1228270"/>
            <a:ext cx="6102424" cy="788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pt-BR" sz="12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2. Preenchimento do RRNC.</a:t>
            </a:r>
            <a:endParaRPr lang="pt-BR" sz="1200" dirty="0">
              <a:solidFill>
                <a:srgbClr val="00206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pt-BR" sz="120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Os OAC estão com dificuldades e o avaliador líder deve orientá-lo, bem como à equipe. Um exemplo recente</a:t>
            </a:r>
            <a:endParaRPr lang="pt-BR" sz="1200" dirty="0">
              <a:solidFill>
                <a:srgbClr val="002060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Obje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7323171"/>
              </p:ext>
            </p:extLst>
          </p:nvPr>
        </p:nvGraphicFramePr>
        <p:xfrm>
          <a:off x="309373" y="1972225"/>
          <a:ext cx="6134835" cy="20882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name="Document" r:id="rId3" imgW="5400403" imgH="1820225" progId="Word.Document.12">
                  <p:embed/>
                </p:oleObj>
              </mc:Choice>
              <mc:Fallback>
                <p:oleObj name="Document" r:id="rId3" imgW="5400403" imgH="182022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9373" y="1972225"/>
                        <a:ext cx="6134835" cy="20882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o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4607328"/>
              </p:ext>
            </p:extLst>
          </p:nvPr>
        </p:nvGraphicFramePr>
        <p:xfrm>
          <a:off x="278813" y="3802707"/>
          <a:ext cx="6165395" cy="2398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name="Document" r:id="rId5" imgW="5400403" imgH="2399126" progId="Word.Document.12">
                  <p:embed/>
                </p:oleObj>
              </mc:Choice>
              <mc:Fallback>
                <p:oleObj name="Document" r:id="rId5" imgW="5400403" imgH="239912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78813" y="3802707"/>
                        <a:ext cx="6165395" cy="2398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tângulo 2"/>
          <p:cNvSpPr/>
          <p:nvPr/>
        </p:nvSpPr>
        <p:spPr>
          <a:xfrm>
            <a:off x="251520" y="6059871"/>
            <a:ext cx="8892480" cy="806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pt-BR" sz="1200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Por </a:t>
            </a:r>
            <a:r>
              <a:rPr lang="pt-BR" sz="120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outro lado, quando o OAC relaciona as evidências corretamente, o avaliador/especialista deve somente assinalar o </a:t>
            </a:r>
            <a:r>
              <a:rPr lang="pt-BR" sz="1200" u="sng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SIM</a:t>
            </a:r>
            <a:r>
              <a:rPr lang="pt-BR" sz="120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Comentários adicionais somente são necessários nos casos em que for recomendada a verificação da eficácia.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pt-BR" sz="120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Devagar e com paciência podemos melhorar!</a:t>
            </a:r>
          </a:p>
        </p:txBody>
      </p:sp>
      <p:sp>
        <p:nvSpPr>
          <p:cNvPr id="4" name="Retângulo 3"/>
          <p:cNvSpPr/>
          <p:nvPr/>
        </p:nvSpPr>
        <p:spPr>
          <a:xfrm>
            <a:off x="6444208" y="3480698"/>
            <a:ext cx="2672499" cy="2505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pt-BR" sz="120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 OAC parece que está contando uma história e não descrevendo evidências. Qual o número da revisão dos procedimentos? Qual a data e o escopo do treinamento?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pt-BR" sz="120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 correto seria voltar o formulário ao OAC, pedindo que o completasse de forma mais clara. Assim, o avaliador não precisaria repetir a mesma coisa que o laboratório falou, só que com as informações completas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3565900585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23414" y="2060848"/>
            <a:ext cx="8712968" cy="38348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pt-BR" sz="1200" b="1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pt-BR" sz="12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Parecer do Avaliador Líder (FOR-CGCRE-044)</a:t>
            </a:r>
            <a:endParaRPr lang="pt-BR" sz="1200" dirty="0">
              <a:solidFill>
                <a:srgbClr val="00206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pt-BR" sz="120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 parecer do avaliador líder deve ser emitido após a análise de todos os RRNC, uma vez esgotado o prazo do laboratório para apresentar evidências.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pt-BR" sz="120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Caso haja NC abertas o avaliador líder emite o parecer NÃO RECOMENDANDO a atividade a que se refere a avaliação. Nesse momento o GA emitirá uma notificação aos OAC.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pt-BR" sz="120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Passados os 20 dias para defesa, prazo dentro do qual a grande maioria resolve o problema:</a:t>
            </a:r>
          </a:p>
          <a:p>
            <a:pPr marL="342900" lvl="0" indent="-342900">
              <a:lnSpc>
                <a:spcPct val="115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t-BR" sz="120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 OAC envia novas evidências;</a:t>
            </a:r>
          </a:p>
          <a:p>
            <a:pPr marL="342900" lvl="0" indent="-342900">
              <a:lnSpc>
                <a:spcPct val="115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t-BR" sz="120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os avaliadores analisam essas evidência e emitem um novo RRNC;</a:t>
            </a:r>
          </a:p>
          <a:p>
            <a:pPr marL="342900" lvl="0" indent="-342900">
              <a:lnSpc>
                <a:spcPct val="115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t-BR" sz="120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 líder aprova os RRNC e os envia ao OAC;</a:t>
            </a:r>
          </a:p>
          <a:p>
            <a:pPr marL="342900" lvl="0" indent="-342900">
              <a:lnSpc>
                <a:spcPct val="115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t-BR" sz="120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 líder envia um novo FOR-CGCRE-044, desta vez RECOMENDANDO a atividade a que se refere a avaliação.</a:t>
            </a:r>
          </a:p>
          <a:p>
            <a:pPr marL="342900" lvl="0" indent="-342900">
              <a:lnSpc>
                <a:spcPct val="115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t-BR" sz="120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 GA solicita o pagamento do Parecer.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pt-BR" sz="120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Esperamos que este comunicado tenha esclarecido as questões apontadas.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pt-BR" sz="120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Caso haja outros tópicos obscuros relacionados à condução da avaliação, favor informar para </a:t>
            </a:r>
            <a:r>
              <a:rPr lang="pt-BR" sz="1200" u="sng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dicap@inmetro.gov.br</a:t>
            </a:r>
            <a:r>
              <a:rPr lang="pt-BR" sz="120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com o título NIT-Dicla-029.</a:t>
            </a:r>
            <a:endParaRPr lang="pt-BR" sz="1200" dirty="0">
              <a:solidFill>
                <a:srgbClr val="002060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983740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504979" y="3573016"/>
            <a:ext cx="20358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i="1" dirty="0" smtClean="0">
                <a:solidFill>
                  <a:srgbClr val="002060"/>
                </a:solidFill>
                <a:latin typeface="Lucida Calligraphy" panose="03010101010101010101" pitchFamily="66" charset="0"/>
              </a:rPr>
              <a:t>OBRIGADO</a:t>
            </a:r>
            <a:r>
              <a:rPr lang="pt-BR" sz="2000" b="1" i="1" dirty="0" smtClean="0">
                <a:solidFill>
                  <a:srgbClr val="002060"/>
                </a:solidFill>
                <a:latin typeface="Lucida Calligraphy" panose="03010101010101010101" pitchFamily="66" charset="0"/>
              </a:rPr>
              <a:t>!</a:t>
            </a:r>
            <a:r>
              <a:rPr lang="pt-BR" sz="2000" i="1" dirty="0" smtClean="0">
                <a:solidFill>
                  <a:srgbClr val="002060"/>
                </a:solidFill>
                <a:latin typeface="Lucida Calligraphy" panose="03010101010101010101" pitchFamily="66" charset="0"/>
              </a:rPr>
              <a:t> </a:t>
            </a:r>
            <a:endParaRPr lang="pt-BR" sz="2000" i="1" dirty="0">
              <a:solidFill>
                <a:srgbClr val="002060"/>
              </a:solidFill>
              <a:latin typeface="Lucida Calligraphy" panose="03010101010101010101" pitchFamily="66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3275856" y="4509120"/>
            <a:ext cx="24940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 smtClean="0">
                <a:solidFill>
                  <a:srgbClr val="002060"/>
                </a:solidFill>
              </a:rPr>
              <a:t>ILSE M.G. LEMOS </a:t>
            </a:r>
            <a:endParaRPr lang="pt-BR" sz="1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315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eloPRESI">
  <a:themeElements>
    <a:clrScheme name="modeloPRESI.ppt 1">
      <a:dk1>
        <a:srgbClr val="5F5F5F"/>
      </a:dk1>
      <a:lt1>
        <a:srgbClr val="FFFFCC"/>
      </a:lt1>
      <a:dk2>
        <a:srgbClr val="000000"/>
      </a:dk2>
      <a:lt2>
        <a:srgbClr val="FFCC66"/>
      </a:lt2>
      <a:accent1>
        <a:srgbClr val="FF9933"/>
      </a:accent1>
      <a:accent2>
        <a:srgbClr val="CC0066"/>
      </a:accent2>
      <a:accent3>
        <a:srgbClr val="AAAAAA"/>
      </a:accent3>
      <a:accent4>
        <a:srgbClr val="DADAAE"/>
      </a:accent4>
      <a:accent5>
        <a:srgbClr val="FFCAAD"/>
      </a:accent5>
      <a:accent6>
        <a:srgbClr val="B9005C"/>
      </a:accent6>
      <a:hlink>
        <a:srgbClr val="CC00CC"/>
      </a:hlink>
      <a:folHlink>
        <a:srgbClr val="990099"/>
      </a:folHlink>
    </a:clrScheme>
    <a:fontScheme name="modeloPRESI.ppt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lnDef>
  </a:objectDefaults>
  <a:extraClrSchemeLst>
    <a:extraClrScheme>
      <a:clrScheme name="modeloPRESI.ppt 1">
        <a:dk1>
          <a:srgbClr val="5F5F5F"/>
        </a:dk1>
        <a:lt1>
          <a:srgbClr val="FFFFCC"/>
        </a:lt1>
        <a:dk2>
          <a:srgbClr val="000000"/>
        </a:dk2>
        <a:lt2>
          <a:srgbClr val="FFCC66"/>
        </a:lt2>
        <a:accent1>
          <a:srgbClr val="FF9933"/>
        </a:accent1>
        <a:accent2>
          <a:srgbClr val="CC0066"/>
        </a:accent2>
        <a:accent3>
          <a:srgbClr val="AAAAAA"/>
        </a:accent3>
        <a:accent4>
          <a:srgbClr val="DADAAE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PRESI.ppt 2">
        <a:dk1>
          <a:srgbClr val="000000"/>
        </a:dk1>
        <a:lt1>
          <a:srgbClr val="FFFFFF"/>
        </a:lt1>
        <a:dk2>
          <a:srgbClr val="FF9900"/>
        </a:dk2>
        <a:lt2>
          <a:srgbClr val="5F5F5F"/>
        </a:lt2>
        <a:accent1>
          <a:srgbClr val="FF9933"/>
        </a:accent1>
        <a:accent2>
          <a:srgbClr val="CC0066"/>
        </a:accent2>
        <a:accent3>
          <a:srgbClr val="FFFFFF"/>
        </a:accent3>
        <a:accent4>
          <a:srgbClr val="000000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PRESI.pp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1334</TotalTime>
  <Words>1598</Words>
  <Application>Microsoft Office PowerPoint</Application>
  <PresentationFormat>Apresentação na tela (4:3)</PresentationFormat>
  <Paragraphs>223</Paragraphs>
  <Slides>19</Slides>
  <Notes>2</Notes>
  <HiddenSlides>11</HiddenSlides>
  <MMClips>0</MMClips>
  <ScaleCrop>false</ScaleCrop>
  <HeadingPairs>
    <vt:vector size="8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8" baseType="lpstr">
      <vt:lpstr>Arial</vt:lpstr>
      <vt:lpstr>Calibri</vt:lpstr>
      <vt:lpstr>Lucida Calligraphy</vt:lpstr>
      <vt:lpstr>ＭＳ Ｐゴシック</vt:lpstr>
      <vt:lpstr>Symbol</vt:lpstr>
      <vt:lpstr>Times New Roman</vt:lpstr>
      <vt:lpstr>Wingdings</vt:lpstr>
      <vt:lpstr>modeloPRESI</vt:lpstr>
      <vt:lpstr>Document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Raquel T Thome</dc:creator>
  <cp:lastModifiedBy>ILSE LEMOS</cp:lastModifiedBy>
  <cp:revision>118</cp:revision>
  <dcterms:created xsi:type="dcterms:W3CDTF">2015-10-15T13:43:55Z</dcterms:created>
  <dcterms:modified xsi:type="dcterms:W3CDTF">2015-11-06T00:12:37Z</dcterms:modified>
</cp:coreProperties>
</file>