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21"/>
  </p:notesMasterIdLst>
  <p:handoutMasterIdLst>
    <p:handoutMasterId r:id="rId22"/>
  </p:handoutMasterIdLst>
  <p:sldIdLst>
    <p:sldId id="330" r:id="rId2"/>
    <p:sldId id="395" r:id="rId3"/>
    <p:sldId id="396" r:id="rId4"/>
    <p:sldId id="397" r:id="rId5"/>
    <p:sldId id="349" r:id="rId6"/>
    <p:sldId id="403" r:id="rId7"/>
    <p:sldId id="404" r:id="rId8"/>
    <p:sldId id="398" r:id="rId9"/>
    <p:sldId id="405" r:id="rId10"/>
    <p:sldId id="399" r:id="rId11"/>
    <p:sldId id="406" r:id="rId12"/>
    <p:sldId id="400" r:id="rId13"/>
    <p:sldId id="407" r:id="rId14"/>
    <p:sldId id="401" r:id="rId15"/>
    <p:sldId id="408" r:id="rId16"/>
    <p:sldId id="402" r:id="rId17"/>
    <p:sldId id="409" r:id="rId18"/>
    <p:sldId id="410" r:id="rId19"/>
    <p:sldId id="378" r:id="rId20"/>
  </p:sldIdLst>
  <p:sldSz cx="9144000" cy="6858000" type="screen4x3"/>
  <p:notesSz cx="6645275" cy="9775825"/>
  <p:defaultTextStyle>
    <a:defPPr>
      <a:defRPr lang="pt-BR"/>
    </a:defPPr>
    <a:lvl1pPr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5pPr>
    <a:lvl6pPr marL="22860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6pPr>
    <a:lvl7pPr marL="27432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7pPr>
    <a:lvl8pPr marL="32004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8pPr>
    <a:lvl9pPr marL="36576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ＭＳ Ｐゴシック" pitchFamily="-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0099"/>
    <a:srgbClr val="0033CC"/>
    <a:srgbClr val="003399"/>
    <a:srgbClr val="6C0000"/>
    <a:srgbClr val="800000"/>
    <a:srgbClr val="003366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92" y="-294"/>
      </p:cViewPr>
      <p:guideLst>
        <p:guide orient="horz" pos="31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064"/>
    </p:cViewPr>
  </p:sorterViewPr>
  <p:notesViewPr>
    <p:cSldViewPr>
      <p:cViewPr>
        <p:scale>
          <a:sx n="75" d="100"/>
          <a:sy n="75" d="100"/>
        </p:scale>
        <p:origin x="-2274" y="-180"/>
      </p:cViewPr>
      <p:guideLst>
        <p:guide orient="horz" pos="3081"/>
        <p:guide pos="209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7300" y="0"/>
            <a:ext cx="28813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7300" y="9251950"/>
            <a:ext cx="28813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u="none"/>
            </a:lvl1pPr>
          </a:lstStyle>
          <a:p>
            <a:pPr>
              <a:defRPr/>
            </a:pPr>
            <a:fld id="{EEA7CA69-4770-42BB-AA05-6D1179C184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77454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3963" y="0"/>
            <a:ext cx="28813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36600"/>
            <a:ext cx="4883150" cy="3662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xmlns="" val="33601243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Espaço Reservado para Anotações 2"/>
          <p:cNvSpPr>
            <a:spLocks noGrp="1"/>
          </p:cNvSpPr>
          <p:nvPr>
            <p:ph type="body" idx="1"/>
          </p:nvPr>
        </p:nvSpPr>
        <p:spPr bwMode="auto">
          <a:xfrm>
            <a:off x="665163" y="4643438"/>
            <a:ext cx="5314950" cy="4398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>
              <a:latin typeface="Times New Roman" pitchFamily="18" charset="0"/>
              <a:ea typeface="ＭＳ Ｐゴシック" pitchFamily="-8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" name="CaixaDeTexto 2"/>
          <p:cNvSpPr txBox="1">
            <a:spLocks noChangeArrowheads="1"/>
          </p:cNvSpPr>
          <p:nvPr userDrawn="1"/>
        </p:nvSpPr>
        <p:spPr bwMode="auto">
          <a:xfrm>
            <a:off x="395288" y="5949950"/>
            <a:ext cx="8424862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9pPr>
          </a:lstStyle>
          <a:p>
            <a:pPr>
              <a:defRPr/>
            </a:pPr>
            <a:r>
              <a:rPr lang="pt-BR" sz="2000" u="none" smtClean="0">
                <a:latin typeface="Arial" pitchFamily="34" charset="0"/>
              </a:rPr>
              <a:t>Lidiane Martins de Albuquerque - Gestora de Acreditação</a:t>
            </a:r>
          </a:p>
          <a:p>
            <a:pPr>
              <a:defRPr/>
            </a:pPr>
            <a:r>
              <a:rPr lang="pt-BR" sz="2000" u="none" smtClean="0">
                <a:latin typeface="Arial" pitchFamily="34" charset="0"/>
              </a:rPr>
              <a:t>DICLA - Divisão de Acreditação de Laboratórios </a:t>
            </a:r>
          </a:p>
        </p:txBody>
      </p:sp>
    </p:spTree>
    <p:extLst>
      <p:ext uri="{BB962C8B-B14F-4D97-AF65-F5344CB8AC3E}">
        <p14:creationId xmlns:p14="http://schemas.microsoft.com/office/powerpoint/2010/main" xmlns="" val="2269279619"/>
      </p:ext>
    </p:extLst>
  </p:cSld>
  <p:clrMapOvr>
    <a:masterClrMapping/>
  </p:clrMapOvr>
  <p:transition spd="med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2" descr="desenho_campus_inmetr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46038"/>
            <a:ext cx="81375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tângulo 10"/>
          <p:cNvSpPr>
            <a:spLocks noChangeArrowheads="1"/>
          </p:cNvSpPr>
          <p:nvPr userDrawn="1"/>
        </p:nvSpPr>
        <p:spPr bwMode="auto">
          <a:xfrm>
            <a:off x="142875" y="409575"/>
            <a:ext cx="435768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pt-BR" sz="2000" u="none">
                <a:solidFill>
                  <a:srgbClr val="003366"/>
                </a:solidFill>
                <a:latin typeface="Arial" pitchFamily="34" charset="0"/>
              </a:rPr>
              <a:t>Workshop para Inspetores BPL</a:t>
            </a:r>
          </a:p>
          <a:p>
            <a:pPr algn="l"/>
            <a:r>
              <a:rPr lang="pt-BR" sz="1500" u="none">
                <a:solidFill>
                  <a:srgbClr val="003366"/>
                </a:solidFill>
                <a:latin typeface="Arial" pitchFamily="34" charset="0"/>
              </a:rPr>
              <a:t>Rio de Janeiro, 13 de novembro de 2015</a:t>
            </a:r>
          </a:p>
        </p:txBody>
      </p:sp>
      <p:cxnSp>
        <p:nvCxnSpPr>
          <p:cNvPr id="1028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1029" name="Picture 60" descr="Marca_Acreditacao_cor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0038" y="133350"/>
            <a:ext cx="925512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2"/>
          <p:cNvSpPr>
            <a:spLocks noChangeArrowheads="1"/>
          </p:cNvSpPr>
          <p:nvPr/>
        </p:nvSpPr>
        <p:spPr bwMode="auto">
          <a:xfrm>
            <a:off x="995363" y="2501900"/>
            <a:ext cx="7056437" cy="1791196"/>
          </a:xfrm>
          <a:prstGeom prst="rect">
            <a:avLst/>
          </a:prstGeom>
          <a:solidFill>
            <a:srgbClr val="000099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solidFill>
                <a:srgbClr val="6C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03325" y="2660650"/>
            <a:ext cx="6665913" cy="168584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u="none" dirty="0" smtClean="0">
                <a:latin typeface="+mj-lt"/>
              </a:rPr>
              <a:t>Estudos BPL </a:t>
            </a:r>
            <a:r>
              <a:rPr lang="pt-BR" u="none" dirty="0" err="1" smtClean="0">
                <a:latin typeface="+mj-lt"/>
              </a:rPr>
              <a:t>multi-site</a:t>
            </a:r>
            <a:r>
              <a:rPr lang="pt-BR" u="none" dirty="0" smtClean="0">
                <a:latin typeface="+mj-lt"/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pt-BR" u="none" dirty="0" smtClean="0">
                <a:latin typeface="+mj-lt"/>
              </a:rPr>
              <a:t>Implementação  NIT-DICLA-053  e  melhorias no RIB </a:t>
            </a:r>
            <a:endParaRPr lang="pt-BR" u="none" dirty="0">
              <a:latin typeface="+mj-lt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95288" y="4665663"/>
            <a:ext cx="84248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000" i="1" u="none" dirty="0">
                <a:solidFill>
                  <a:srgbClr val="0000FF"/>
                </a:solidFill>
                <a:latin typeface="+mj-lt"/>
              </a:rPr>
              <a:t>Gilberto Oliveira </a:t>
            </a:r>
            <a:r>
              <a:rPr lang="pt-BR" sz="2000" i="1" u="none" dirty="0" smtClean="0">
                <a:solidFill>
                  <a:srgbClr val="0000FF"/>
                </a:solidFill>
                <a:latin typeface="+mj-lt"/>
              </a:rPr>
              <a:t>J. </a:t>
            </a:r>
            <a:r>
              <a:rPr lang="pt-BR" sz="2000" i="1" u="none" dirty="0">
                <a:solidFill>
                  <a:srgbClr val="0000FF"/>
                </a:solidFill>
                <a:latin typeface="+mj-lt"/>
              </a:rPr>
              <a:t>Junior </a:t>
            </a:r>
          </a:p>
          <a:p>
            <a:pPr>
              <a:defRPr/>
            </a:pPr>
            <a:r>
              <a:rPr lang="pt-BR" sz="2000" u="none" dirty="0">
                <a:solidFill>
                  <a:srgbClr val="0000FF"/>
                </a:solidFill>
                <a:latin typeface="+mj-lt"/>
              </a:rPr>
              <a:t>DICLA – Divisão de Acreditação de Laboratórios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04700" y="1268413"/>
            <a:ext cx="8459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NIT-DICLA-053, </a:t>
            </a:r>
            <a:r>
              <a:rPr lang="pt-BR" dirty="0" smtClean="0">
                <a:solidFill>
                  <a:schemeClr val="bg2"/>
                </a:solidFill>
                <a:latin typeface="+mj-lt"/>
              </a:rPr>
              <a:t>rev.06</a:t>
            </a:r>
            <a:endParaRPr lang="pt-BR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3285" y="2132856"/>
            <a:ext cx="824376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u="none" dirty="0" smtClean="0">
                <a:solidFill>
                  <a:srgbClr val="0000FF"/>
                </a:solidFill>
                <a:latin typeface="+mj-lt"/>
              </a:rPr>
              <a:t>Item 8.18</a:t>
            </a:r>
          </a:p>
          <a:p>
            <a:pPr algn="just"/>
            <a:endParaRPr lang="pt-BR" sz="2200" b="0" u="none" dirty="0">
              <a:solidFill>
                <a:schemeClr val="bg2"/>
              </a:solidFill>
              <a:latin typeface="+mj-lt"/>
            </a:endParaRPr>
          </a:p>
          <a:p>
            <a:pPr algn="just"/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Com o objetivo de verificar se a instalação de teste continua em conformidade com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os Princípios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das BPL, são realizadas inspeções periódicas sendo que a primeira deve ocorrer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em até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12 (doze) meses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(...).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Caso haja unidade de teste envolvida nos estudos (por exemplo em estudos </a:t>
            </a:r>
            <a:r>
              <a:rPr lang="pt-BR" sz="2200" b="0" u="none" dirty="0" err="1">
                <a:solidFill>
                  <a:schemeClr val="bg2"/>
                </a:solidFill>
                <a:latin typeface="+mj-lt"/>
              </a:rPr>
              <a:t>mult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-site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), a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mesma será inspecionada nos prazos acima citados,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(...).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Porém, pode haver casos em que as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inspeções nas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unidades de testes ocorram por amostragem</a:t>
            </a:r>
            <a:r>
              <a:rPr lang="pt-BR" sz="2200" b="0" u="none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ou </a:t>
            </a:r>
            <a:r>
              <a:rPr lang="pt-BR" sz="2200" b="0" u="none" dirty="0">
                <a:solidFill>
                  <a:srgbClr val="FF0000"/>
                </a:solidFill>
                <a:latin typeface="+mj-lt"/>
              </a:rPr>
              <a:t>em períodos diferentes. </a:t>
            </a:r>
            <a:endParaRPr lang="pt-BR" sz="22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3505337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04700" y="1268413"/>
            <a:ext cx="8459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NIT-DICLA-053, rev.06	</a:t>
            </a:r>
            <a:endParaRPr lang="pt-BR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3285" y="2132856"/>
            <a:ext cx="82437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u="none" dirty="0" smtClean="0">
                <a:solidFill>
                  <a:srgbClr val="0000FF"/>
                </a:solidFill>
                <a:latin typeface="+mj-lt"/>
              </a:rPr>
              <a:t>Item 8.18.2</a:t>
            </a:r>
          </a:p>
          <a:p>
            <a:pPr algn="just"/>
            <a:endParaRPr lang="pt-BR" sz="2200" b="0" u="none" dirty="0">
              <a:solidFill>
                <a:schemeClr val="bg2"/>
              </a:solidFill>
              <a:latin typeface="+mj-lt"/>
            </a:endParaRPr>
          </a:p>
          <a:p>
            <a:pPr algn="just"/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A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IT que realiza estudos em campo ou outros estudos </a:t>
            </a:r>
            <a:r>
              <a:rPr lang="pt-BR" sz="2200" b="0" u="none" dirty="0" err="1">
                <a:solidFill>
                  <a:schemeClr val="bg2"/>
                </a:solidFill>
                <a:latin typeface="+mj-lt"/>
              </a:rPr>
              <a:t>multi-site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, deve, sempre nos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meses de </a:t>
            </a:r>
            <a:r>
              <a:rPr lang="pt-BR" sz="2200" u="none" dirty="0">
                <a:solidFill>
                  <a:schemeClr val="bg2"/>
                </a:solidFill>
                <a:latin typeface="+mj-lt"/>
              </a:rPr>
              <a:t>janeiro e junho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, providenciar o envio da </a:t>
            </a:r>
            <a:r>
              <a:rPr lang="pt-BR" sz="2200" u="none" dirty="0">
                <a:solidFill>
                  <a:schemeClr val="bg2"/>
                </a:solidFill>
                <a:latin typeface="+mj-lt"/>
              </a:rPr>
              <a:t>Agenda Mestra atualizada (e/ou outro documento </a:t>
            </a: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que a </a:t>
            </a:r>
            <a:r>
              <a:rPr lang="pt-BR" sz="2200" u="none" dirty="0">
                <a:solidFill>
                  <a:schemeClr val="bg2"/>
                </a:solidFill>
                <a:latin typeface="+mj-lt"/>
              </a:rPr>
              <a:t>complemente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), indicando claramente quais estudos possuem fase de campo e as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diferentes localidades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que eles serão ou estão sendo realizados, a fim de auxiliar na elaboração do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Plano Anual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de Inspeções Periódicas</a:t>
            </a:r>
            <a:endParaRPr lang="pt-BR" sz="22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137292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04700" y="1268413"/>
            <a:ext cx="8459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NIT-DICLA-053, rev.06	</a:t>
            </a:r>
            <a:endParaRPr lang="pt-BR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3285" y="2132855"/>
            <a:ext cx="82437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u="none" dirty="0" smtClean="0">
                <a:solidFill>
                  <a:srgbClr val="0000FF"/>
                </a:solidFill>
                <a:latin typeface="+mj-lt"/>
              </a:rPr>
              <a:t>Item 8.18.3</a:t>
            </a:r>
          </a:p>
          <a:p>
            <a:pPr algn="just"/>
            <a:endParaRPr lang="pt-BR" sz="2200" b="0" u="none" dirty="0">
              <a:solidFill>
                <a:schemeClr val="bg2"/>
              </a:solidFill>
              <a:latin typeface="+mj-lt"/>
            </a:endParaRPr>
          </a:p>
          <a:p>
            <a:pPr algn="just"/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A agenda mestra será analisada para verificar se durante os seis próximos meses a 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IT realizará </a:t>
            </a:r>
            <a:r>
              <a:rPr lang="pt-BR" sz="2200" b="0" u="none" dirty="0">
                <a:solidFill>
                  <a:schemeClr val="bg2"/>
                </a:solidFill>
                <a:latin typeface="+mj-lt"/>
              </a:rPr>
              <a:t>estudos de campo em locais que não foram inspecionados durante os últimos dois anos.</a:t>
            </a:r>
          </a:p>
          <a:p>
            <a:pPr algn="just"/>
            <a:r>
              <a:rPr lang="pt-BR" sz="2200" u="none" dirty="0">
                <a:solidFill>
                  <a:schemeClr val="bg2"/>
                </a:solidFill>
                <a:latin typeface="+mj-lt"/>
              </a:rPr>
              <a:t>Caso haja uma quantidade de estudos considerável, haverá inspeções e auditorias de estudos</a:t>
            </a:r>
            <a:r>
              <a:rPr lang="pt-BR" sz="2200" b="0" u="none" dirty="0" smtClean="0">
                <a:solidFill>
                  <a:schemeClr val="bg2"/>
                </a:solidFill>
                <a:latin typeface="+mj-lt"/>
              </a:rPr>
              <a:t>, </a:t>
            </a: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independente </a:t>
            </a:r>
            <a:r>
              <a:rPr lang="pt-BR" sz="2200" u="none" dirty="0">
                <a:solidFill>
                  <a:schemeClr val="bg2"/>
                </a:solidFill>
                <a:latin typeface="+mj-lt"/>
              </a:rPr>
              <a:t>se for ou não o ano da inspeção periódica daquela IT.</a:t>
            </a:r>
            <a:endParaRPr lang="pt-BR" sz="22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0614759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3212976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584136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796033"/>
            <a:ext cx="5903912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Quantidade de unidades operacionais</a:t>
            </a:r>
          </a:p>
          <a:p>
            <a:pPr lvl="1">
              <a:defRPr/>
            </a:pPr>
            <a:endParaRPr lang="pt-BR" sz="2200" u="none" dirty="0" smtClean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148047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624" y="1412776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Quantidade de unidades operacionais</a:t>
            </a:r>
          </a:p>
          <a:p>
            <a:pPr>
              <a:defRPr/>
            </a:pPr>
            <a:endParaRPr lang="pt-BR" sz="2200" u="none" dirty="0" smtClean="0">
              <a:solidFill>
                <a:schemeClr val="bg2"/>
              </a:solidFill>
              <a:latin typeface="+mj-lt"/>
            </a:endParaRP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Próprias?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Terceiros?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Locais próximos ou distantes da IT?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endParaRPr lang="pt-BR" sz="2200" u="none" dirty="0" smtClean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059661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484784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Quantidade de unidades operacionais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Quantidade de estudos realizados desde a última inspeção</a:t>
            </a:r>
          </a:p>
        </p:txBody>
      </p:sp>
    </p:spTree>
    <p:extLst>
      <p:ext uri="{BB962C8B-B14F-4D97-AF65-F5344CB8AC3E}">
        <p14:creationId xmlns:p14="http://schemas.microsoft.com/office/powerpoint/2010/main" xmlns="" val="247562396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412776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259632" y="2421136"/>
            <a:ext cx="662473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Quantidade de estudos realizados desde a última inspeção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endParaRPr lang="pt-BR" sz="2200" u="none" dirty="0" smtClean="0">
              <a:solidFill>
                <a:schemeClr val="bg2"/>
              </a:solidFill>
              <a:latin typeface="+mj-lt"/>
            </a:endParaRP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Em andamento?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Finalizados?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BPL ou Não BPL?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Que tiveram a fase de campo?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endParaRPr lang="pt-BR" sz="2200" u="none" dirty="0" smtClean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8711391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340768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Quantidade de unidades operacionais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Quantidade de estudos realizados desde a última inspeção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Utilização de unidades terceirizadas </a:t>
            </a:r>
          </a:p>
        </p:txBody>
      </p:sp>
    </p:spTree>
    <p:extLst>
      <p:ext uri="{BB962C8B-B14F-4D97-AF65-F5344CB8AC3E}">
        <p14:creationId xmlns:p14="http://schemas.microsoft.com/office/powerpoint/2010/main" xmlns="" val="3348204303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340768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Utilização de unidades terceirizadas</a:t>
            </a:r>
          </a:p>
          <a:p>
            <a:pPr>
              <a:defRPr/>
            </a:pPr>
            <a:endParaRPr lang="pt-BR" sz="2200" u="none" dirty="0" smtClean="0">
              <a:solidFill>
                <a:schemeClr val="bg2"/>
              </a:solidFill>
              <a:latin typeface="+mj-lt"/>
            </a:endParaRP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pt-BR" sz="2200" u="none" dirty="0">
                <a:solidFill>
                  <a:schemeClr val="bg2"/>
                </a:solidFill>
              </a:rPr>
              <a:t>Fixas?</a:t>
            </a:r>
          </a:p>
          <a:p>
            <a:pPr marL="1257300" lvl="2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>
                <a:solidFill>
                  <a:schemeClr val="bg2"/>
                </a:solidFill>
              </a:rPr>
              <a:t>Áreas arrendadas</a:t>
            </a:r>
            <a:r>
              <a:rPr lang="pt-BR" sz="2200" u="none" dirty="0" smtClean="0">
                <a:solidFill>
                  <a:schemeClr val="bg2"/>
                </a:solidFill>
              </a:rPr>
              <a:t>?</a:t>
            </a:r>
          </a:p>
          <a:p>
            <a:pPr marL="1257300" lvl="2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</a:rPr>
              <a:t>Instituições de pesquisa?</a:t>
            </a:r>
            <a:endParaRPr lang="pt-BR" sz="2200" u="none" dirty="0">
              <a:solidFill>
                <a:schemeClr val="bg2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endParaRPr lang="pt-BR" sz="2200" u="none" dirty="0" smtClean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88956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340768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Quantidade de unidades operacionais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Quantidade de estudos realizados desde a última inspeção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Utilização de unidades terceirizadas 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Quantidade de pessoas envolvidas com estudos </a:t>
            </a:r>
            <a:r>
              <a:rPr lang="pt-BR" sz="2200" u="none" dirty="0" err="1" smtClean="0">
                <a:solidFill>
                  <a:schemeClr val="bg2"/>
                </a:solidFill>
                <a:latin typeface="+mj-lt"/>
              </a:rPr>
              <a:t>multi-sites</a:t>
            </a:r>
            <a:endParaRPr lang="pt-BR" sz="2200" u="none" dirty="0" smtClean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4973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412776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Quantidade de pessoas envolvidas com estudos </a:t>
            </a:r>
            <a:r>
              <a:rPr lang="pt-BR" sz="2200" u="none" dirty="0" err="1" smtClean="0">
                <a:solidFill>
                  <a:schemeClr val="bg2"/>
                </a:solidFill>
                <a:latin typeface="+mj-lt"/>
              </a:rPr>
              <a:t>multi-sites</a:t>
            </a:r>
            <a:endParaRPr lang="pt-BR" sz="2200" u="none" dirty="0" smtClean="0">
              <a:solidFill>
                <a:schemeClr val="bg2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pt-BR" sz="2200" u="none" dirty="0">
              <a:solidFill>
                <a:schemeClr val="bg2"/>
              </a:solidFill>
              <a:latin typeface="+mj-lt"/>
            </a:endParaRP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PP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UGQ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Pessoal de apoio</a:t>
            </a:r>
          </a:p>
        </p:txBody>
      </p:sp>
    </p:spTree>
    <p:extLst>
      <p:ext uri="{BB962C8B-B14F-4D97-AF65-F5344CB8AC3E}">
        <p14:creationId xmlns:p14="http://schemas.microsoft.com/office/powerpoint/2010/main" xmlns="" val="308600745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340768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31393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Quantidade de unidades operacionais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Quantidade de estudos realizados desde a última inspeção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Utilização de unidades terceirizadas 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Quantidade de pessoas envolvidas com estudos </a:t>
            </a:r>
            <a:r>
              <a:rPr lang="pt-BR" sz="2200" u="none" dirty="0" err="1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multi</a:t>
            </a:r>
            <a:r>
              <a:rPr lang="pt-BR" sz="2200" u="none" dirty="0" err="1">
                <a:solidFill>
                  <a:schemeClr val="tx1">
                    <a:lumMod val="65000"/>
                  </a:schemeClr>
                </a:solidFill>
                <a:latin typeface="+mj-lt"/>
              </a:rPr>
              <a:t>-</a:t>
            </a:r>
            <a:r>
              <a:rPr lang="pt-BR" sz="2200" u="none" dirty="0" err="1" smtClean="0">
                <a:solidFill>
                  <a:schemeClr val="tx1">
                    <a:lumMod val="65000"/>
                  </a:schemeClr>
                </a:solidFill>
                <a:latin typeface="+mj-lt"/>
              </a:rPr>
              <a:t>sites</a:t>
            </a:r>
            <a:endParaRPr lang="pt-BR" sz="2200" u="none" dirty="0" smtClean="0">
              <a:solidFill>
                <a:schemeClr val="tx1">
                  <a:lumMod val="65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Localidades/regiões geralmente utilizadas para realização dos ensaios de campo</a:t>
            </a:r>
            <a:endParaRPr lang="pt-BR" sz="2200" u="none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829571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340768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Localidades/regiões geralmente utilizadas para realização dos ensaios de campo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pt-BR" sz="2200" u="none" dirty="0">
              <a:solidFill>
                <a:schemeClr val="bg2"/>
              </a:solidFill>
              <a:latin typeface="+mj-lt"/>
            </a:endParaRP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Sempre as mesmas localidades?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bg2"/>
                </a:solidFill>
                <a:latin typeface="+mj-lt"/>
              </a:rPr>
              <a:t>Abrangência territorial?</a:t>
            </a:r>
            <a:endParaRPr lang="pt-BR" sz="2200" u="none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174183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340768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620416" y="2421136"/>
            <a:ext cx="5903912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Quantidade de unidades operacionais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Quantidade de estudos realizados desde a última inspeção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Utilização de unidades terceirizadas 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Quantidade de pessoas envolvidas com estudos </a:t>
            </a:r>
            <a:r>
              <a:rPr lang="pt-BR" sz="2200" u="none" dirty="0" err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multi</a:t>
            </a:r>
            <a:r>
              <a:rPr lang="pt-BR" sz="2200" u="none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pt-BR" sz="2200" u="none" dirty="0" err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sites</a:t>
            </a:r>
            <a:endParaRPr lang="pt-BR" sz="2200" u="none" dirty="0" smtClean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Localidades/regiões geralmente utilizadas para realização dos ensaios de campo</a:t>
            </a:r>
            <a:endParaRPr lang="pt-BR" sz="2200" u="none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007953" y="5775647"/>
            <a:ext cx="96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3">
                    <a:lumMod val="50000"/>
                  </a:schemeClr>
                </a:solidFill>
              </a:rPr>
              <a:t>E ?</a:t>
            </a:r>
            <a:endParaRPr lang="pt-BR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6627976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412776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187624" y="3356992"/>
            <a:ext cx="7272164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Deixar bem claras as informações sobre as unidades nas quais os estudos foram acompanhado</a:t>
            </a:r>
          </a:p>
        </p:txBody>
      </p:sp>
    </p:spTree>
    <p:extLst>
      <p:ext uri="{BB962C8B-B14F-4D97-AF65-F5344CB8AC3E}">
        <p14:creationId xmlns:p14="http://schemas.microsoft.com/office/powerpoint/2010/main" xmlns="" val="209171950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42988" y="1412776"/>
            <a:ext cx="741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 smtClean="0">
                <a:solidFill>
                  <a:schemeClr val="bg2"/>
                </a:solidFill>
                <a:latin typeface="+mj-lt"/>
              </a:rPr>
              <a:t>Informações necessárias nos Relatórios 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de Inspeção BPL (</a:t>
            </a:r>
            <a:r>
              <a:rPr lang="pt-BR" dirty="0" err="1">
                <a:solidFill>
                  <a:schemeClr val="bg2"/>
                </a:solidFill>
                <a:latin typeface="+mj-lt"/>
              </a:rPr>
              <a:t>RIBs</a:t>
            </a:r>
            <a:r>
              <a:rPr lang="pt-BR" dirty="0">
                <a:solidFill>
                  <a:schemeClr val="bg2"/>
                </a:solidFill>
                <a:latin typeface="+mj-lt"/>
              </a:rPr>
              <a:t>)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259632" y="3356992"/>
            <a:ext cx="7200156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pt-BR" sz="2200" u="none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Caso o acompanhamento da execução dos ensaios de campo sejam realizados em outra inspeção, deixar bem claro no RIB</a:t>
            </a:r>
          </a:p>
        </p:txBody>
      </p:sp>
    </p:spTree>
    <p:extLst>
      <p:ext uri="{BB962C8B-B14F-4D97-AF65-F5344CB8AC3E}">
        <p14:creationId xmlns:p14="http://schemas.microsoft.com/office/powerpoint/2010/main" xmlns="" val="311685554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Imagem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420938"/>
            <a:ext cx="1847850" cy="2466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1964888"/>
            <a:ext cx="332422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u="none" dirty="0" smtClean="0">
                <a:solidFill>
                  <a:schemeClr val="accent3">
                    <a:lumMod val="50000"/>
                  </a:schemeClr>
                </a:solidFill>
                <a:latin typeface="Cooper Black" panose="0208090404030B020404" pitchFamily="18" charset="0"/>
              </a:rPr>
              <a:t>Obrigado</a:t>
            </a:r>
            <a:endParaRPr lang="pt-BR" u="none" dirty="0">
              <a:solidFill>
                <a:schemeClr val="accent3">
                  <a:lumMod val="50000"/>
                </a:schemeClr>
              </a:solidFill>
              <a:latin typeface="Cooper Black" panose="0208090404030B020404" pitchFamily="18" charset="0"/>
            </a:endParaRPr>
          </a:p>
        </p:txBody>
      </p:sp>
      <p:sp>
        <p:nvSpPr>
          <p:cNvPr id="41988" name="CaixaDeTexto 3"/>
          <p:cNvSpPr txBox="1">
            <a:spLocks noChangeArrowheads="1"/>
          </p:cNvSpPr>
          <p:nvPr/>
        </p:nvSpPr>
        <p:spPr bwMode="auto">
          <a:xfrm>
            <a:off x="3563938" y="3651250"/>
            <a:ext cx="4392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-84" charset="-128"/>
              </a:defRPr>
            </a:lvl9pPr>
          </a:lstStyle>
          <a:p>
            <a:r>
              <a:rPr lang="pt-BR" u="none" dirty="0" smtClean="0">
                <a:solidFill>
                  <a:srgbClr val="0000FF"/>
                </a:solidFill>
              </a:rPr>
              <a:t>gojunior@inmetro.gov.br</a:t>
            </a:r>
            <a:endParaRPr lang="pt-BR" u="none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C:\Publico\modeloPRESI.ppt</Template>
  <TotalTime>15704</TotalTime>
  <Words>629</Words>
  <Application>Microsoft Office PowerPoint</Application>
  <PresentationFormat>Apresentação na tela (4:3)</PresentationFormat>
  <Paragraphs>82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modeloPRESI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INMETRO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ANDREA ALMEIDA</dc:creator>
  <cp:lastModifiedBy>gojunior</cp:lastModifiedBy>
  <cp:revision>2270</cp:revision>
  <cp:lastPrinted>2007-03-29T20:16:13Z</cp:lastPrinted>
  <dcterms:created xsi:type="dcterms:W3CDTF">1998-11-18T12:28:16Z</dcterms:created>
  <dcterms:modified xsi:type="dcterms:W3CDTF">2015-11-13T11:07:11Z</dcterms:modified>
</cp:coreProperties>
</file>