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4" r:id="rId1"/>
  </p:sldMasterIdLst>
  <p:notesMasterIdLst>
    <p:notesMasterId r:id="rId18"/>
  </p:notesMasterIdLst>
  <p:handoutMasterIdLst>
    <p:handoutMasterId r:id="rId19"/>
  </p:handoutMasterIdLst>
  <p:sldIdLst>
    <p:sldId id="330" r:id="rId2"/>
    <p:sldId id="333" r:id="rId3"/>
    <p:sldId id="334" r:id="rId4"/>
    <p:sldId id="335" r:id="rId5"/>
    <p:sldId id="336" r:id="rId6"/>
    <p:sldId id="337" r:id="rId7"/>
    <p:sldId id="338" r:id="rId8"/>
    <p:sldId id="339" r:id="rId9"/>
    <p:sldId id="340" r:id="rId10"/>
    <p:sldId id="341" r:id="rId11"/>
    <p:sldId id="342" r:id="rId12"/>
    <p:sldId id="344" r:id="rId13"/>
    <p:sldId id="343" r:id="rId14"/>
    <p:sldId id="345" r:id="rId15"/>
    <p:sldId id="346" r:id="rId16"/>
    <p:sldId id="348" r:id="rId17"/>
  </p:sldIdLst>
  <p:sldSz cx="9144000" cy="6858000" type="screen4x3"/>
  <p:notesSz cx="6645275" cy="9775825"/>
  <p:defaultTextStyle>
    <a:defPPr>
      <a:defRPr lang="pt-BR"/>
    </a:defPPr>
    <a:lvl1pPr algn="ctr" rtl="0" eaLnBrk="0" fontAlgn="base" hangingPunct="0">
      <a:spcBef>
        <a:spcPct val="0"/>
      </a:spcBef>
      <a:spcAft>
        <a:spcPct val="0"/>
      </a:spcAft>
      <a:defRPr sz="2400" b="1" u="sng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2400" b="1" u="sng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2400" b="1" u="sng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2400" b="1" u="sng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2400" b="1" u="sng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400" b="1" u="sng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400" b="1" u="sng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400" b="1" u="sng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400" b="1" u="sng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68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81">
          <p15:clr>
            <a:srgbClr val="A4A3A4"/>
          </p15:clr>
        </p15:guide>
        <p15:guide id="2" pos="2093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CCFF"/>
    <a:srgbClr val="33CCFF"/>
    <a:srgbClr val="0066CC"/>
    <a:srgbClr val="FF9900"/>
    <a:srgbClr val="FFED01"/>
    <a:srgbClr val="006600"/>
    <a:srgbClr val="F1E60F"/>
    <a:srgbClr val="FFCC00"/>
    <a:srgbClr val="E2C200"/>
    <a:srgbClr val="0033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1392" y="48"/>
      </p:cViewPr>
      <p:guideLst>
        <p:guide orient="horz" pos="3168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>
      <p:cViewPr>
        <p:scale>
          <a:sx n="75" d="100"/>
          <a:sy n="75" d="100"/>
        </p:scale>
        <p:origin x="-2274" y="-180"/>
      </p:cViewPr>
      <p:guideLst>
        <p:guide orient="horz" pos="3081"/>
        <p:guide pos="2093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6075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b="0" u="none">
                <a:latin typeface="Times New Roman"/>
                <a:ea typeface="+mn-ea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97300" y="0"/>
            <a:ext cx="2881313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 u="none">
                <a:latin typeface="Times New Roman"/>
                <a:ea typeface="+mn-ea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198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97300" y="9251950"/>
            <a:ext cx="2881313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 u="none"/>
            </a:lvl1pPr>
          </a:lstStyle>
          <a:p>
            <a:fld id="{369DA396-7A3A-4AA8-A9EB-3D761A584E1D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7942963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1313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b="0" u="none">
                <a:latin typeface="Times New Roman"/>
                <a:ea typeface="+mn-ea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63963" y="0"/>
            <a:ext cx="2881312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 u="none">
                <a:latin typeface="Times New Roman"/>
                <a:ea typeface="+mn-ea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85825" y="736600"/>
            <a:ext cx="4883150" cy="36623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</p:spTree>
    <p:extLst>
      <p:ext uri="{BB962C8B-B14F-4D97-AF65-F5344CB8AC3E}">
        <p14:creationId xmlns:p14="http://schemas.microsoft.com/office/powerpoint/2010/main" val="29244119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/>
        <a:ea typeface="ＭＳ Ｐゴシック" charset="0"/>
        <a:cs typeface="ＭＳ Ｐゴシック" charset="0"/>
      </a:defRPr>
    </a:lvl1pPr>
    <a:lvl2pPr marL="742950" indent="-28575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/>
        <a:ea typeface="ＭＳ Ｐゴシック" charset="0"/>
        <a:cs typeface="+mn-cs"/>
      </a:defRPr>
    </a:lvl2pPr>
    <a:lvl3pPr marL="11430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/>
        <a:ea typeface="ＭＳ Ｐゴシック" charset="0"/>
        <a:cs typeface="+mn-cs"/>
      </a:defRPr>
    </a:lvl3pPr>
    <a:lvl4pPr marL="16002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/>
        <a:ea typeface="ＭＳ Ｐゴシック" charset="0"/>
        <a:cs typeface="+mn-cs"/>
      </a:defRPr>
    </a:lvl4pPr>
    <a:lvl5pPr marL="20574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65163" y="4705350"/>
            <a:ext cx="5314950" cy="3848100"/>
          </a:xfrm>
          <a:prstGeom prst="rect">
            <a:avLst/>
          </a:prstGeom>
        </p:spPr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023005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Publico\ENOAC 2017\marcas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379413"/>
            <a:ext cx="2927350" cy="67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78423821"/>
      </p:ext>
    </p:extLst>
  </p:cSld>
  <p:clrMapOvr>
    <a:masterClrMapping/>
  </p:clrMapOvr>
  <p:transition spd="med">
    <p:pull dir="ld"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Imagem 12" descr="desenho_campus_inmetro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7938" y="171450"/>
            <a:ext cx="6534150" cy="868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27" name="Conector reto 4"/>
          <p:cNvCxnSpPr>
            <a:cxnSpLocks noChangeShapeType="1"/>
          </p:cNvCxnSpPr>
          <p:nvPr userDrawn="1"/>
        </p:nvCxnSpPr>
        <p:spPr bwMode="auto">
          <a:xfrm>
            <a:off x="339725" y="1196975"/>
            <a:ext cx="8408988" cy="0"/>
          </a:xfrm>
          <a:prstGeom prst="line">
            <a:avLst/>
          </a:prstGeom>
          <a:noFill/>
          <a:ln w="6350">
            <a:solidFill>
              <a:srgbClr val="00206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1028" name="Picture 5" descr="C:\Publico\Hugo Raphael\Assinatura_Conjunta--Inmetro-e-Governo-JUNHO.pn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45" t="16489" r="11815"/>
          <a:stretch>
            <a:fillRect/>
          </a:stretch>
        </p:blipFill>
        <p:spPr bwMode="auto">
          <a:xfrm>
            <a:off x="4197350" y="379413"/>
            <a:ext cx="4551363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dk2" tx1="lt1" bg2="dk1" tx2="lt2" accent1="accent1" accent2="accent2" accent3="accent3" accent4="accent4" accent5="accent5" accent6="accent6" hlink="hlink" folHlink="folHlink"/>
  <p:sldLayoutIdLst>
    <p:sldLayoutId id="2147483657" r:id="rId1"/>
  </p:sldLayoutIdLst>
  <p:transition spd="med">
    <p:pull dir="ld"/>
  </p:transition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ＭＳ Ｐゴシック" charset="0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ea typeface="ＭＳ Ｐゴシック" charset="0"/>
          <a:cs typeface="ＭＳ Ｐゴシック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99FFCC"/>
        </a:buClr>
        <a:buChar char="•"/>
        <a:defRPr sz="3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099FF"/>
        </a:buClr>
        <a:buChar char="•"/>
        <a:defRPr sz="2800">
          <a:solidFill>
            <a:schemeClr val="tx1"/>
          </a:solidFill>
          <a:latin typeface="+mn-lt"/>
          <a:ea typeface="ＭＳ Ｐゴシック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400">
          <a:solidFill>
            <a:schemeClr val="tx1"/>
          </a:solidFill>
          <a:latin typeface="+mn-lt"/>
          <a:ea typeface="ＭＳ Ｐゴシック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FFFFCC"/>
        </a:buClr>
        <a:buChar char="•"/>
        <a:defRPr sz="2000">
          <a:solidFill>
            <a:schemeClr val="tx1"/>
          </a:solidFill>
          <a:latin typeface="+mn-lt"/>
          <a:ea typeface="ＭＳ Ｐゴシック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  <a:ea typeface="ＭＳ Ｐゴシック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://www.eni.com/" TargetMode="Externa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tângulo 9"/>
          <p:cNvSpPr>
            <a:spLocks noChangeArrowheads="1"/>
          </p:cNvSpPr>
          <p:nvPr/>
        </p:nvSpPr>
        <p:spPr bwMode="auto">
          <a:xfrm flipV="1">
            <a:off x="0" y="6165850"/>
            <a:ext cx="9144000" cy="692150"/>
          </a:xfrm>
          <a:prstGeom prst="rect">
            <a:avLst/>
          </a:prstGeom>
          <a:solidFill>
            <a:srgbClr val="00206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 type="none" w="sm" len="sm"/>
                <a:tailEnd type="none" w="sm" len="sm"/>
              </a14:hiddenLine>
            </a:ext>
          </a:extLst>
        </p:spPr>
        <p:txBody>
          <a:bodyPr wrap="none" anchor="ctr"/>
          <a:lstStyle>
            <a:lvl1pPr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pt-BR"/>
          </a:p>
        </p:txBody>
      </p:sp>
      <p:sp>
        <p:nvSpPr>
          <p:cNvPr id="3075" name="Rectangle 4"/>
          <p:cNvSpPr>
            <a:spLocks noChangeArrowheads="1"/>
          </p:cNvSpPr>
          <p:nvPr/>
        </p:nvSpPr>
        <p:spPr bwMode="auto">
          <a:xfrm>
            <a:off x="0" y="6167438"/>
            <a:ext cx="9144000" cy="862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anchor="ctr">
            <a:spAutoFit/>
          </a:bodyPr>
          <a:lstStyle>
            <a:lvl1pPr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pt-BR" altLang="pt-BR" sz="2000" u="none" dirty="0" smtClean="0">
                <a:latin typeface="Arial" panose="020B0604020202020204" pitchFamily="34" charset="0"/>
              </a:rPr>
              <a:t>Jefferson Carvalho</a:t>
            </a:r>
            <a:endParaRPr lang="pt-BR" altLang="pt-BR" sz="1200" u="none" dirty="0">
              <a:latin typeface="Arial" panose="020B0604020202020204" pitchFamily="34" charset="0"/>
            </a:endParaRPr>
          </a:p>
          <a:p>
            <a:r>
              <a:rPr lang="pt-BR" altLang="pt-BR" sz="1800" b="0" u="none" dirty="0" smtClean="0">
                <a:latin typeface="Arial" panose="020B0604020202020204" pitchFamily="34" charset="0"/>
              </a:rPr>
              <a:t>Vice-presidente de Relações Institucionais ABRAC</a:t>
            </a:r>
            <a:endParaRPr lang="en-US" altLang="pt-BR" sz="1200" u="none" dirty="0">
              <a:latin typeface="Arial" panose="020B0604020202020204" pitchFamily="34" charset="0"/>
            </a:endParaRPr>
          </a:p>
          <a:p>
            <a:endParaRPr lang="pt-BR" altLang="pt-BR" sz="1200" u="none" dirty="0">
              <a:latin typeface="Arial" panose="020B0604020202020204" pitchFamily="34" charset="0"/>
            </a:endParaRPr>
          </a:p>
        </p:txBody>
      </p:sp>
      <p:sp>
        <p:nvSpPr>
          <p:cNvPr id="3076" name="Rectangle 53"/>
          <p:cNvSpPr>
            <a:spLocks noChangeArrowheads="1"/>
          </p:cNvSpPr>
          <p:nvPr/>
        </p:nvSpPr>
        <p:spPr bwMode="auto">
          <a:xfrm>
            <a:off x="34925" y="2509748"/>
            <a:ext cx="9056688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anchor="ctr">
            <a:spAutoFit/>
          </a:bodyPr>
          <a:lstStyle>
            <a:lvl1pPr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pt-BR" altLang="pt-BR" sz="3600" u="none" dirty="0" smtClean="0">
                <a:solidFill>
                  <a:srgbClr val="000066"/>
                </a:solidFill>
                <a:latin typeface="Arial" panose="020B0604020202020204" pitchFamily="34" charset="0"/>
              </a:rPr>
              <a:t>Certificação de Sistemas de Gestão Antissuborno ISO 37001:2016</a:t>
            </a:r>
            <a:endParaRPr lang="pt-BR" altLang="pt-BR" sz="3600" u="none" dirty="0">
              <a:solidFill>
                <a:srgbClr val="000066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2"/>
          <p:cNvSpPr>
            <a:spLocks noChangeArrowheads="1"/>
          </p:cNvSpPr>
          <p:nvPr/>
        </p:nvSpPr>
        <p:spPr bwMode="auto">
          <a:xfrm>
            <a:off x="577280" y="1411295"/>
            <a:ext cx="7989888" cy="36563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spcAft>
                <a:spcPct val="0"/>
              </a:spcAft>
              <a:buChar char="•"/>
              <a:defRPr sz="2800" b="1">
                <a:solidFill>
                  <a:srgbClr val="114262"/>
                </a:solidFill>
                <a:latin typeface="Century Gothic" pitchFamily="34" charset="0"/>
              </a:defRPr>
            </a:lvl1pPr>
            <a:lvl2pPr marL="909638" indent="-285750">
              <a:spcAft>
                <a:spcPct val="0"/>
              </a:spcAft>
              <a:buChar char="–"/>
              <a:defRPr sz="2400" b="1">
                <a:solidFill>
                  <a:srgbClr val="114262"/>
                </a:solidFill>
                <a:latin typeface="Century Gothic" pitchFamily="34" charset="0"/>
              </a:defRPr>
            </a:lvl2pPr>
            <a:lvl3pPr marL="1317625" indent="-228600">
              <a:spcAft>
                <a:spcPct val="0"/>
              </a:spcAft>
              <a:buChar char="•"/>
              <a:defRPr sz="2000" b="1">
                <a:solidFill>
                  <a:srgbClr val="114262"/>
                </a:solidFill>
                <a:latin typeface="Century Gothic" pitchFamily="34" charset="0"/>
              </a:defRPr>
            </a:lvl3pPr>
            <a:lvl4pPr marL="1725613" indent="-228600">
              <a:spcAft>
                <a:spcPct val="0"/>
              </a:spcAft>
              <a:buChar char="–"/>
              <a:defRPr sz="2000" b="1">
                <a:solidFill>
                  <a:srgbClr val="114262"/>
                </a:solidFill>
                <a:latin typeface="Century Gothic" pitchFamily="34" charset="0"/>
              </a:defRPr>
            </a:lvl4pPr>
            <a:lvl5pPr marL="2133600" indent="-228600">
              <a:spcAft>
                <a:spcPct val="0"/>
              </a:spcAft>
              <a:buChar char="»"/>
              <a:defRPr sz="2000" b="1">
                <a:solidFill>
                  <a:srgbClr val="114262"/>
                </a:solidFill>
                <a:latin typeface="Century Gothic" pitchFamily="34" charset="0"/>
              </a:defRPr>
            </a:lvl5pPr>
            <a:lvl6pPr marL="2590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114262"/>
                </a:solidFill>
                <a:latin typeface="Century Gothic" pitchFamily="34" charset="0"/>
              </a:defRPr>
            </a:lvl6pPr>
            <a:lvl7pPr marL="3048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114262"/>
                </a:solidFill>
                <a:latin typeface="Century Gothic" pitchFamily="34" charset="0"/>
              </a:defRPr>
            </a:lvl7pPr>
            <a:lvl8pPr marL="3505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114262"/>
                </a:solidFill>
                <a:latin typeface="Century Gothic" pitchFamily="34" charset="0"/>
              </a:defRPr>
            </a:lvl8pPr>
            <a:lvl9pPr marL="39624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114262"/>
                </a:solidFill>
                <a:latin typeface="Century Gothic" pitchFamily="34" charset="0"/>
              </a:defRPr>
            </a:lvl9pPr>
          </a:lstStyle>
          <a:p>
            <a:pPr algn="just">
              <a:lnSpc>
                <a:spcPct val="125000"/>
              </a:lnSpc>
              <a:spcBef>
                <a:spcPct val="30000"/>
              </a:spcBef>
              <a:buClr>
                <a:srgbClr val="006666"/>
              </a:buClr>
              <a:buNone/>
            </a:pPr>
            <a:r>
              <a:rPr lang="pt-BR" altLang="pt-BR" sz="3600" u="none" dirty="0">
                <a:solidFill>
                  <a:srgbClr val="000066"/>
                </a:solidFill>
                <a:latin typeface="Arial" panose="020B0604020202020204" pitchFamily="34" charset="0"/>
              </a:rPr>
              <a:t>Agradecimento</a:t>
            </a:r>
          </a:p>
          <a:p>
            <a:pPr algn="just">
              <a:lnSpc>
                <a:spcPct val="125000"/>
              </a:lnSpc>
              <a:spcBef>
                <a:spcPct val="30000"/>
              </a:spcBef>
              <a:buClr>
                <a:srgbClr val="006666"/>
              </a:buClr>
              <a:buNone/>
            </a:pPr>
            <a:r>
              <a:rPr lang="pt-BR" altLang="pt-BR" sz="2000" b="0" u="none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ABRAC </a:t>
            </a:r>
            <a:r>
              <a:rPr lang="pt-BR" altLang="pt-BR" sz="2000" u="none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agradece a presença </a:t>
            </a:r>
            <a:r>
              <a:rPr lang="pt-BR" altLang="pt-BR" sz="2000" b="0" u="none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todos e confiança </a:t>
            </a:r>
            <a:r>
              <a:rPr lang="pt-BR" altLang="pt-BR" sz="2000" b="0" u="none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depositada.</a:t>
            </a:r>
          </a:p>
          <a:p>
            <a:pPr algn="just">
              <a:lnSpc>
                <a:spcPct val="125000"/>
              </a:lnSpc>
              <a:spcBef>
                <a:spcPct val="30000"/>
              </a:spcBef>
              <a:buClr>
                <a:srgbClr val="006666"/>
              </a:buClr>
              <a:buNone/>
            </a:pPr>
            <a:endParaRPr lang="pt-BR" altLang="pt-BR" sz="600" b="0" u="none" dirty="0" smtClean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25000"/>
              </a:lnSpc>
              <a:spcBef>
                <a:spcPct val="30000"/>
              </a:spcBef>
              <a:buClr>
                <a:srgbClr val="006666"/>
              </a:buClr>
              <a:buNone/>
            </a:pPr>
            <a:r>
              <a:rPr lang="pt-BR" altLang="pt-BR" sz="2000" b="0" u="none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Este </a:t>
            </a:r>
            <a:r>
              <a:rPr lang="pt-BR" altLang="pt-BR" sz="2000" b="0" u="none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 o início da construção de um novo modelo de conformidade e </a:t>
            </a:r>
            <a:r>
              <a:rPr lang="pt-BR" altLang="pt-BR" sz="2000" u="none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gestão de risco para as relações de mercado</a:t>
            </a:r>
            <a:r>
              <a:rPr lang="pt-BR" altLang="pt-BR" sz="2000" b="0" u="none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altLang="pt-BR" sz="2000" b="0" u="none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 irá beneficiar </a:t>
            </a:r>
            <a:r>
              <a:rPr lang="pt-BR" altLang="pt-BR" sz="2000" b="0" u="none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toda a sociedade.</a:t>
            </a:r>
          </a:p>
          <a:p>
            <a:pPr algn="just">
              <a:lnSpc>
                <a:spcPct val="125000"/>
              </a:lnSpc>
              <a:spcBef>
                <a:spcPct val="30000"/>
              </a:spcBef>
              <a:buClr>
                <a:srgbClr val="006666"/>
              </a:buClr>
              <a:buNone/>
            </a:pPr>
            <a:endParaRPr lang="pt-BR" altLang="pt-BR" sz="600" b="0" u="none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25000"/>
              </a:lnSpc>
              <a:spcBef>
                <a:spcPct val="30000"/>
              </a:spcBef>
              <a:buClr>
                <a:srgbClr val="006666"/>
              </a:buClr>
              <a:buNone/>
            </a:pPr>
            <a:r>
              <a:rPr lang="pt-BR" altLang="pt-BR" sz="2000" b="0" u="none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Acreditamos profundamente na </a:t>
            </a:r>
            <a:r>
              <a:rPr lang="pt-BR" altLang="pt-BR" sz="2000" u="none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transparência e diálogo </a:t>
            </a:r>
            <a:r>
              <a:rPr lang="pt-BR" altLang="pt-BR" sz="2000" b="0" u="none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como abordagem consistente na busca de soluções sérias e eficazes</a:t>
            </a:r>
            <a:endParaRPr lang="pt-BR" altLang="pt-BR" sz="2000" b="0" u="none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5945730"/>
      </p:ext>
    </p:extLst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2"/>
          <p:cNvSpPr>
            <a:spLocks noChangeArrowheads="1"/>
          </p:cNvSpPr>
          <p:nvPr/>
        </p:nvSpPr>
        <p:spPr bwMode="auto">
          <a:xfrm>
            <a:off x="577280" y="1411295"/>
            <a:ext cx="7989888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spcAft>
                <a:spcPct val="0"/>
              </a:spcAft>
              <a:buChar char="•"/>
              <a:defRPr sz="2800" b="1">
                <a:solidFill>
                  <a:srgbClr val="114262"/>
                </a:solidFill>
                <a:latin typeface="Century Gothic" pitchFamily="34" charset="0"/>
              </a:defRPr>
            </a:lvl1pPr>
            <a:lvl2pPr marL="909638" indent="-285750">
              <a:spcAft>
                <a:spcPct val="0"/>
              </a:spcAft>
              <a:buChar char="–"/>
              <a:defRPr sz="2400" b="1">
                <a:solidFill>
                  <a:srgbClr val="114262"/>
                </a:solidFill>
                <a:latin typeface="Century Gothic" pitchFamily="34" charset="0"/>
              </a:defRPr>
            </a:lvl2pPr>
            <a:lvl3pPr marL="1317625" indent="-228600">
              <a:spcAft>
                <a:spcPct val="0"/>
              </a:spcAft>
              <a:buChar char="•"/>
              <a:defRPr sz="2000" b="1">
                <a:solidFill>
                  <a:srgbClr val="114262"/>
                </a:solidFill>
                <a:latin typeface="Century Gothic" pitchFamily="34" charset="0"/>
              </a:defRPr>
            </a:lvl3pPr>
            <a:lvl4pPr marL="1725613" indent="-228600">
              <a:spcAft>
                <a:spcPct val="0"/>
              </a:spcAft>
              <a:buChar char="–"/>
              <a:defRPr sz="2000" b="1">
                <a:solidFill>
                  <a:srgbClr val="114262"/>
                </a:solidFill>
                <a:latin typeface="Century Gothic" pitchFamily="34" charset="0"/>
              </a:defRPr>
            </a:lvl4pPr>
            <a:lvl5pPr marL="2133600" indent="-228600">
              <a:spcAft>
                <a:spcPct val="0"/>
              </a:spcAft>
              <a:buChar char="»"/>
              <a:defRPr sz="2000" b="1">
                <a:solidFill>
                  <a:srgbClr val="114262"/>
                </a:solidFill>
                <a:latin typeface="Century Gothic" pitchFamily="34" charset="0"/>
              </a:defRPr>
            </a:lvl5pPr>
            <a:lvl6pPr marL="2590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114262"/>
                </a:solidFill>
                <a:latin typeface="Century Gothic" pitchFamily="34" charset="0"/>
              </a:defRPr>
            </a:lvl6pPr>
            <a:lvl7pPr marL="3048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114262"/>
                </a:solidFill>
                <a:latin typeface="Century Gothic" pitchFamily="34" charset="0"/>
              </a:defRPr>
            </a:lvl7pPr>
            <a:lvl8pPr marL="3505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114262"/>
                </a:solidFill>
                <a:latin typeface="Century Gothic" pitchFamily="34" charset="0"/>
              </a:defRPr>
            </a:lvl8pPr>
            <a:lvl9pPr marL="39624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114262"/>
                </a:solidFill>
                <a:latin typeface="Century Gothic" pitchFamily="34" charset="0"/>
              </a:defRPr>
            </a:lvl9pPr>
          </a:lstStyle>
          <a:p>
            <a:pPr algn="just">
              <a:lnSpc>
                <a:spcPct val="125000"/>
              </a:lnSpc>
              <a:spcBef>
                <a:spcPct val="30000"/>
              </a:spcBef>
              <a:buClr>
                <a:srgbClr val="006666"/>
              </a:buClr>
              <a:buNone/>
            </a:pPr>
            <a:r>
              <a:rPr lang="pt-BR" altLang="pt-BR" sz="3600" u="none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ABRAC</a:t>
            </a:r>
            <a:endParaRPr lang="pt-BR" altLang="pt-BR" sz="2000" b="0" u="none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611561" y="2167814"/>
            <a:ext cx="8568951" cy="424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lnSpc>
                <a:spcPct val="90000"/>
              </a:lnSpc>
              <a:spcBef>
                <a:spcPts val="600"/>
              </a:spcBef>
            </a:pPr>
            <a:r>
              <a:rPr lang="pt-BR" altLang="pt-BR" sz="2400" u="none" dirty="0" smtClean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Associação </a:t>
            </a:r>
            <a:r>
              <a:rPr lang="pt-BR" altLang="pt-BR" sz="2400" u="none" dirty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Brasileira de Avaliação da </a:t>
            </a:r>
            <a:r>
              <a:rPr lang="pt-BR" altLang="pt-BR" sz="2400" u="none" dirty="0" smtClean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Conformidade</a:t>
            </a:r>
            <a:endParaRPr lang="pt-BR" altLang="pt-BR" sz="2400" u="none" dirty="0">
              <a:solidFill>
                <a:srgbClr val="59595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611560" y="2876257"/>
            <a:ext cx="8391109" cy="26468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77800" indent="-177800">
              <a:defRPr>
                <a:solidFill>
                  <a:schemeClr val="bg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>
              <a:defRPr>
                <a:solidFill>
                  <a:schemeClr val="bg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>
              <a:defRPr>
                <a:solidFill>
                  <a:schemeClr val="bg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>
              <a:defRPr>
                <a:solidFill>
                  <a:schemeClr val="bg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>
              <a:defRPr>
                <a:solidFill>
                  <a:schemeClr val="bg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marL="0" indent="0" algn="l">
              <a:lnSpc>
                <a:spcPct val="90000"/>
              </a:lnSpc>
              <a:spcBef>
                <a:spcPts val="800"/>
              </a:spcBef>
              <a:buClr>
                <a:srgbClr val="208ACF"/>
              </a:buClr>
              <a:buSzPct val="100000"/>
            </a:pPr>
            <a:r>
              <a:rPr lang="pt-BR" altLang="pt-BR" sz="2000" u="none" dirty="0" smtClean="0">
                <a:solidFill>
                  <a:srgbClr val="595959"/>
                </a:solidFill>
                <a:ea typeface="ＭＳ Ｐゴシック" panose="020B0600070205080204" pitchFamily="34" charset="-128"/>
                <a:cs typeface="Arial" panose="020B0604020202020204" pitchFamily="34" charset="0"/>
              </a:rPr>
              <a:t>Representa:</a:t>
            </a:r>
          </a:p>
          <a:p>
            <a:pPr marL="342900" indent="-342900" algn="l">
              <a:lnSpc>
                <a:spcPct val="90000"/>
              </a:lnSpc>
              <a:spcBef>
                <a:spcPts val="800"/>
              </a:spcBef>
              <a:buClr>
                <a:srgbClr val="208ACF"/>
              </a:buClr>
              <a:buSzPct val="100000"/>
              <a:buFont typeface="Arial" panose="020B0604020202020204" pitchFamily="34" charset="0"/>
              <a:buChar char="•"/>
            </a:pPr>
            <a:r>
              <a:rPr lang="pt-BR" altLang="pt-BR" sz="2000" b="0" u="none" dirty="0">
                <a:solidFill>
                  <a:srgbClr val="114363"/>
                </a:solidFill>
                <a:ea typeface="ＭＳ Ｐゴシック" panose="020B0600070205080204" pitchFamily="34" charset="-128"/>
                <a:cs typeface="Arial" panose="020B0604020202020204" pitchFamily="34" charset="0"/>
              </a:rPr>
              <a:t>Organismos de Certificação </a:t>
            </a:r>
            <a:r>
              <a:rPr lang="pt-BR" altLang="pt-BR" sz="2000" b="0" u="none" dirty="0" smtClean="0">
                <a:solidFill>
                  <a:srgbClr val="114363"/>
                </a:solidFill>
                <a:ea typeface="ＭＳ Ｐゴシック" panose="020B0600070205080204" pitchFamily="34" charset="-128"/>
                <a:cs typeface="Arial" panose="020B0604020202020204" pitchFamily="34" charset="0"/>
              </a:rPr>
              <a:t>de Produto;</a:t>
            </a:r>
          </a:p>
          <a:p>
            <a:pPr marL="342900" indent="-342900" algn="l">
              <a:lnSpc>
                <a:spcPct val="90000"/>
              </a:lnSpc>
              <a:spcBef>
                <a:spcPts val="800"/>
              </a:spcBef>
              <a:buClr>
                <a:srgbClr val="208ACF"/>
              </a:buClr>
              <a:buSzPct val="100000"/>
              <a:buFont typeface="Arial" panose="020B0604020202020204" pitchFamily="34" charset="0"/>
              <a:buChar char="•"/>
            </a:pPr>
            <a:r>
              <a:rPr lang="pt-BR" altLang="pt-BR" sz="2000" b="0" u="none" dirty="0" smtClean="0">
                <a:solidFill>
                  <a:srgbClr val="114363"/>
                </a:solidFill>
                <a:ea typeface="ＭＳ Ｐゴシック" panose="020B0600070205080204" pitchFamily="34" charset="-128"/>
                <a:cs typeface="Arial" panose="020B0604020202020204" pitchFamily="34" charset="0"/>
              </a:rPr>
              <a:t>Organismos de Certificação de Sistemas de Gestão;</a:t>
            </a:r>
          </a:p>
          <a:p>
            <a:pPr marL="342900" indent="-342900" algn="l">
              <a:lnSpc>
                <a:spcPct val="90000"/>
              </a:lnSpc>
              <a:spcBef>
                <a:spcPts val="800"/>
              </a:spcBef>
              <a:buClr>
                <a:srgbClr val="208ACF"/>
              </a:buClr>
              <a:buSzPct val="100000"/>
              <a:buFont typeface="Arial" panose="020B0604020202020204" pitchFamily="34" charset="0"/>
              <a:buChar char="•"/>
            </a:pPr>
            <a:r>
              <a:rPr lang="pt-BR" altLang="pt-BR" sz="2000" b="0" u="none" dirty="0" smtClean="0">
                <a:solidFill>
                  <a:srgbClr val="114363"/>
                </a:solidFill>
                <a:ea typeface="ＭＳ Ｐゴシック" panose="020B0600070205080204" pitchFamily="34" charset="-128"/>
                <a:cs typeface="Arial" panose="020B0604020202020204" pitchFamily="34" charset="0"/>
              </a:rPr>
              <a:t>Organismos de Certificação de Pessoas;</a:t>
            </a:r>
          </a:p>
          <a:p>
            <a:pPr marL="342900" indent="-342900" algn="l">
              <a:lnSpc>
                <a:spcPct val="90000"/>
              </a:lnSpc>
              <a:spcBef>
                <a:spcPts val="800"/>
              </a:spcBef>
              <a:buClr>
                <a:srgbClr val="208ACF"/>
              </a:buClr>
              <a:buSzPct val="100000"/>
              <a:buFont typeface="Arial" panose="020B0604020202020204" pitchFamily="34" charset="0"/>
              <a:buChar char="•"/>
            </a:pPr>
            <a:r>
              <a:rPr lang="pt-BR" altLang="pt-BR" sz="2000" b="0" u="none" dirty="0" smtClean="0">
                <a:solidFill>
                  <a:srgbClr val="114363"/>
                </a:solidFill>
                <a:ea typeface="ＭＳ Ｐゴシック" panose="020B0600070205080204" pitchFamily="34" charset="-128"/>
                <a:cs typeface="Arial" panose="020B0604020202020204" pitchFamily="34" charset="0"/>
              </a:rPr>
              <a:t>Organismos de Inspeção;</a:t>
            </a:r>
          </a:p>
          <a:p>
            <a:pPr marL="342900" indent="-342900" algn="l">
              <a:lnSpc>
                <a:spcPct val="90000"/>
              </a:lnSpc>
              <a:spcBef>
                <a:spcPts val="800"/>
              </a:spcBef>
              <a:buClr>
                <a:srgbClr val="208ACF"/>
              </a:buClr>
              <a:buSzPct val="100000"/>
              <a:buFont typeface="Arial" panose="020B0604020202020204" pitchFamily="34" charset="0"/>
              <a:buChar char="•"/>
            </a:pPr>
            <a:r>
              <a:rPr lang="pt-BR" altLang="pt-BR" sz="2000" b="0" u="none" dirty="0" smtClean="0">
                <a:solidFill>
                  <a:srgbClr val="114363"/>
                </a:solidFill>
                <a:ea typeface="ＭＳ Ｐゴシック" panose="020B0600070205080204" pitchFamily="34" charset="-128"/>
                <a:cs typeface="Arial" panose="020B0604020202020204" pitchFamily="34" charset="0"/>
              </a:rPr>
              <a:t>Laboratórios de ensaio;</a:t>
            </a:r>
          </a:p>
          <a:p>
            <a:pPr marL="342900" indent="-342900" algn="l">
              <a:lnSpc>
                <a:spcPct val="90000"/>
              </a:lnSpc>
              <a:spcBef>
                <a:spcPts val="800"/>
              </a:spcBef>
              <a:buClr>
                <a:srgbClr val="208ACF"/>
              </a:buClr>
              <a:buSzPct val="100000"/>
              <a:buFont typeface="Arial" panose="020B0604020202020204" pitchFamily="34" charset="0"/>
              <a:buChar char="•"/>
            </a:pPr>
            <a:r>
              <a:rPr lang="pt-BR" altLang="pt-BR" sz="2000" b="0" u="none" dirty="0" smtClean="0">
                <a:solidFill>
                  <a:srgbClr val="114363"/>
                </a:solidFill>
                <a:ea typeface="ＭＳ Ｐゴシック" panose="020B0600070205080204" pitchFamily="34" charset="-128"/>
                <a:cs typeface="Arial" panose="020B0604020202020204" pitchFamily="34" charset="0"/>
              </a:rPr>
              <a:t>Laboratórios de calibração.</a:t>
            </a:r>
            <a:endParaRPr lang="pt-BR" altLang="pt-BR" sz="2000" b="0" u="none" dirty="0" smtClean="0">
              <a:solidFill>
                <a:srgbClr val="595959"/>
              </a:solidFill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4831021"/>
      </p:ext>
    </p:extLst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539552" y="2575122"/>
            <a:ext cx="5775538" cy="39897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0165" tIns="40083" rIns="80165" bIns="40083">
            <a:spAutoFit/>
          </a:bodyPr>
          <a:lstStyle>
            <a:lvl1pPr defTabSz="801688">
              <a:spcAft>
                <a:spcPct val="0"/>
              </a:spcAft>
              <a:buChar char="•"/>
              <a:defRPr sz="2800" b="1">
                <a:solidFill>
                  <a:srgbClr val="114262"/>
                </a:solidFill>
                <a:latin typeface="Century Gothic" pitchFamily="34" charset="0"/>
              </a:defRPr>
            </a:lvl1pPr>
            <a:lvl2pPr marL="742950" indent="-285750" defTabSz="801688">
              <a:spcAft>
                <a:spcPct val="0"/>
              </a:spcAft>
              <a:buChar char="–"/>
              <a:defRPr sz="2400" b="1">
                <a:solidFill>
                  <a:srgbClr val="114262"/>
                </a:solidFill>
                <a:latin typeface="Century Gothic" pitchFamily="34" charset="0"/>
              </a:defRPr>
            </a:lvl2pPr>
            <a:lvl3pPr marL="1143000" indent="-228600" defTabSz="801688">
              <a:spcAft>
                <a:spcPct val="0"/>
              </a:spcAft>
              <a:buChar char="•"/>
              <a:defRPr sz="2000" b="1">
                <a:solidFill>
                  <a:srgbClr val="114262"/>
                </a:solidFill>
                <a:latin typeface="Century Gothic" pitchFamily="34" charset="0"/>
              </a:defRPr>
            </a:lvl3pPr>
            <a:lvl4pPr marL="1600200" indent="-228600" defTabSz="801688">
              <a:spcAft>
                <a:spcPct val="0"/>
              </a:spcAft>
              <a:buChar char="–"/>
              <a:defRPr sz="2000" b="1">
                <a:solidFill>
                  <a:srgbClr val="114262"/>
                </a:solidFill>
                <a:latin typeface="Century Gothic" pitchFamily="34" charset="0"/>
              </a:defRPr>
            </a:lvl4pPr>
            <a:lvl5pPr marL="2057400" indent="-228600" defTabSz="801688">
              <a:spcAft>
                <a:spcPct val="0"/>
              </a:spcAft>
              <a:buChar char="»"/>
              <a:defRPr sz="2000" b="1">
                <a:solidFill>
                  <a:srgbClr val="114262"/>
                </a:solidFill>
                <a:latin typeface="Century Gothic" pitchFamily="34" charset="0"/>
              </a:defRPr>
            </a:lvl5pPr>
            <a:lvl6pPr marL="2514600" indent="-228600" defTabSz="8016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114262"/>
                </a:solidFill>
                <a:latin typeface="Century Gothic" pitchFamily="34" charset="0"/>
              </a:defRPr>
            </a:lvl6pPr>
            <a:lvl7pPr marL="2971800" indent="-228600" defTabSz="8016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114262"/>
                </a:solidFill>
                <a:latin typeface="Century Gothic" pitchFamily="34" charset="0"/>
              </a:defRPr>
            </a:lvl7pPr>
            <a:lvl8pPr marL="3429000" indent="-228600" defTabSz="8016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114262"/>
                </a:solidFill>
                <a:latin typeface="Century Gothic" pitchFamily="34" charset="0"/>
              </a:defRPr>
            </a:lvl8pPr>
            <a:lvl9pPr marL="3886200" indent="-228600" defTabSz="8016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114262"/>
                </a:solidFill>
                <a:latin typeface="Century Gothic" pitchFamily="34" charset="0"/>
              </a:defRPr>
            </a:lvl9pPr>
          </a:lstStyle>
          <a:p>
            <a:pPr algn="l">
              <a:buNone/>
            </a:pPr>
            <a:r>
              <a:rPr lang="en-US" altLang="pt-BR" sz="4000" b="0" u="none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Quando</a:t>
            </a:r>
            <a:r>
              <a:rPr lang="en-US" altLang="pt-BR" sz="4000" b="0" u="none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 o </a:t>
            </a:r>
            <a:r>
              <a:rPr lang="en-US" altLang="pt-BR" sz="4000" b="0" u="none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vento</a:t>
            </a:r>
            <a:r>
              <a:rPr lang="en-US" altLang="pt-BR" sz="4000" b="0" u="none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 da </a:t>
            </a:r>
            <a:r>
              <a:rPr lang="en-US" altLang="pt-BR" sz="4000" u="none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mudanças</a:t>
            </a:r>
            <a:r>
              <a:rPr lang="en-US" altLang="pt-BR" sz="4000" b="0" u="none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 </a:t>
            </a:r>
            <a:r>
              <a:rPr lang="en-US" altLang="pt-BR" sz="4000" b="0" u="none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sopra</a:t>
            </a:r>
            <a:r>
              <a:rPr lang="en-US" altLang="pt-BR" sz="4000" b="0" u="none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, </a:t>
            </a:r>
            <a:r>
              <a:rPr lang="en-US" altLang="pt-BR" sz="4000" b="0" u="none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enquanto</a:t>
            </a:r>
            <a:r>
              <a:rPr lang="en-US" altLang="pt-BR" sz="4000" b="0" u="none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 </a:t>
            </a:r>
            <a:r>
              <a:rPr lang="en-US" altLang="pt-BR" sz="4000" b="0" u="none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uns</a:t>
            </a:r>
            <a:r>
              <a:rPr lang="en-US" altLang="pt-BR" sz="4000" b="0" u="none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 </a:t>
            </a:r>
            <a:r>
              <a:rPr lang="en-US" altLang="pt-BR" sz="4000" b="0" u="none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constroem</a:t>
            </a:r>
            <a:r>
              <a:rPr lang="en-US" altLang="pt-BR" sz="4000" b="0" u="none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 </a:t>
            </a:r>
            <a:r>
              <a:rPr lang="en-US" altLang="pt-BR" sz="4000" u="none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abrigos</a:t>
            </a:r>
            <a:r>
              <a:rPr lang="en-US" altLang="pt-BR" sz="4000" b="0" u="none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, outros </a:t>
            </a:r>
            <a:r>
              <a:rPr lang="en-US" altLang="pt-BR" sz="4000" b="0" u="none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constroem</a:t>
            </a:r>
            <a:r>
              <a:rPr lang="en-US" altLang="pt-BR" sz="4000" b="0" u="none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 </a:t>
            </a:r>
            <a:r>
              <a:rPr lang="en-US" altLang="pt-BR" sz="4000" u="none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moinhos</a:t>
            </a:r>
            <a:endParaRPr lang="en-US" altLang="pt-BR" sz="4000" u="none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MS PGothic" charset="0"/>
              <a:cs typeface="Arial" panose="020B0604020202020204" pitchFamily="34" charset="0"/>
            </a:endParaRPr>
          </a:p>
          <a:p>
            <a:pPr algn="l">
              <a:buNone/>
            </a:pPr>
            <a:endParaRPr lang="en-US" altLang="pt-BR" sz="1800" b="0" u="none" dirty="0">
              <a:solidFill>
                <a:srgbClr val="24658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MS PGothic" charset="0"/>
              <a:cs typeface="Arial" panose="020B0604020202020204" pitchFamily="34" charset="0"/>
            </a:endParaRPr>
          </a:p>
          <a:p>
            <a:pPr algn="l">
              <a:buNone/>
            </a:pPr>
            <a:endParaRPr lang="en-US" altLang="pt-BR" sz="1800" b="0" u="none" dirty="0">
              <a:solidFill>
                <a:srgbClr val="24658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MS PGothic" charset="0"/>
              <a:cs typeface="Arial" panose="020B0604020202020204" pitchFamily="34" charset="0"/>
            </a:endParaRPr>
          </a:p>
          <a:p>
            <a:pPr algn="l">
              <a:buNone/>
            </a:pPr>
            <a:r>
              <a:rPr lang="en-US" altLang="pt-BR" sz="1800" b="0" u="none" dirty="0" err="1">
                <a:solidFill>
                  <a:srgbClr val="2465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Érico</a:t>
            </a:r>
            <a:r>
              <a:rPr lang="en-US" altLang="pt-BR" sz="1800" b="0" u="none" dirty="0">
                <a:solidFill>
                  <a:srgbClr val="2465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 </a:t>
            </a:r>
            <a:r>
              <a:rPr lang="en-US" altLang="pt-BR" sz="1800" b="0" u="none" dirty="0" err="1">
                <a:solidFill>
                  <a:srgbClr val="2465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Veríssimo</a:t>
            </a:r>
            <a:endParaRPr lang="pt-BR" altLang="pt-BR" sz="1800" b="0" u="none" dirty="0">
              <a:solidFill>
                <a:srgbClr val="24658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ヒラギノ角ゴ Pro W3" pitchFamily="-71" charset="-128"/>
              <a:cs typeface="Arial" panose="020B060402020202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35684" y="1340768"/>
            <a:ext cx="3024410" cy="5488935"/>
          </a:xfrm>
          <a:prstGeom prst="rect">
            <a:avLst/>
          </a:prstGeom>
        </p:spPr>
      </p:pic>
      <p:sp>
        <p:nvSpPr>
          <p:cNvPr id="10" name="Rectangular Callout 9"/>
          <p:cNvSpPr/>
          <p:nvPr/>
        </p:nvSpPr>
        <p:spPr>
          <a:xfrm>
            <a:off x="5868144" y="1124744"/>
            <a:ext cx="3168352" cy="2304256"/>
          </a:xfrm>
          <a:prstGeom prst="wedgeRectCallout">
            <a:avLst>
              <a:gd name="adj1" fmla="val -84166"/>
              <a:gd name="adj2" fmla="val 30567"/>
            </a:avLst>
          </a:prstGeom>
          <a:solidFill>
            <a:schemeClr val="tx1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pt-BR" sz="2000" u="none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 </a:t>
            </a:r>
            <a:r>
              <a:rPr lang="en-US" altLang="pt-BR" sz="2000" u="none" dirty="0" err="1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necessário</a:t>
            </a:r>
            <a:r>
              <a:rPr lang="en-US" altLang="pt-BR" sz="2000" u="none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pt-BR" sz="2000" u="none" dirty="0" err="1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assegurar</a:t>
            </a:r>
            <a:r>
              <a:rPr lang="en-US" altLang="pt-BR" sz="2000" u="none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um </a:t>
            </a:r>
            <a:r>
              <a:rPr lang="en-US" altLang="pt-BR" sz="2000" b="1" u="none" dirty="0" err="1">
                <a:solidFill>
                  <a:srgbClr val="F0AC1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ambiente</a:t>
            </a:r>
            <a:r>
              <a:rPr lang="en-US" altLang="pt-BR" sz="2000" b="1" u="none" dirty="0">
                <a:solidFill>
                  <a:srgbClr val="F0AC1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pt-BR" sz="2000" b="1" u="none" dirty="0" err="1">
                <a:solidFill>
                  <a:srgbClr val="F0AC1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seguro</a:t>
            </a:r>
            <a:r>
              <a:rPr lang="en-US" altLang="pt-BR" sz="2000" b="1" u="none" dirty="0">
                <a:solidFill>
                  <a:srgbClr val="F0AC1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pt-BR" sz="2000" b="1" u="none" dirty="0" smtClean="0">
                <a:solidFill>
                  <a:srgbClr val="F0AC1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 as </a:t>
            </a:r>
            <a:r>
              <a:rPr lang="en-US" altLang="pt-BR" sz="2000" b="1" u="none" dirty="0" err="1" smtClean="0">
                <a:solidFill>
                  <a:srgbClr val="F0AC1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relações</a:t>
            </a:r>
            <a:r>
              <a:rPr lang="en-US" altLang="pt-BR" sz="2000" b="1" u="none" dirty="0" smtClean="0">
                <a:solidFill>
                  <a:srgbClr val="F0AC1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altLang="pt-BR" sz="2000" b="1" u="none" dirty="0" err="1" smtClean="0">
                <a:solidFill>
                  <a:srgbClr val="F0AC1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negócio</a:t>
            </a:r>
            <a:endParaRPr lang="en-US" altLang="pt-BR" sz="2000" b="1" u="none" dirty="0" smtClean="0">
              <a:solidFill>
                <a:srgbClr val="F0AC1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pt-BR" sz="2000" u="none" dirty="0">
              <a:solidFill>
                <a:schemeClr val="accent3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u="none" dirty="0" err="1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Foco</a:t>
            </a:r>
            <a:r>
              <a:rPr lang="en-US" sz="2000" u="none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2000" b="1" u="none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MITIGAÇÃO de </a:t>
            </a:r>
            <a:r>
              <a:rPr lang="en-US" sz="2000" b="1" u="none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RISCO</a:t>
            </a:r>
            <a:endParaRPr lang="pt-BR" sz="2000" b="1" u="none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1535894"/>
      </p:ext>
    </p:extLst>
  </p:cSld>
  <p:clrMapOvr>
    <a:masterClrMapping/>
  </p:clrMapOvr>
  <p:transition spd="med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2"/>
          <p:cNvSpPr>
            <a:spLocks noChangeArrowheads="1"/>
          </p:cNvSpPr>
          <p:nvPr/>
        </p:nvSpPr>
        <p:spPr bwMode="auto">
          <a:xfrm>
            <a:off x="577280" y="1411295"/>
            <a:ext cx="7989888" cy="7167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spcAft>
                <a:spcPct val="0"/>
              </a:spcAft>
              <a:buChar char="•"/>
              <a:defRPr sz="2800" b="1">
                <a:solidFill>
                  <a:srgbClr val="114262"/>
                </a:solidFill>
                <a:latin typeface="Century Gothic" pitchFamily="34" charset="0"/>
              </a:defRPr>
            </a:lvl1pPr>
            <a:lvl2pPr marL="909638" indent="-285750">
              <a:spcAft>
                <a:spcPct val="0"/>
              </a:spcAft>
              <a:buChar char="–"/>
              <a:defRPr sz="2400" b="1">
                <a:solidFill>
                  <a:srgbClr val="114262"/>
                </a:solidFill>
                <a:latin typeface="Century Gothic" pitchFamily="34" charset="0"/>
              </a:defRPr>
            </a:lvl2pPr>
            <a:lvl3pPr marL="1317625" indent="-228600">
              <a:spcAft>
                <a:spcPct val="0"/>
              </a:spcAft>
              <a:buChar char="•"/>
              <a:defRPr sz="2000" b="1">
                <a:solidFill>
                  <a:srgbClr val="114262"/>
                </a:solidFill>
                <a:latin typeface="Century Gothic" pitchFamily="34" charset="0"/>
              </a:defRPr>
            </a:lvl3pPr>
            <a:lvl4pPr marL="1725613" indent="-228600">
              <a:spcAft>
                <a:spcPct val="0"/>
              </a:spcAft>
              <a:buChar char="–"/>
              <a:defRPr sz="2000" b="1">
                <a:solidFill>
                  <a:srgbClr val="114262"/>
                </a:solidFill>
                <a:latin typeface="Century Gothic" pitchFamily="34" charset="0"/>
              </a:defRPr>
            </a:lvl4pPr>
            <a:lvl5pPr marL="2133600" indent="-228600">
              <a:spcAft>
                <a:spcPct val="0"/>
              </a:spcAft>
              <a:buChar char="»"/>
              <a:defRPr sz="2000" b="1">
                <a:solidFill>
                  <a:srgbClr val="114262"/>
                </a:solidFill>
                <a:latin typeface="Century Gothic" pitchFamily="34" charset="0"/>
              </a:defRPr>
            </a:lvl5pPr>
            <a:lvl6pPr marL="2590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114262"/>
                </a:solidFill>
                <a:latin typeface="Century Gothic" pitchFamily="34" charset="0"/>
              </a:defRPr>
            </a:lvl6pPr>
            <a:lvl7pPr marL="3048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114262"/>
                </a:solidFill>
                <a:latin typeface="Century Gothic" pitchFamily="34" charset="0"/>
              </a:defRPr>
            </a:lvl7pPr>
            <a:lvl8pPr marL="3505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114262"/>
                </a:solidFill>
                <a:latin typeface="Century Gothic" pitchFamily="34" charset="0"/>
              </a:defRPr>
            </a:lvl8pPr>
            <a:lvl9pPr marL="39624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114262"/>
                </a:solidFill>
                <a:latin typeface="Century Gothic" pitchFamily="34" charset="0"/>
              </a:defRPr>
            </a:lvl9pPr>
          </a:lstStyle>
          <a:p>
            <a:pPr algn="just">
              <a:lnSpc>
                <a:spcPct val="125000"/>
              </a:lnSpc>
              <a:spcBef>
                <a:spcPct val="30000"/>
              </a:spcBef>
              <a:buClr>
                <a:srgbClr val="006666"/>
              </a:buClr>
              <a:buNone/>
            </a:pPr>
            <a:r>
              <a:rPr lang="pt-BR" altLang="pt-BR" sz="3600" u="none" dirty="0" smtClean="0">
                <a:solidFill>
                  <a:srgbClr val="000066"/>
                </a:solidFill>
                <a:latin typeface="Arial" panose="020B0604020202020204" pitchFamily="34" charset="0"/>
              </a:rPr>
              <a:t>Produção da norma</a:t>
            </a:r>
            <a:endParaRPr lang="pt-BR" altLang="pt-BR" sz="3600" u="none" dirty="0">
              <a:solidFill>
                <a:srgbClr val="000066"/>
              </a:solidFill>
              <a:latin typeface="Arial" panose="020B0604020202020204" pitchFamily="34" charset="0"/>
            </a:endParaRPr>
          </a:p>
        </p:txBody>
      </p:sp>
      <p:sp>
        <p:nvSpPr>
          <p:cNvPr id="40" name="Rounded Rectangle 39"/>
          <p:cNvSpPr/>
          <p:nvPr/>
        </p:nvSpPr>
        <p:spPr>
          <a:xfrm>
            <a:off x="250825" y="2901825"/>
            <a:ext cx="2233613" cy="3408363"/>
          </a:xfrm>
          <a:prstGeom prst="roundRect">
            <a:avLst/>
          </a:prstGeom>
          <a:solidFill>
            <a:srgbClr val="FF99FF"/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it-IT" sz="1800" u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ea typeface="ヒラギノ角ゴ Pro W3" pitchFamily="-71" charset="-128"/>
              </a:rPr>
              <a:t>Uma </a:t>
            </a:r>
            <a:r>
              <a:rPr lang="it-IT" sz="1800" u="none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ea typeface="ヒラギノ角ゴ Pro W3" pitchFamily="-71" charset="-128"/>
              </a:rPr>
              <a:t>norma internacional </a:t>
            </a:r>
            <a:r>
              <a:rPr lang="it-IT" sz="1800" b="1" u="none" dirty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</a:rPr>
              <a:t>ISO </a:t>
            </a:r>
            <a:r>
              <a:rPr lang="it-IT" sz="1800" u="none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ea typeface="ヒラギノ角ゴ Pro W3" pitchFamily="-71" charset="-128"/>
              </a:rPr>
              <a:t>representa um </a:t>
            </a:r>
            <a:r>
              <a:rPr lang="it-IT" sz="1800" b="1" u="none" dirty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</a:rPr>
              <a:t>interesse global de padronizar </a:t>
            </a:r>
            <a:r>
              <a:rPr lang="it-IT" sz="1800" u="none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ea typeface="ヒラギノ角ゴ Pro W3" pitchFamily="-71" charset="-128"/>
              </a:rPr>
              <a:t>algum aspecto de relevância para um determinado segmento ou para a sociedade com um todo.</a:t>
            </a:r>
          </a:p>
          <a:p>
            <a:pPr>
              <a:defRPr/>
            </a:pPr>
            <a:endParaRPr lang="pt-BR" sz="1800" u="none" dirty="0">
              <a:solidFill>
                <a:schemeClr val="tx1">
                  <a:lumMod val="65000"/>
                  <a:lumOff val="35000"/>
                </a:schemeClr>
              </a:solidFill>
              <a:latin typeface="Arial Narrow" panose="020B0606020202030204" pitchFamily="34" charset="0"/>
            </a:endParaRPr>
          </a:p>
        </p:txBody>
      </p:sp>
      <p:grpSp>
        <p:nvGrpSpPr>
          <p:cNvPr id="41" name="Group 40"/>
          <p:cNvGrpSpPr>
            <a:grpSpLocks/>
          </p:cNvGrpSpPr>
          <p:nvPr/>
        </p:nvGrpSpPr>
        <p:grpSpPr bwMode="auto">
          <a:xfrm>
            <a:off x="2268538" y="2920875"/>
            <a:ext cx="2735262" cy="3389313"/>
            <a:chOff x="2267744" y="1552271"/>
            <a:chExt cx="2736304" cy="3388898"/>
          </a:xfrm>
        </p:grpSpPr>
        <p:sp>
          <p:nvSpPr>
            <p:cNvPr id="42" name="Rounded Rectangle 41"/>
            <p:cNvSpPr/>
            <p:nvPr/>
          </p:nvSpPr>
          <p:spPr>
            <a:xfrm>
              <a:off x="2771173" y="1552271"/>
              <a:ext cx="2232875" cy="3388898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just">
                <a:defRPr/>
              </a:pPr>
              <a:r>
                <a:rPr lang="it-IT" sz="2000" u="none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arrow" panose="020B0606020202030204" pitchFamily="34" charset="0"/>
                  <a:ea typeface="ヒラギノ角ゴ Pro W3" pitchFamily="-71" charset="-128"/>
                </a:rPr>
                <a:t>O Comitê ISO levou quase 3 anos desenvolvendo as normas e contou com a participação de </a:t>
              </a:r>
              <a:r>
                <a:rPr lang="it-IT" sz="2000" b="1" u="none" dirty="0">
                  <a:solidFill>
                    <a:schemeClr val="accent6">
                      <a:lumMod val="75000"/>
                    </a:schemeClr>
                  </a:solidFill>
                  <a:latin typeface="Arial Narrow" panose="020B0606020202030204" pitchFamily="34" charset="0"/>
                </a:rPr>
                <a:t>delegações de mais de 40 países</a:t>
              </a:r>
              <a:r>
                <a:rPr lang="it-IT" sz="2000" u="none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arrow" panose="020B0606020202030204" pitchFamily="34" charset="0"/>
                  <a:ea typeface="ヒラギノ角ゴ Pro W3" pitchFamily="-71" charset="-128"/>
                </a:rPr>
                <a:t>.</a:t>
              </a:r>
            </a:p>
            <a:p>
              <a:pPr>
                <a:defRPr/>
              </a:pPr>
              <a:endParaRPr lang="pt-BR" sz="1800" u="none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43" name="Striped Right Arrow 42"/>
            <p:cNvSpPr/>
            <p:nvPr/>
          </p:nvSpPr>
          <p:spPr>
            <a:xfrm>
              <a:off x="2267744" y="2709417"/>
              <a:ext cx="576482" cy="719049"/>
            </a:xfrm>
            <a:prstGeom prst="striped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u="none"/>
            </a:p>
          </p:txBody>
        </p:sp>
      </p:grpSp>
      <p:grpSp>
        <p:nvGrpSpPr>
          <p:cNvPr id="44" name="Group 43"/>
          <p:cNvGrpSpPr>
            <a:grpSpLocks/>
          </p:cNvGrpSpPr>
          <p:nvPr/>
        </p:nvGrpSpPr>
        <p:grpSpPr bwMode="auto">
          <a:xfrm>
            <a:off x="4895850" y="2920875"/>
            <a:ext cx="2700338" cy="3389313"/>
            <a:chOff x="4896036" y="1552269"/>
            <a:chExt cx="2700300" cy="3388899"/>
          </a:xfrm>
        </p:grpSpPr>
        <p:sp>
          <p:nvSpPr>
            <p:cNvPr id="45" name="Rounded Rectangle 44"/>
            <p:cNvSpPr/>
            <p:nvPr/>
          </p:nvSpPr>
          <p:spPr>
            <a:xfrm>
              <a:off x="5364342" y="1552269"/>
              <a:ext cx="2231994" cy="3388899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just">
                <a:defRPr/>
              </a:pPr>
              <a:r>
                <a:rPr lang="it-IT" sz="2000" u="none" dirty="0">
                  <a:solidFill>
                    <a:srgbClr val="4F5150"/>
                  </a:solidFill>
                  <a:latin typeface="Arial Narrow" panose="020B0606020202030204" pitchFamily="34" charset="0"/>
                  <a:ea typeface="ヒラギノ角ゴ Pro W3" pitchFamily="-71" charset="-128"/>
                </a:rPr>
                <a:t>A implementação de uma norma ISO (o Brasil é país membro) pressupõe acordos no sentido de </a:t>
              </a:r>
              <a:r>
                <a:rPr lang="it-IT" sz="2000" b="1" u="none" dirty="0">
                  <a:solidFill>
                    <a:schemeClr val="accent6">
                      <a:lumMod val="75000"/>
                    </a:schemeClr>
                  </a:solidFill>
                  <a:latin typeface="Arial Narrow" panose="020B0606020202030204" pitchFamily="34" charset="0"/>
                </a:rPr>
                <a:t>adotar a norma emitida nos países membros</a:t>
              </a:r>
              <a:endParaRPr lang="pt-BR" sz="2000" b="1" u="none" dirty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46" name="Striped Right Arrow 45"/>
            <p:cNvSpPr/>
            <p:nvPr/>
          </p:nvSpPr>
          <p:spPr>
            <a:xfrm>
              <a:off x="4896036" y="2709416"/>
              <a:ext cx="576255" cy="719049"/>
            </a:xfrm>
            <a:prstGeom prst="striped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u="none"/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5673899" y="4078163"/>
            <a:ext cx="3384376" cy="2533277"/>
            <a:chOff x="5724128" y="3581489"/>
            <a:chExt cx="3384376" cy="2533277"/>
          </a:xfrm>
          <a:solidFill>
            <a:schemeClr val="accent6">
              <a:lumMod val="50000"/>
            </a:schemeClr>
          </a:solidFill>
        </p:grpSpPr>
        <p:sp>
          <p:nvSpPr>
            <p:cNvPr id="48" name="Rounded Rectangular Callout 47"/>
            <p:cNvSpPr/>
            <p:nvPr/>
          </p:nvSpPr>
          <p:spPr>
            <a:xfrm>
              <a:off x="5724128" y="4005064"/>
              <a:ext cx="3384376" cy="2109702"/>
            </a:xfrm>
            <a:prstGeom prst="wedgeRoundRectCallout">
              <a:avLst>
                <a:gd name="adj1" fmla="val -12675"/>
                <a:gd name="adj2" fmla="val -49343"/>
                <a:gd name="adj3" fmla="val 16667"/>
              </a:avLst>
            </a:prstGeom>
            <a:solidFill>
              <a:schemeClr val="accent2"/>
            </a:solidFill>
            <a:ln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it-IT" sz="1600" u="none" dirty="0">
                  <a:solidFill>
                    <a:schemeClr val="tx1"/>
                  </a:solidFill>
                  <a:latin typeface="Arial Narrow" panose="020B0606020202030204" pitchFamily="34" charset="0"/>
                  <a:ea typeface="ヒラギノ角ゴ Pro W3" pitchFamily="-71" charset="-128"/>
                </a:rPr>
                <a:t>o que </a:t>
              </a:r>
              <a:r>
                <a:rPr lang="it-IT" sz="1600" b="1" u="none" dirty="0">
                  <a:solidFill>
                    <a:schemeClr val="tx1"/>
                  </a:solidFill>
                  <a:latin typeface="Arial Narrow" panose="020B0606020202030204" pitchFamily="34" charset="0"/>
                  <a:ea typeface="ヒラギノ角ゴ Pro W3" pitchFamily="-71" charset="-128"/>
                </a:rPr>
                <a:t>não limita as empresas de utilizar mecanismos complementares</a:t>
              </a:r>
              <a:r>
                <a:rPr lang="it-IT" sz="1600" b="1" u="none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Narrow" panose="020B0606020202030204" pitchFamily="34" charset="0"/>
                  <a:ea typeface="ヒラギノ角ゴ Pro W3" pitchFamily="-71" charset="-128"/>
                </a:rPr>
                <a:t> </a:t>
              </a:r>
              <a:r>
                <a:rPr lang="it-IT" sz="1400" u="none" dirty="0">
                  <a:solidFill>
                    <a:schemeClr val="tx1"/>
                  </a:solidFill>
                  <a:latin typeface="Arial Narrow" panose="020B0606020202030204" pitchFamily="34" charset="0"/>
                  <a:ea typeface="ヒラギノ角ゴ Pro W3" pitchFamily="-71" charset="-128"/>
                </a:rPr>
                <a:t>(exemplo: DSC 10000), no entanto, a norma ISO passa a ser a base hamonizada, e a tendência é que se ações no sentido de reconhecimento ou adoção de modelos de compliance e antissuborno </a:t>
              </a:r>
              <a:r>
                <a:rPr lang="it-IT" sz="1600" b="1" u="none" dirty="0">
                  <a:solidFill>
                    <a:schemeClr val="tx1"/>
                  </a:solidFill>
                  <a:latin typeface="Arial Narrow" panose="020B0606020202030204" pitchFamily="34" charset="0"/>
                  <a:ea typeface="ヒラギノ角ゴ Pro W3" pitchFamily="-71" charset="-128"/>
                </a:rPr>
                <a:t>utilizem as normas ISO 19600 e ISO 37001 como referência.</a:t>
              </a:r>
              <a:endParaRPr lang="pt-BR" sz="1600" b="1" u="none" dirty="0">
                <a:solidFill>
                  <a:schemeClr val="tx1"/>
                </a:solidFill>
                <a:latin typeface="Arial Narrow" panose="020B0606020202030204" pitchFamily="34" charset="0"/>
                <a:ea typeface="ヒラギノ角ゴ Pro W3" pitchFamily="-71" charset="-128"/>
              </a:endParaRPr>
            </a:p>
          </p:txBody>
        </p:sp>
        <p:sp>
          <p:nvSpPr>
            <p:cNvPr id="49" name="Striped Right Arrow 48"/>
            <p:cNvSpPr/>
            <p:nvPr/>
          </p:nvSpPr>
          <p:spPr>
            <a:xfrm rot="3349954">
              <a:off x="7407924" y="3509481"/>
              <a:ext cx="576064" cy="720080"/>
            </a:xfrm>
            <a:prstGeom prst="stripedRightArrow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u="none"/>
            </a:p>
          </p:txBody>
        </p:sp>
      </p:grpSp>
      <p:sp>
        <p:nvSpPr>
          <p:cNvPr id="50" name="Rounded Rectangular Callout 49"/>
          <p:cNvSpPr/>
          <p:nvPr/>
        </p:nvSpPr>
        <p:spPr>
          <a:xfrm>
            <a:off x="5075238" y="1211138"/>
            <a:ext cx="2690812" cy="1916112"/>
          </a:xfrm>
          <a:prstGeom prst="wedgeRoundRectCallout">
            <a:avLst>
              <a:gd name="adj1" fmla="val -70059"/>
              <a:gd name="adj2" fmla="val 47259"/>
              <a:gd name="adj3" fmla="val 16667"/>
            </a:avLst>
          </a:prstGeom>
          <a:solidFill>
            <a:srgbClr val="66FFCC"/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pt-BR" sz="1400" b="0" u="none" dirty="0">
                <a:solidFill>
                  <a:schemeClr val="bg1"/>
                </a:solidFill>
                <a:latin typeface="Arial Narrow" panose="020B0606020202030204" pitchFamily="34" charset="0"/>
              </a:rPr>
              <a:t>O desenvolvimento passa por diversas etapas com </a:t>
            </a:r>
            <a:r>
              <a:rPr lang="pt-BR" sz="1600" b="0" u="none" dirty="0">
                <a:solidFill>
                  <a:schemeClr val="bg1"/>
                </a:solidFill>
                <a:latin typeface="Arial Narrow" panose="020B0606020202030204" pitchFamily="34" charset="0"/>
                <a:ea typeface="ヒラギノ角ゴ Pro W3" pitchFamily="-71" charset="-128"/>
              </a:rPr>
              <a:t>consulta pública</a:t>
            </a:r>
            <a:r>
              <a:rPr lang="pt-BR" sz="1400" b="0" u="none" dirty="0">
                <a:solidFill>
                  <a:schemeClr val="bg1"/>
                </a:solidFill>
                <a:latin typeface="Arial Narrow" panose="020B0606020202030204" pitchFamily="34" charset="0"/>
              </a:rPr>
              <a:t> e envolvimento partes interessadas (</a:t>
            </a:r>
            <a:r>
              <a:rPr lang="pt-BR" sz="1600" b="0" u="none" dirty="0">
                <a:solidFill>
                  <a:schemeClr val="bg1"/>
                </a:solidFill>
                <a:latin typeface="Arial Narrow" panose="020B0606020202030204" pitchFamily="34" charset="0"/>
                <a:ea typeface="ヒラギノ角ゴ Pro W3" pitchFamily="-71" charset="-128"/>
              </a:rPr>
              <a:t>legitimidade</a:t>
            </a:r>
            <a:r>
              <a:rPr lang="pt-BR" sz="1400" b="0" u="none" dirty="0">
                <a:solidFill>
                  <a:schemeClr val="bg1"/>
                </a:solidFill>
                <a:latin typeface="Arial Narrow" panose="020B0606020202030204" pitchFamily="34" charset="0"/>
              </a:rPr>
              <a:t>):</a:t>
            </a:r>
          </a:p>
          <a:p>
            <a:pPr algn="just">
              <a:defRPr/>
            </a:pPr>
            <a:r>
              <a:rPr lang="pt-BR" sz="1400" u="none" dirty="0">
                <a:solidFill>
                  <a:schemeClr val="bg1"/>
                </a:solidFill>
                <a:latin typeface="Arial Narrow" panose="020B0606020202030204" pitchFamily="34" charset="0"/>
              </a:rPr>
              <a:t>(WD) Minuta de Trabalho</a:t>
            </a:r>
          </a:p>
          <a:p>
            <a:pPr algn="just">
              <a:defRPr/>
            </a:pPr>
            <a:r>
              <a:rPr lang="pt-BR" sz="1400" u="none" dirty="0">
                <a:solidFill>
                  <a:schemeClr val="bg1"/>
                </a:solidFill>
                <a:latin typeface="Arial Narrow" panose="020B0606020202030204" pitchFamily="34" charset="0"/>
              </a:rPr>
              <a:t>CD (Minuta de Comitê)</a:t>
            </a:r>
          </a:p>
          <a:p>
            <a:pPr algn="just">
              <a:defRPr/>
            </a:pPr>
            <a:r>
              <a:rPr lang="pt-BR" sz="1400" u="none" dirty="0">
                <a:solidFill>
                  <a:schemeClr val="bg1"/>
                </a:solidFill>
                <a:latin typeface="Arial Narrow" panose="020B0606020202030204" pitchFamily="34" charset="0"/>
              </a:rPr>
              <a:t>DIS (Draft Norma Internacional)</a:t>
            </a:r>
          </a:p>
          <a:p>
            <a:pPr algn="just">
              <a:defRPr/>
            </a:pPr>
            <a:r>
              <a:rPr lang="pt-BR" sz="1400" u="none" dirty="0">
                <a:solidFill>
                  <a:schemeClr val="bg1"/>
                </a:solidFill>
                <a:latin typeface="Arial Narrow" panose="020B0606020202030204" pitchFamily="34" charset="0"/>
              </a:rPr>
              <a:t>ISO (Norma Internacional)</a:t>
            </a:r>
          </a:p>
        </p:txBody>
      </p:sp>
      <p:sp>
        <p:nvSpPr>
          <p:cNvPr id="52" name="Rounded Rectangle 51"/>
          <p:cNvSpPr/>
          <p:nvPr/>
        </p:nvSpPr>
        <p:spPr>
          <a:xfrm>
            <a:off x="6732588" y="2190625"/>
            <a:ext cx="2325687" cy="849313"/>
          </a:xfrm>
          <a:prstGeom prst="roundRect">
            <a:avLst/>
          </a:prstGeom>
          <a:solidFill>
            <a:srgbClr val="C00000"/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it-IT" u="none" dirty="0">
                <a:solidFill>
                  <a:srgbClr val="FFFF00"/>
                </a:solidFill>
                <a:latin typeface="Arial Narrow" panose="020B0606020202030204" pitchFamily="34" charset="0"/>
                <a:ea typeface="ヒラギノ角ゴ Pro W3" pitchFamily="-71" charset="-128"/>
              </a:rPr>
              <a:t>A palavra-chave é </a:t>
            </a:r>
            <a:r>
              <a:rPr lang="it-IT" sz="2400" b="1" u="none" dirty="0">
                <a:solidFill>
                  <a:srgbClr val="FFFF00"/>
                </a:solidFill>
                <a:latin typeface="Arial Narrow" panose="020B0606020202030204" pitchFamily="34" charset="0"/>
                <a:ea typeface="ヒラギノ角ゴ Pro W3" pitchFamily="-71" charset="-128"/>
              </a:rPr>
              <a:t>LEGITIMIDADE</a:t>
            </a:r>
          </a:p>
          <a:p>
            <a:pPr algn="ctr">
              <a:defRPr/>
            </a:pPr>
            <a:endParaRPr lang="pt-BR" sz="2400" b="1" u="none" dirty="0">
              <a:solidFill>
                <a:srgbClr val="FFFF00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6446948"/>
      </p:ext>
    </p:extLst>
  </p:cSld>
  <p:clrMapOvr>
    <a:masterClrMapping/>
  </p:clrMapOvr>
  <p:transition spd="med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50" grpId="0" animBg="1"/>
      <p:bldP spid="5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179388" y="1426418"/>
            <a:ext cx="6769100" cy="4954910"/>
          </a:xfrm>
          <a:prstGeom prst="roundRect">
            <a:avLst/>
          </a:prstGeom>
          <a:solidFill>
            <a:srgbClr val="66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l">
              <a:defRPr/>
            </a:pPr>
            <a:r>
              <a:rPr lang="pt-BR" sz="2400" b="0" u="none" dirty="0">
                <a:latin typeface="Arial Narrow" panose="020B0606020202030204" pitchFamily="34" charset="0"/>
              </a:rPr>
              <a:t>ISO 19600</a:t>
            </a:r>
          </a:p>
          <a:p>
            <a:pPr algn="l">
              <a:defRPr/>
            </a:pPr>
            <a:r>
              <a:rPr lang="pt-BR" b="0" u="none" dirty="0">
                <a:latin typeface="Arial Narrow" panose="020B0606020202030204" pitchFamily="34" charset="0"/>
              </a:rPr>
              <a:t>Sistema de Gestão de COMPLIANCE - </a:t>
            </a:r>
            <a:r>
              <a:rPr lang="pt-BR" b="0" u="none" dirty="0">
                <a:solidFill>
                  <a:srgbClr val="FFFF00"/>
                </a:solidFill>
                <a:latin typeface="Arial Narrow" panose="020B0606020202030204" pitchFamily="34" charset="0"/>
              </a:rPr>
              <a:t>Diretrizes</a:t>
            </a:r>
          </a:p>
          <a:p>
            <a:pPr algn="l">
              <a:defRPr/>
            </a:pPr>
            <a:endParaRPr lang="pt-BR" sz="700" b="0" u="none" dirty="0">
              <a:latin typeface="Arial Narrow" panose="020B0606020202030204" pitchFamily="34" charset="0"/>
            </a:endParaRPr>
          </a:p>
          <a:p>
            <a:pPr algn="l">
              <a:defRPr/>
            </a:pPr>
            <a:r>
              <a:rPr lang="pt-BR" b="0" u="none" dirty="0">
                <a:latin typeface="Arial Narrow" panose="020B0606020202030204" pitchFamily="34" charset="0"/>
              </a:rPr>
              <a:t>Gestão e controle sobre RISCOS relativos à todas as OBRIGAÇÕES (compulsórias e voluntárias), em todas as dimensões do COMPLIANCE:</a:t>
            </a:r>
          </a:p>
          <a:p>
            <a:pPr algn="l">
              <a:defRPr/>
            </a:pPr>
            <a:endParaRPr lang="pt-BR" sz="1100" b="0" u="none" dirty="0">
              <a:latin typeface="Arial Narrow" panose="020B060602020203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  <a:defRPr/>
            </a:pPr>
            <a:r>
              <a:rPr lang="pt-BR" sz="1600" b="0" u="none" dirty="0">
                <a:latin typeface="Arial Narrow" panose="020B0606020202030204" pitchFamily="34" charset="0"/>
              </a:rPr>
              <a:t>Fiscal e Tributário</a:t>
            </a:r>
          </a:p>
          <a:p>
            <a:pPr marL="285750" indent="-285750" algn="l">
              <a:buFont typeface="Arial" panose="020B0604020202020204" pitchFamily="34" charset="0"/>
              <a:buChar char="•"/>
              <a:defRPr/>
            </a:pPr>
            <a:r>
              <a:rPr lang="pt-BR" sz="1600" b="0" u="none" dirty="0">
                <a:latin typeface="Arial Narrow" panose="020B0606020202030204" pitchFamily="34" charset="0"/>
              </a:rPr>
              <a:t>Ambiental</a:t>
            </a:r>
          </a:p>
          <a:p>
            <a:pPr marL="285750" indent="-285750" algn="l">
              <a:buFont typeface="Arial" panose="020B0604020202020204" pitchFamily="34" charset="0"/>
              <a:buChar char="•"/>
              <a:defRPr/>
            </a:pPr>
            <a:r>
              <a:rPr lang="pt-BR" sz="1600" b="0" u="none" dirty="0">
                <a:latin typeface="Arial Narrow" panose="020B0606020202030204" pitchFamily="34" charset="0"/>
              </a:rPr>
              <a:t>Contratual</a:t>
            </a:r>
          </a:p>
          <a:p>
            <a:pPr marL="285750" indent="-285750" algn="l">
              <a:buFont typeface="Arial" panose="020B0604020202020204" pitchFamily="34" charset="0"/>
              <a:buChar char="•"/>
              <a:defRPr/>
            </a:pPr>
            <a:r>
              <a:rPr lang="pt-BR" sz="1600" b="0" u="none" dirty="0">
                <a:latin typeface="Arial Narrow" panose="020B0606020202030204" pitchFamily="34" charset="0"/>
              </a:rPr>
              <a:t>Saúde e Segurança</a:t>
            </a:r>
          </a:p>
          <a:p>
            <a:pPr marL="285750" indent="-285750" algn="l">
              <a:buFont typeface="Arial" panose="020B0604020202020204" pitchFamily="34" charset="0"/>
              <a:buChar char="•"/>
              <a:defRPr/>
            </a:pPr>
            <a:r>
              <a:rPr lang="pt-BR" sz="1600" b="0" u="none" dirty="0">
                <a:latin typeface="Arial Narrow" panose="020B0606020202030204" pitchFamily="34" charset="0"/>
              </a:rPr>
              <a:t>Relações comerciais</a:t>
            </a:r>
          </a:p>
          <a:p>
            <a:pPr marL="285750" indent="-285750" algn="l">
              <a:buFont typeface="Arial" panose="020B0604020202020204" pitchFamily="34" charset="0"/>
              <a:buChar char="•"/>
              <a:defRPr/>
            </a:pPr>
            <a:r>
              <a:rPr lang="pt-BR" sz="1600" b="0" u="none" dirty="0">
                <a:latin typeface="Arial Narrow" panose="020B0606020202030204" pitchFamily="34" charset="0"/>
              </a:rPr>
              <a:t>Trabalhista</a:t>
            </a:r>
          </a:p>
          <a:p>
            <a:pPr marL="285750" indent="-285750" algn="l">
              <a:buFont typeface="Arial" panose="020B0604020202020204" pitchFamily="34" charset="0"/>
              <a:buChar char="•"/>
              <a:defRPr/>
            </a:pPr>
            <a:r>
              <a:rPr lang="pt-BR" sz="1600" b="0" u="none" dirty="0">
                <a:latin typeface="Arial Narrow" panose="020B0606020202030204" pitchFamily="34" charset="0"/>
              </a:rPr>
              <a:t>Controladoria</a:t>
            </a:r>
          </a:p>
          <a:p>
            <a:pPr marL="342900" indent="-342900" algn="l">
              <a:buFont typeface="Arial" panose="020B0604020202020204" pitchFamily="34" charset="0"/>
              <a:buChar char="•"/>
              <a:defRPr/>
            </a:pPr>
            <a:r>
              <a:rPr lang="pt-BR" sz="2000" b="0" u="none" dirty="0">
                <a:solidFill>
                  <a:srgbClr val="FFFF00"/>
                </a:solidFill>
                <a:latin typeface="Arial Narrow" panose="020B0606020202030204" pitchFamily="34" charset="0"/>
              </a:rPr>
              <a:t>ANTISSUBORNO</a:t>
            </a:r>
          </a:p>
          <a:p>
            <a:pPr marL="285750" indent="-285750" algn="l">
              <a:buFont typeface="Arial" panose="020B0604020202020204" pitchFamily="34" charset="0"/>
              <a:buChar char="•"/>
              <a:defRPr/>
            </a:pPr>
            <a:r>
              <a:rPr lang="pt-BR" sz="1600" b="0" u="none" dirty="0">
                <a:latin typeface="Arial Narrow" panose="020B0606020202030204" pitchFamily="34" charset="0"/>
              </a:rPr>
              <a:t>Etc</a:t>
            </a:r>
          </a:p>
          <a:p>
            <a:pPr algn="l">
              <a:defRPr/>
            </a:pPr>
            <a:endParaRPr lang="pt-BR" b="0" u="none" dirty="0">
              <a:latin typeface="Arial Narrow" panose="020B0606020202030204" pitchFamily="34" charset="0"/>
            </a:endParaRPr>
          </a:p>
          <a:p>
            <a:pPr algn="l">
              <a:defRPr/>
            </a:pPr>
            <a:endParaRPr lang="pt-BR" b="0" u="none" dirty="0">
              <a:latin typeface="Arial Narrow" panose="020B0606020202030204" pitchFamily="34" charset="0"/>
            </a:endParaRPr>
          </a:p>
          <a:p>
            <a:pPr algn="l">
              <a:defRPr/>
            </a:pPr>
            <a:endParaRPr lang="pt-BR" b="0" u="none" dirty="0">
              <a:latin typeface="Arial Narrow" panose="020B0606020202030204" pitchFamily="34" charset="0"/>
            </a:endParaRPr>
          </a:p>
          <a:p>
            <a:pPr algn="l">
              <a:defRPr/>
            </a:pPr>
            <a:endParaRPr lang="pt-BR" b="0" u="none" dirty="0">
              <a:latin typeface="Arial Narrow" panose="020B0606020202030204" pitchFamily="34" charset="0"/>
            </a:endParaRPr>
          </a:p>
          <a:p>
            <a:pPr algn="l">
              <a:defRPr/>
            </a:pPr>
            <a:endParaRPr lang="pt-BR" b="0" u="none" dirty="0">
              <a:latin typeface="Arial Narrow" panose="020B0606020202030204" pitchFamily="34" charset="0"/>
            </a:endParaRPr>
          </a:p>
          <a:p>
            <a:pPr algn="l">
              <a:defRPr/>
            </a:pPr>
            <a:endParaRPr lang="pt-BR" b="0" u="none" dirty="0">
              <a:latin typeface="Arial Narrow" panose="020B0606020202030204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2278326" y="3177755"/>
            <a:ext cx="4525922" cy="2664296"/>
            <a:chOff x="2278326" y="3284984"/>
            <a:chExt cx="4525922" cy="2664296"/>
          </a:xfrm>
          <a:solidFill>
            <a:srgbClr val="C00000"/>
          </a:solidFill>
        </p:grpSpPr>
        <p:sp>
          <p:nvSpPr>
            <p:cNvPr id="5" name="Rounded Rectangle 4"/>
            <p:cNvSpPr/>
            <p:nvPr/>
          </p:nvSpPr>
          <p:spPr>
            <a:xfrm>
              <a:off x="2483768" y="3284984"/>
              <a:ext cx="4320480" cy="2664296"/>
            </a:xfrm>
            <a:prstGeom prst="round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l">
                <a:defRPr/>
              </a:pPr>
              <a:r>
                <a:rPr lang="pt-BR" sz="2400" b="0" u="none" dirty="0">
                  <a:latin typeface="Arial Narrow" panose="020B0606020202030204" pitchFamily="34" charset="0"/>
                </a:rPr>
                <a:t>ISO 37001</a:t>
              </a:r>
            </a:p>
            <a:p>
              <a:pPr algn="l">
                <a:defRPr/>
              </a:pPr>
              <a:r>
                <a:rPr lang="pt-BR" sz="1600" b="0" u="none" dirty="0">
                  <a:latin typeface="Arial Narrow" panose="020B0606020202030204" pitchFamily="34" charset="0"/>
                </a:rPr>
                <a:t>Sistema de Gestão ANTISSUBORNO - </a:t>
              </a:r>
              <a:r>
                <a:rPr lang="pt-BR" sz="1600" b="0" u="none" dirty="0">
                  <a:solidFill>
                    <a:srgbClr val="FFFF00"/>
                  </a:solidFill>
                  <a:latin typeface="Arial Narrow" panose="020B0606020202030204" pitchFamily="34" charset="0"/>
                </a:rPr>
                <a:t>Requisitos</a:t>
              </a:r>
            </a:p>
            <a:p>
              <a:pPr algn="l">
                <a:defRPr/>
              </a:pPr>
              <a:endParaRPr lang="pt-BR" b="0" u="none" dirty="0">
                <a:latin typeface="Arial Narrow" panose="020B0606020202030204" pitchFamily="34" charset="0"/>
              </a:endParaRPr>
            </a:p>
            <a:p>
              <a:pPr algn="l">
                <a:defRPr/>
              </a:pPr>
              <a:r>
                <a:rPr lang="pt-BR" sz="1600" b="0" u="none" dirty="0">
                  <a:latin typeface="Arial Narrow" panose="020B0606020202030204" pitchFamily="34" charset="0"/>
                </a:rPr>
                <a:t>Gestão e controle sobre RISCOS relativos ao SUBORNO</a:t>
              </a:r>
            </a:p>
            <a:p>
              <a:pPr algn="l">
                <a:defRPr/>
              </a:pPr>
              <a:endParaRPr lang="pt-BR" sz="1600" b="0" u="none" dirty="0">
                <a:latin typeface="Arial Narrow" panose="020B0606020202030204" pitchFamily="34" charset="0"/>
              </a:endParaRPr>
            </a:p>
            <a:p>
              <a:pPr algn="l">
                <a:defRPr/>
              </a:pPr>
              <a:r>
                <a:rPr lang="pt-BR" sz="1600" b="0" u="none" dirty="0">
                  <a:latin typeface="Arial Narrow" panose="020B0606020202030204" pitchFamily="34" charset="0"/>
                </a:rPr>
                <a:t>Apesar de abranger uma única dimensão do compliance, TODOS os processos devem ser mapeados</a:t>
              </a:r>
            </a:p>
          </p:txBody>
        </p:sp>
        <p:sp>
          <p:nvSpPr>
            <p:cNvPr id="6" name="Striped Right Arrow 5"/>
            <p:cNvSpPr/>
            <p:nvPr/>
          </p:nvSpPr>
          <p:spPr>
            <a:xfrm rot="19488915">
              <a:off x="2278326" y="4967322"/>
              <a:ext cx="500535" cy="504056"/>
            </a:xfrm>
            <a:prstGeom prst="stripedRightArrow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l">
                <a:defRPr/>
              </a:pPr>
              <a:endParaRPr lang="pt-BR" b="0" u="none"/>
            </a:p>
          </p:txBody>
        </p:sp>
      </p:grpSp>
      <p:sp>
        <p:nvSpPr>
          <p:cNvPr id="7" name="Rounded Rectangular Callout 6"/>
          <p:cNvSpPr/>
          <p:nvPr/>
        </p:nvSpPr>
        <p:spPr>
          <a:xfrm>
            <a:off x="5024438" y="491380"/>
            <a:ext cx="2355850" cy="1511300"/>
          </a:xfrm>
          <a:prstGeom prst="wedgeRoundRectCallout">
            <a:avLst>
              <a:gd name="adj1" fmla="val -41913"/>
              <a:gd name="adj2" fmla="val 74018"/>
              <a:gd name="adj3" fmla="val 16667"/>
            </a:avLst>
          </a:prstGeom>
          <a:solidFill>
            <a:schemeClr val="accent2">
              <a:lumMod val="75000"/>
            </a:schemeClr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>
              <a:defRPr/>
            </a:pPr>
            <a:r>
              <a:rPr lang="pt-BR" sz="1600" b="0" u="none" dirty="0">
                <a:latin typeface="Arial Narrow" panose="020B0606020202030204" pitchFamily="34" charset="0"/>
              </a:rPr>
              <a:t>As normas seguem a estrutura HLS (High Level Structure da ISO) – mesma estrutura da ISO 9001 e ISO14001</a:t>
            </a:r>
          </a:p>
        </p:txBody>
      </p:sp>
      <p:sp>
        <p:nvSpPr>
          <p:cNvPr id="8" name="Rounded Rectangular Callout 7"/>
          <p:cNvSpPr/>
          <p:nvPr/>
        </p:nvSpPr>
        <p:spPr>
          <a:xfrm>
            <a:off x="6615113" y="2143968"/>
            <a:ext cx="2355850" cy="3122612"/>
          </a:xfrm>
          <a:prstGeom prst="wedgeRoundRectCallout">
            <a:avLst>
              <a:gd name="adj1" fmla="val -21854"/>
              <a:gd name="adj2" fmla="val 48890"/>
              <a:gd name="adj3" fmla="val 16667"/>
            </a:avLst>
          </a:prstGeom>
          <a:solidFill>
            <a:srgbClr val="FFC000"/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l">
              <a:defRPr/>
            </a:pPr>
            <a:r>
              <a:rPr lang="pt-BR" sz="1600" b="0" u="none" dirty="0">
                <a:latin typeface="Arial Narrow" panose="020B0606020202030204" pitchFamily="34" charset="0"/>
              </a:rPr>
              <a:t>ISO 19600</a:t>
            </a:r>
          </a:p>
          <a:p>
            <a:pPr algn="l">
              <a:defRPr/>
            </a:pPr>
            <a:r>
              <a:rPr lang="pt-BR" sz="1600" b="0" u="none" dirty="0">
                <a:latin typeface="Arial Narrow" panose="020B0606020202030204" pitchFamily="34" charset="0"/>
              </a:rPr>
              <a:t>Não é uma norma certificável (</a:t>
            </a:r>
            <a:r>
              <a:rPr lang="pt-BR" sz="1600" b="0" u="none" dirty="0" smtClean="0">
                <a:latin typeface="Arial Narrow" panose="020B0606020202030204" pitchFamily="34" charset="0"/>
              </a:rPr>
              <a:t>Diretrizes</a:t>
            </a:r>
            <a:endParaRPr lang="pt-BR" sz="1600" b="0" u="none" dirty="0">
              <a:latin typeface="Arial Narrow" panose="020B0606020202030204" pitchFamily="34" charset="0"/>
            </a:endParaRPr>
          </a:p>
          <a:p>
            <a:pPr algn="l">
              <a:defRPr/>
            </a:pPr>
            <a:endParaRPr lang="pt-BR" sz="1600" b="0" u="none" dirty="0" smtClean="0">
              <a:latin typeface="Arial Narrow" panose="020B0606020202030204" pitchFamily="34" charset="0"/>
            </a:endParaRPr>
          </a:p>
          <a:p>
            <a:pPr algn="l">
              <a:defRPr/>
            </a:pPr>
            <a:r>
              <a:rPr lang="pt-BR" sz="1600" b="0" u="none" dirty="0" smtClean="0">
                <a:latin typeface="Arial Narrow" panose="020B0606020202030204" pitchFamily="34" charset="0"/>
              </a:rPr>
              <a:t>ISO 37001</a:t>
            </a:r>
            <a:endParaRPr lang="pt-BR" sz="1600" b="0" u="none" dirty="0">
              <a:latin typeface="Arial Narrow" panose="020B0606020202030204" pitchFamily="34" charset="0"/>
            </a:endParaRPr>
          </a:p>
          <a:p>
            <a:pPr algn="l">
              <a:defRPr/>
            </a:pPr>
            <a:r>
              <a:rPr lang="pt-BR" sz="1600" b="0" u="none" dirty="0">
                <a:latin typeface="Arial Narrow" panose="020B0606020202030204" pitchFamily="34" charset="0"/>
              </a:rPr>
              <a:t>Norma </a:t>
            </a:r>
            <a:r>
              <a:rPr lang="pt-BR" sz="1600" b="0" u="none" dirty="0">
                <a:solidFill>
                  <a:srgbClr val="C00000"/>
                </a:solidFill>
                <a:latin typeface="Arial Narrow" panose="020B0606020202030204" pitchFamily="34" charset="0"/>
              </a:rPr>
              <a:t>certificável </a:t>
            </a:r>
            <a:r>
              <a:rPr lang="pt-BR" sz="1600" b="0" u="none" dirty="0">
                <a:latin typeface="Arial Narrow" panose="020B0606020202030204" pitchFamily="34" charset="0"/>
              </a:rPr>
              <a:t>(requisitos), passível inclusive de </a:t>
            </a:r>
            <a:r>
              <a:rPr lang="pt-BR" sz="1600" b="0" u="none" dirty="0">
                <a:solidFill>
                  <a:srgbClr val="C00000"/>
                </a:solidFill>
                <a:latin typeface="Arial Narrow" panose="020B0606020202030204" pitchFamily="34" charset="0"/>
              </a:rPr>
              <a:t>acreditação</a:t>
            </a:r>
          </a:p>
          <a:p>
            <a:pPr algn="l">
              <a:defRPr/>
            </a:pPr>
            <a:endParaRPr lang="pt-BR" sz="1600" b="0" u="none" dirty="0">
              <a:latin typeface="Arial Narrow" panose="020B0606020202030204" pitchFamily="34" charset="0"/>
            </a:endParaRPr>
          </a:p>
          <a:p>
            <a:pPr algn="l">
              <a:defRPr/>
            </a:pPr>
            <a:endParaRPr lang="pt-BR" sz="1600" b="0" u="none" dirty="0">
              <a:latin typeface="Arial Narrow" panose="020B0606020202030204" pitchFamily="34" charset="0"/>
            </a:endParaRPr>
          </a:p>
        </p:txBody>
      </p:sp>
      <p:sp>
        <p:nvSpPr>
          <p:cNvPr id="10" name="Rounded Rectangular Callout 9"/>
          <p:cNvSpPr/>
          <p:nvPr/>
        </p:nvSpPr>
        <p:spPr>
          <a:xfrm>
            <a:off x="5795963" y="5503118"/>
            <a:ext cx="3175000" cy="1063625"/>
          </a:xfrm>
          <a:prstGeom prst="wedgeRoundRectCallout">
            <a:avLst>
              <a:gd name="adj1" fmla="val -71593"/>
              <a:gd name="adj2" fmla="val -44253"/>
              <a:gd name="adj3" fmla="val 16667"/>
            </a:avLst>
          </a:prstGeom>
          <a:solidFill>
            <a:schemeClr val="accent2">
              <a:lumMod val="75000"/>
            </a:schemeClr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>
              <a:defRPr/>
            </a:pPr>
            <a:r>
              <a:rPr lang="pt-BR" sz="1600" b="0" u="none" dirty="0">
                <a:latin typeface="Arial Narrow" panose="020B0606020202030204" pitchFamily="34" charset="0"/>
              </a:rPr>
              <a:t>O escopo da certificação PODE abranger outros aspectos de anti-corrupção (lavagem de dinheiro, conflito de interesse, dumping, cartel)</a:t>
            </a:r>
          </a:p>
        </p:txBody>
      </p:sp>
    </p:spTree>
    <p:extLst>
      <p:ext uri="{BB962C8B-B14F-4D97-AF65-F5344CB8AC3E}">
        <p14:creationId xmlns:p14="http://schemas.microsoft.com/office/powerpoint/2010/main" val="2595413218"/>
      </p:ext>
    </p:extLst>
  </p:cSld>
  <p:clrMapOvr>
    <a:masterClrMapping/>
  </p:clrMapOvr>
  <p:transition spd="med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8" grpId="0" animBg="1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2"/>
          <p:cNvSpPr>
            <a:spLocks noChangeArrowheads="1"/>
          </p:cNvSpPr>
          <p:nvPr/>
        </p:nvSpPr>
        <p:spPr bwMode="auto">
          <a:xfrm>
            <a:off x="577280" y="1411295"/>
            <a:ext cx="7989888" cy="7167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spcAft>
                <a:spcPct val="0"/>
              </a:spcAft>
              <a:buChar char="•"/>
              <a:defRPr sz="2800" b="1">
                <a:solidFill>
                  <a:srgbClr val="114262"/>
                </a:solidFill>
                <a:latin typeface="Century Gothic" pitchFamily="34" charset="0"/>
              </a:defRPr>
            </a:lvl1pPr>
            <a:lvl2pPr marL="909638" indent="-285750">
              <a:spcAft>
                <a:spcPct val="0"/>
              </a:spcAft>
              <a:buChar char="–"/>
              <a:defRPr sz="2400" b="1">
                <a:solidFill>
                  <a:srgbClr val="114262"/>
                </a:solidFill>
                <a:latin typeface="Century Gothic" pitchFamily="34" charset="0"/>
              </a:defRPr>
            </a:lvl2pPr>
            <a:lvl3pPr marL="1317625" indent="-228600">
              <a:spcAft>
                <a:spcPct val="0"/>
              </a:spcAft>
              <a:buChar char="•"/>
              <a:defRPr sz="2000" b="1">
                <a:solidFill>
                  <a:srgbClr val="114262"/>
                </a:solidFill>
                <a:latin typeface="Century Gothic" pitchFamily="34" charset="0"/>
              </a:defRPr>
            </a:lvl3pPr>
            <a:lvl4pPr marL="1725613" indent="-228600">
              <a:spcAft>
                <a:spcPct val="0"/>
              </a:spcAft>
              <a:buChar char="–"/>
              <a:defRPr sz="2000" b="1">
                <a:solidFill>
                  <a:srgbClr val="114262"/>
                </a:solidFill>
                <a:latin typeface="Century Gothic" pitchFamily="34" charset="0"/>
              </a:defRPr>
            </a:lvl4pPr>
            <a:lvl5pPr marL="2133600" indent="-228600">
              <a:spcAft>
                <a:spcPct val="0"/>
              </a:spcAft>
              <a:buChar char="»"/>
              <a:defRPr sz="2000" b="1">
                <a:solidFill>
                  <a:srgbClr val="114262"/>
                </a:solidFill>
                <a:latin typeface="Century Gothic" pitchFamily="34" charset="0"/>
              </a:defRPr>
            </a:lvl5pPr>
            <a:lvl6pPr marL="2590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114262"/>
                </a:solidFill>
                <a:latin typeface="Century Gothic" pitchFamily="34" charset="0"/>
              </a:defRPr>
            </a:lvl6pPr>
            <a:lvl7pPr marL="3048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114262"/>
                </a:solidFill>
                <a:latin typeface="Century Gothic" pitchFamily="34" charset="0"/>
              </a:defRPr>
            </a:lvl7pPr>
            <a:lvl8pPr marL="3505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114262"/>
                </a:solidFill>
                <a:latin typeface="Century Gothic" pitchFamily="34" charset="0"/>
              </a:defRPr>
            </a:lvl8pPr>
            <a:lvl9pPr marL="39624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114262"/>
                </a:solidFill>
                <a:latin typeface="Century Gothic" pitchFamily="34" charset="0"/>
              </a:defRPr>
            </a:lvl9pPr>
          </a:lstStyle>
          <a:p>
            <a:pPr algn="just">
              <a:lnSpc>
                <a:spcPct val="125000"/>
              </a:lnSpc>
              <a:spcBef>
                <a:spcPct val="30000"/>
              </a:spcBef>
              <a:buClr>
                <a:srgbClr val="006666"/>
              </a:buClr>
              <a:buNone/>
            </a:pPr>
            <a:r>
              <a:rPr lang="pt-BR" altLang="pt-BR" sz="3600" u="none" dirty="0" smtClean="0">
                <a:solidFill>
                  <a:srgbClr val="000066"/>
                </a:solidFill>
                <a:latin typeface="Arial" panose="020B0604020202020204" pitchFamily="34" charset="0"/>
              </a:rPr>
              <a:t>Análise de Risco</a:t>
            </a:r>
            <a:endParaRPr lang="pt-BR" altLang="pt-BR" sz="3600" u="none" dirty="0">
              <a:solidFill>
                <a:srgbClr val="000066"/>
              </a:solidFill>
              <a:latin typeface="Arial" panose="020B0604020202020204" pitchFamily="34" charset="0"/>
            </a:endParaRPr>
          </a:p>
        </p:txBody>
      </p:sp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577280" y="1079796"/>
            <a:ext cx="8344470" cy="1373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0165" tIns="40083" rIns="80165" bIns="40083">
            <a:spAutoFit/>
          </a:bodyPr>
          <a:lstStyle>
            <a:lvl1pPr defTabSz="801688">
              <a:defRPr>
                <a:solidFill>
                  <a:schemeClr val="bg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defTabSz="801688">
              <a:defRPr>
                <a:solidFill>
                  <a:schemeClr val="bg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defTabSz="801688">
              <a:defRPr>
                <a:solidFill>
                  <a:schemeClr val="bg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defTabSz="801688">
              <a:defRPr>
                <a:solidFill>
                  <a:schemeClr val="bg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defTabSz="801688">
              <a:defRPr>
                <a:solidFill>
                  <a:schemeClr val="bg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defTabSz="801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defTabSz="801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defTabSz="801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defTabSz="801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algn="l"/>
            <a:endParaRPr lang="it-IT" altLang="pt-BR" b="0" u="none" dirty="0" smtClean="0">
              <a:solidFill>
                <a:srgbClr val="4F5150"/>
              </a:solidFill>
              <a:latin typeface="Arial Narrow" panose="020B0606020202030204" pitchFamily="34" charset="0"/>
              <a:ea typeface="ヒラギノ角ゴ Pro W3"/>
              <a:cs typeface="ヒラギノ角ゴ Pro W3"/>
            </a:endParaRPr>
          </a:p>
          <a:p>
            <a:pPr algn="l"/>
            <a:endParaRPr lang="it-IT" altLang="pt-BR" b="0" u="none" dirty="0">
              <a:solidFill>
                <a:srgbClr val="4F5150"/>
              </a:solidFill>
              <a:latin typeface="Arial Narrow" panose="020B0606020202030204" pitchFamily="34" charset="0"/>
              <a:ea typeface="ヒラギノ角ゴ Pro W3"/>
              <a:cs typeface="ヒラギノ角ゴ Pro W3"/>
            </a:endParaRPr>
          </a:p>
          <a:p>
            <a:pPr algn="l"/>
            <a:endParaRPr lang="it-IT" altLang="pt-BR" b="0" u="none" dirty="0" smtClean="0">
              <a:solidFill>
                <a:srgbClr val="4F5150"/>
              </a:solidFill>
              <a:latin typeface="Arial Narrow" panose="020B0606020202030204" pitchFamily="34" charset="0"/>
              <a:ea typeface="ヒラギノ角ゴ Pro W3"/>
              <a:cs typeface="ヒラギノ角ゴ Pro W3"/>
            </a:endParaRPr>
          </a:p>
          <a:p>
            <a:pPr algn="l"/>
            <a:endParaRPr lang="it-IT" altLang="pt-BR" sz="1200" b="0" u="none" dirty="0">
              <a:solidFill>
                <a:srgbClr val="4F5150"/>
              </a:solidFill>
              <a:latin typeface="Arial Narrow" panose="020B0606020202030204" pitchFamily="34" charset="0"/>
              <a:ea typeface="ヒラギノ角ゴ Pro W3"/>
              <a:cs typeface="ヒラギノ角ゴ Pro W3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88" y="3263279"/>
            <a:ext cx="8793162" cy="2254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2552700" y="3356942"/>
            <a:ext cx="4106863" cy="3384425"/>
            <a:chOff x="2552669" y="2919385"/>
            <a:chExt cx="4107563" cy="3384774"/>
          </a:xfrm>
        </p:grpSpPr>
        <p:sp>
          <p:nvSpPr>
            <p:cNvPr id="6" name="Rounded Rectangular Callout 5"/>
            <p:cNvSpPr/>
            <p:nvPr/>
          </p:nvSpPr>
          <p:spPr>
            <a:xfrm>
              <a:off x="2552669" y="5008750"/>
              <a:ext cx="3820151" cy="1295409"/>
            </a:xfrm>
            <a:prstGeom prst="wedgeRoundRectCallout">
              <a:avLst>
                <a:gd name="adj1" fmla="val 42002"/>
                <a:gd name="adj2" fmla="val -108831"/>
                <a:gd name="adj3" fmla="val 16667"/>
              </a:avLst>
            </a:prstGeom>
            <a:solidFill>
              <a:srgbClr val="C00000"/>
            </a:solidFill>
            <a:ln>
              <a:solidFill>
                <a:schemeClr val="tx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pt-BR" sz="1800" b="0" u="none" dirty="0">
                  <a:latin typeface="Arial Narrow" panose="020B0606020202030204" pitchFamily="34" charset="0"/>
                </a:rPr>
                <a:t>A estrutura do sistema de gestão (procedimentos, controles, due diligences etc) deriva PRINCIPALMENTE daqueles riscos consideradors SIGNIFICATIVOS</a:t>
              </a:r>
            </a:p>
          </p:txBody>
        </p:sp>
        <p:sp>
          <p:nvSpPr>
            <p:cNvPr id="7" name="Oval 6"/>
            <p:cNvSpPr/>
            <p:nvPr/>
          </p:nvSpPr>
          <p:spPr>
            <a:xfrm>
              <a:off x="5148674" y="2919385"/>
              <a:ext cx="1511558" cy="1552735"/>
            </a:xfrm>
            <a:prstGeom prst="ellipse">
              <a:avLst/>
            </a:prstGeom>
            <a:noFill/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sz="2000" b="0" u="none"/>
            </a:p>
          </p:txBody>
        </p:sp>
      </p:grpSp>
      <p:sp>
        <p:nvSpPr>
          <p:cNvPr id="2" name="Rectangle 1"/>
          <p:cNvSpPr/>
          <p:nvPr/>
        </p:nvSpPr>
        <p:spPr>
          <a:xfrm>
            <a:off x="577280" y="2060848"/>
            <a:ext cx="817118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it-IT" altLang="pt-BR" sz="2000" b="0" u="none" dirty="0" smtClean="0">
                <a:solidFill>
                  <a:srgbClr val="4F5150"/>
                </a:solidFill>
                <a:latin typeface="Arial Narrow" panose="020B0606020202030204" pitchFamily="34" charset="0"/>
                <a:ea typeface="ヒラギノ角ゴ Pro W3"/>
                <a:cs typeface="ヒラギノ角ゴ Pro W3"/>
              </a:rPr>
              <a:t>A Organização deve efetuar uma avaliação de TODOS os RISCOS ao SUBORNO em </a:t>
            </a:r>
            <a:r>
              <a:rPr lang="it-IT" altLang="pt-BR" sz="2000" b="0" u="none" dirty="0" smtClean="0">
                <a:solidFill>
                  <a:srgbClr val="C00000"/>
                </a:solidFill>
                <a:latin typeface="Arial Narrow" panose="020B0606020202030204" pitchFamily="34" charset="0"/>
                <a:ea typeface="ヒラギノ角ゴ Pro W3"/>
                <a:cs typeface="ヒラギノ角ゴ Pro W3"/>
              </a:rPr>
              <a:t>todos os processos </a:t>
            </a:r>
            <a:r>
              <a:rPr lang="it-IT" altLang="pt-BR" sz="2000" b="0" u="none" dirty="0" smtClean="0">
                <a:solidFill>
                  <a:srgbClr val="4F5150"/>
                </a:solidFill>
                <a:latin typeface="Arial Narrow" panose="020B0606020202030204" pitchFamily="34" charset="0"/>
                <a:ea typeface="ヒラギノ角ゴ Pro W3"/>
                <a:cs typeface="ヒラギノ角ゴ Pro W3"/>
              </a:rPr>
              <a:t>(abaixo segue mera sugestão de planilha de análise de riscos)</a:t>
            </a:r>
            <a:endParaRPr lang="it-IT" altLang="pt-BR" sz="2000" b="0" u="none" dirty="0">
              <a:solidFill>
                <a:srgbClr val="4F5150"/>
              </a:solidFill>
              <a:latin typeface="Arial Narrow" panose="020B0606020202030204" pitchFamily="34" charset="0"/>
              <a:ea typeface="ヒラギノ角ゴ Pro W3"/>
              <a:cs typeface="ヒラギノ角ゴ Pro W3"/>
            </a:endParaRPr>
          </a:p>
        </p:txBody>
      </p:sp>
    </p:spTree>
    <p:extLst>
      <p:ext uri="{BB962C8B-B14F-4D97-AF65-F5344CB8AC3E}">
        <p14:creationId xmlns:p14="http://schemas.microsoft.com/office/powerpoint/2010/main" val="1383405570"/>
      </p:ext>
    </p:extLst>
  </p:cSld>
  <p:clrMapOvr>
    <a:masterClrMapping/>
  </p:clrMapOvr>
  <p:transition spd="med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1143000" y="788988"/>
            <a:ext cx="8001000" cy="47625"/>
            <a:chOff x="4355967" y="1113706"/>
            <a:chExt cx="4004794" cy="47625"/>
          </a:xfrm>
        </p:grpSpPr>
        <p:cxnSp>
          <p:nvCxnSpPr>
            <p:cNvPr id="4" name="Straight Connector 19"/>
            <p:cNvCxnSpPr>
              <a:cxnSpLocks noChangeShapeType="1"/>
            </p:cNvCxnSpPr>
            <p:nvPr/>
          </p:nvCxnSpPr>
          <p:spPr bwMode="auto">
            <a:xfrm>
              <a:off x="4355967" y="1113706"/>
              <a:ext cx="4004794" cy="0"/>
            </a:xfrm>
            <a:prstGeom prst="line">
              <a:avLst/>
            </a:prstGeom>
            <a:noFill/>
            <a:ln w="28575" algn="ctr">
              <a:solidFill>
                <a:srgbClr val="11436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" name="Straight Connector 21"/>
            <p:cNvCxnSpPr>
              <a:cxnSpLocks noChangeShapeType="1"/>
            </p:cNvCxnSpPr>
            <p:nvPr/>
          </p:nvCxnSpPr>
          <p:spPr bwMode="auto">
            <a:xfrm>
              <a:off x="4355967" y="1161331"/>
              <a:ext cx="4004794" cy="0"/>
            </a:xfrm>
            <a:prstGeom prst="line">
              <a:avLst/>
            </a:prstGeom>
            <a:noFill/>
            <a:ln w="6350" algn="ctr">
              <a:solidFill>
                <a:srgbClr val="11436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92075" y="3061543"/>
            <a:ext cx="8950325" cy="1044575"/>
            <a:chOff x="91927" y="3348735"/>
            <a:chExt cx="8950484" cy="1045228"/>
          </a:xfrm>
        </p:grpSpPr>
        <p:cxnSp>
          <p:nvCxnSpPr>
            <p:cNvPr id="7" name="Straight Connector 6"/>
            <p:cNvCxnSpPr/>
            <p:nvPr/>
          </p:nvCxnSpPr>
          <p:spPr>
            <a:xfrm flipH="1" flipV="1">
              <a:off x="5946731" y="3348735"/>
              <a:ext cx="3095680" cy="984865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 flipH="1">
              <a:off x="91927" y="3353501"/>
              <a:ext cx="3141719" cy="1040462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Rectangle 8"/>
          <p:cNvSpPr/>
          <p:nvPr/>
        </p:nvSpPr>
        <p:spPr>
          <a:xfrm>
            <a:off x="274638" y="1196752"/>
            <a:ext cx="8281987" cy="14224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eaLnBrk="1" hangingPunct="1">
              <a:lnSpc>
                <a:spcPct val="120000"/>
              </a:lnSpc>
              <a:defRPr/>
            </a:pPr>
            <a:r>
              <a:rPr lang="pt-BR" sz="2400" u="none" dirty="0">
                <a:solidFill>
                  <a:srgbClr val="4F5150"/>
                </a:solidFill>
                <a:latin typeface="Arial Narrow" panose="020B0606020202030204" pitchFamily="34" charset="0"/>
                <a:ea typeface="ヒラギノ角ゴ Pro W3" pitchFamily="-71" charset="-128"/>
              </a:rPr>
              <a:t>Devemos estar atentos aos </a:t>
            </a:r>
            <a:r>
              <a:rPr lang="pt-BR" sz="2400" b="1" u="none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ea typeface="ヒラギノ角ゴ Pro W3" pitchFamily="-71" charset="-128"/>
              </a:rPr>
              <a:t>controles que não controlam nada</a:t>
            </a:r>
            <a:r>
              <a:rPr lang="pt-BR" sz="2400" u="none" dirty="0">
                <a:solidFill>
                  <a:srgbClr val="4F5150"/>
                </a:solidFill>
                <a:latin typeface="Arial Narrow" panose="020B0606020202030204" pitchFamily="34" charset="0"/>
                <a:ea typeface="ヒラギノ角ゴ Pro W3" pitchFamily="-71" charset="-128"/>
              </a:rPr>
              <a:t>!</a:t>
            </a:r>
          </a:p>
          <a:p>
            <a:pPr algn="just" eaLnBrk="1" hangingPunct="1">
              <a:lnSpc>
                <a:spcPct val="120000"/>
              </a:lnSpc>
              <a:defRPr/>
            </a:pPr>
            <a:endParaRPr lang="pt-BR" sz="2400" u="none" dirty="0">
              <a:solidFill>
                <a:srgbClr val="4F5150"/>
              </a:solidFill>
              <a:latin typeface="Arial Narrow" panose="020B0606020202030204" pitchFamily="34" charset="0"/>
              <a:ea typeface="ヒラギノ角ゴ Pro W3" pitchFamily="-71" charset="-128"/>
            </a:endParaRPr>
          </a:p>
          <a:p>
            <a:pPr algn="just" eaLnBrk="1" hangingPunct="1">
              <a:lnSpc>
                <a:spcPct val="120000"/>
              </a:lnSpc>
              <a:defRPr/>
            </a:pPr>
            <a:endParaRPr lang="pt-BR" sz="2400" u="none" dirty="0">
              <a:solidFill>
                <a:srgbClr val="4F5150"/>
              </a:solidFill>
              <a:latin typeface="Arial Narrow" panose="020B0606020202030204" pitchFamily="34" charset="0"/>
              <a:ea typeface="ヒラギノ角ゴ Pro W3" pitchFamily="-71" charset="-128"/>
            </a:endParaRPr>
          </a:p>
        </p:txBody>
      </p:sp>
      <p:sp>
        <p:nvSpPr>
          <p:cNvPr id="10" name="Rounded Rectangular Callout 9"/>
          <p:cNvSpPr/>
          <p:nvPr/>
        </p:nvSpPr>
        <p:spPr bwMode="auto">
          <a:xfrm>
            <a:off x="274638" y="4106118"/>
            <a:ext cx="2803525" cy="547688"/>
          </a:xfrm>
          <a:prstGeom prst="wedgeRoundRectCallout">
            <a:avLst>
              <a:gd name="adj1" fmla="val -50003"/>
              <a:gd name="adj2" fmla="val -25024"/>
              <a:gd name="adj3" fmla="val 16667"/>
            </a:avLst>
          </a:prstGeom>
          <a:solidFill>
            <a:srgbClr val="FF0000"/>
          </a:solidFill>
          <a:ln w="9525" cap="flat" cmpd="sng" algn="ctr">
            <a:solidFill>
              <a:schemeClr val="accent3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 algn="ctr"/>
            <a:r>
              <a:rPr lang="pt-BR" altLang="pt-BR" sz="2800" u="none">
                <a:latin typeface="Arial Narrow" panose="020B0606020202030204" pitchFamily="34" charset="0"/>
                <a:ea typeface="ヒラギノ角ゴ Pro W3"/>
                <a:cs typeface="ヒラギノ角ゴ Pro W3"/>
              </a:rPr>
              <a:t>PRAGMATISMO</a:t>
            </a:r>
          </a:p>
          <a:p>
            <a:pPr algn="ctr">
              <a:buFontTx/>
              <a:buChar char="-"/>
            </a:pPr>
            <a:endParaRPr lang="pt-BR" altLang="pt-BR" sz="2800" u="none">
              <a:latin typeface="Arial Narrow" panose="020B0606020202030204" pitchFamily="34" charset="0"/>
              <a:ea typeface="ヒラギノ角ゴ Pro W3"/>
              <a:cs typeface="ヒラギノ角ゴ Pro W3"/>
            </a:endParaRPr>
          </a:p>
          <a:p>
            <a:pPr algn="ctr"/>
            <a:endParaRPr lang="pt-BR" altLang="pt-BR" u="none"/>
          </a:p>
        </p:txBody>
      </p:sp>
      <p:sp>
        <p:nvSpPr>
          <p:cNvPr id="11" name="Rounded Rectangular Callout 10"/>
          <p:cNvSpPr/>
          <p:nvPr/>
        </p:nvSpPr>
        <p:spPr bwMode="auto">
          <a:xfrm>
            <a:off x="3276600" y="4098181"/>
            <a:ext cx="2803525" cy="547687"/>
          </a:xfrm>
          <a:prstGeom prst="wedgeRoundRectCallout">
            <a:avLst>
              <a:gd name="adj1" fmla="val -50003"/>
              <a:gd name="adj2" fmla="val -25024"/>
              <a:gd name="adj3" fmla="val 16667"/>
            </a:avLst>
          </a:prstGeom>
          <a:solidFill>
            <a:srgbClr val="FF0000"/>
          </a:solidFill>
          <a:ln w="9525" cap="flat" cmpd="sng" algn="ctr">
            <a:solidFill>
              <a:schemeClr val="accent3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 algn="ctr"/>
            <a:r>
              <a:rPr lang="pt-BR" altLang="pt-BR" sz="2800" u="none">
                <a:latin typeface="Arial Narrow" panose="020B0606020202030204" pitchFamily="34" charset="0"/>
                <a:ea typeface="ヒラギノ角ゴ Pro W3"/>
                <a:cs typeface="ヒラギノ角ゴ Pro W3"/>
              </a:rPr>
              <a:t>MATURIDADE</a:t>
            </a:r>
          </a:p>
          <a:p>
            <a:pPr algn="ctr">
              <a:buFontTx/>
              <a:buChar char="-"/>
            </a:pPr>
            <a:endParaRPr lang="pt-BR" altLang="pt-BR" sz="2800" u="none">
              <a:latin typeface="Arial Narrow" panose="020B0606020202030204" pitchFamily="34" charset="0"/>
              <a:ea typeface="ヒラギノ角ゴ Pro W3"/>
              <a:cs typeface="ヒラギノ角ゴ Pro W3"/>
            </a:endParaRPr>
          </a:p>
          <a:p>
            <a:pPr algn="ctr"/>
            <a:endParaRPr lang="pt-BR" altLang="pt-BR" sz="2800" u="none">
              <a:latin typeface="Arial Narrow" panose="020B0606020202030204" pitchFamily="34" charset="0"/>
            </a:endParaRPr>
          </a:p>
        </p:txBody>
      </p:sp>
      <p:sp>
        <p:nvSpPr>
          <p:cNvPr id="12" name="Rounded Rectangular Callout 11"/>
          <p:cNvSpPr/>
          <p:nvPr/>
        </p:nvSpPr>
        <p:spPr bwMode="auto">
          <a:xfrm>
            <a:off x="6227763" y="4106118"/>
            <a:ext cx="2803525" cy="547688"/>
          </a:xfrm>
          <a:prstGeom prst="wedgeRoundRectCallout">
            <a:avLst>
              <a:gd name="adj1" fmla="val -50003"/>
              <a:gd name="adj2" fmla="val -25024"/>
              <a:gd name="adj3" fmla="val 16667"/>
            </a:avLst>
          </a:prstGeom>
          <a:solidFill>
            <a:srgbClr val="FF0000"/>
          </a:solidFill>
          <a:ln w="9525" cap="flat" cmpd="sng" algn="ctr">
            <a:solidFill>
              <a:schemeClr val="accent3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 algn="ctr"/>
            <a:r>
              <a:rPr lang="pt-BR" altLang="pt-BR" sz="2800" u="none">
                <a:latin typeface="Arial Narrow" panose="020B0606020202030204" pitchFamily="34" charset="0"/>
                <a:ea typeface="ヒラギノ角ゴ Pro W3"/>
                <a:cs typeface="ヒラギノ角ゴ Pro W3"/>
              </a:rPr>
              <a:t>INTELIGÊNCIA</a:t>
            </a:r>
          </a:p>
          <a:p>
            <a:pPr algn="ctr">
              <a:buFontTx/>
              <a:buChar char="-"/>
            </a:pPr>
            <a:endParaRPr lang="pt-BR" altLang="pt-BR" sz="2800" u="none">
              <a:latin typeface="Arial Narrow" panose="020B0606020202030204" pitchFamily="34" charset="0"/>
              <a:ea typeface="ヒラギノ角ゴ Pro W3"/>
              <a:cs typeface="ヒラギノ角ゴ Pro W3"/>
            </a:endParaRPr>
          </a:p>
          <a:p>
            <a:pPr algn="ctr"/>
            <a:endParaRPr lang="pt-BR" altLang="pt-BR" sz="2800" u="none">
              <a:latin typeface="Arial Narrow" panose="020B0606020202030204" pitchFamily="34" charset="0"/>
            </a:endParaRPr>
          </a:p>
        </p:txBody>
      </p:sp>
      <p:sp>
        <p:nvSpPr>
          <p:cNvPr id="13" name="Rounded Rectangular Callout 12"/>
          <p:cNvSpPr/>
          <p:nvPr/>
        </p:nvSpPr>
        <p:spPr bwMode="auto">
          <a:xfrm>
            <a:off x="3208338" y="1701056"/>
            <a:ext cx="2803525" cy="547687"/>
          </a:xfrm>
          <a:prstGeom prst="wedgeRoundRectCallout">
            <a:avLst>
              <a:gd name="adj1" fmla="val -50003"/>
              <a:gd name="adj2" fmla="val -25024"/>
              <a:gd name="adj3" fmla="val 16667"/>
            </a:avLst>
          </a:prstGeom>
          <a:solidFill>
            <a:srgbClr val="0066CC"/>
          </a:solidFill>
          <a:ln w="9525" cap="flat" cmpd="sng" algn="ctr">
            <a:solidFill>
              <a:schemeClr val="accent3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 algn="ctr"/>
            <a:r>
              <a:rPr lang="pt-BR" altLang="pt-BR" sz="2800" u="none">
                <a:latin typeface="Arial Narrow" panose="020B0606020202030204" pitchFamily="34" charset="0"/>
                <a:ea typeface="ヒラギノ角ゴ Pro W3"/>
                <a:cs typeface="ヒラギノ角ゴ Pro W3"/>
              </a:rPr>
              <a:t>MITIGAR RISCOS</a:t>
            </a:r>
          </a:p>
          <a:p>
            <a:pPr algn="ctr">
              <a:buFontTx/>
              <a:buChar char="-"/>
            </a:pPr>
            <a:endParaRPr lang="pt-BR" altLang="pt-BR" sz="2800" u="none">
              <a:latin typeface="Arial Narrow" panose="020B0606020202030204" pitchFamily="34" charset="0"/>
              <a:ea typeface="ヒラギノ角ゴ Pro W3"/>
              <a:cs typeface="ヒラギノ角ゴ Pro W3"/>
            </a:endParaRPr>
          </a:p>
          <a:p>
            <a:pPr algn="ctr"/>
            <a:endParaRPr lang="pt-BR" altLang="pt-BR" sz="2800" u="none">
              <a:latin typeface="Arial Narrow" panose="020B0606020202030204" pitchFamily="34" charset="0"/>
            </a:endParaRPr>
          </a:p>
        </p:txBody>
      </p:sp>
      <p:grpSp>
        <p:nvGrpSpPr>
          <p:cNvPr id="14" name="Group 13"/>
          <p:cNvGrpSpPr>
            <a:grpSpLocks/>
          </p:cNvGrpSpPr>
          <p:nvPr/>
        </p:nvGrpSpPr>
        <p:grpSpPr bwMode="auto">
          <a:xfrm>
            <a:off x="6391275" y="3307606"/>
            <a:ext cx="2738438" cy="895350"/>
            <a:chOff x="6390550" y="3595685"/>
            <a:chExt cx="2738751" cy="894620"/>
          </a:xfrm>
        </p:grpSpPr>
        <p:sp>
          <p:nvSpPr>
            <p:cNvPr id="15" name="Rectangle 18"/>
            <p:cNvSpPr>
              <a:spLocks noChangeArrowheads="1"/>
            </p:cNvSpPr>
            <p:nvPr/>
          </p:nvSpPr>
          <p:spPr bwMode="auto">
            <a:xfrm>
              <a:off x="7185085" y="3956154"/>
              <a:ext cx="1944216" cy="3589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pt-BR" altLang="pt-BR" sz="1600" u="none" dirty="0">
                  <a:solidFill>
                    <a:srgbClr val="4F5150"/>
                  </a:solidFill>
                  <a:latin typeface="Arial Narrow" panose="020B0606020202030204" pitchFamily="34" charset="0"/>
                  <a:ea typeface="ヒラギノ角ゴ Pro W3"/>
                  <a:cs typeface="ヒラギノ角ゴ Pro W3"/>
                </a:rPr>
                <a:t>Procedimento Cópia</a:t>
              </a:r>
            </a:p>
          </p:txBody>
        </p:sp>
        <p:pic>
          <p:nvPicPr>
            <p:cNvPr id="16" name="Picture 19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90550" y="3595685"/>
              <a:ext cx="814104" cy="8946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7" name="Group 16"/>
          <p:cNvGrpSpPr>
            <a:grpSpLocks/>
          </p:cNvGrpSpPr>
          <p:nvPr/>
        </p:nvGrpSpPr>
        <p:grpSpPr bwMode="auto">
          <a:xfrm>
            <a:off x="127000" y="3193306"/>
            <a:ext cx="2524172" cy="1039812"/>
            <a:chOff x="126427" y="3480160"/>
            <a:chExt cx="2524677" cy="1040973"/>
          </a:xfrm>
        </p:grpSpPr>
        <p:pic>
          <p:nvPicPr>
            <p:cNvPr id="18" name="Picture 2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6427" y="3480160"/>
              <a:ext cx="917181" cy="10409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" name="Rectangle 22"/>
            <p:cNvSpPr>
              <a:spLocks noChangeArrowheads="1"/>
            </p:cNvSpPr>
            <p:nvPr/>
          </p:nvSpPr>
          <p:spPr bwMode="auto">
            <a:xfrm>
              <a:off x="975759" y="3960974"/>
              <a:ext cx="1675345" cy="4264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pt-BR" altLang="pt-BR" sz="2000" u="none" dirty="0" smtClean="0">
                  <a:solidFill>
                    <a:srgbClr val="4F5150"/>
                  </a:solidFill>
                  <a:latin typeface="Arial Narrow" panose="020B0606020202030204" pitchFamily="34" charset="0"/>
                  <a:ea typeface="ヒラギノ角ゴ Pro W3"/>
                  <a:cs typeface="ヒラギノ角ゴ Pro W3"/>
                </a:rPr>
                <a:t>Piada Vigilante</a:t>
              </a:r>
              <a:endParaRPr lang="pt-BR" altLang="pt-BR" sz="2000" u="none" dirty="0">
                <a:solidFill>
                  <a:srgbClr val="4F5150"/>
                </a:solidFill>
                <a:latin typeface="Arial Narrow" panose="020B0606020202030204" pitchFamily="34" charset="0"/>
                <a:ea typeface="ヒラギノ角ゴ Pro W3"/>
                <a:cs typeface="ヒラギノ角ゴ Pro W3"/>
              </a:endParaRPr>
            </a:p>
          </p:txBody>
        </p:sp>
      </p:grpSp>
      <p:grpSp>
        <p:nvGrpSpPr>
          <p:cNvPr id="21" name="Group 20"/>
          <p:cNvGrpSpPr>
            <a:grpSpLocks/>
          </p:cNvGrpSpPr>
          <p:nvPr/>
        </p:nvGrpSpPr>
        <p:grpSpPr bwMode="auto">
          <a:xfrm>
            <a:off x="3208338" y="3528268"/>
            <a:ext cx="2818116" cy="723900"/>
            <a:chOff x="3208578" y="3815322"/>
            <a:chExt cx="2817270" cy="723716"/>
          </a:xfrm>
        </p:grpSpPr>
        <p:pic>
          <p:nvPicPr>
            <p:cNvPr id="22" name="Picture 2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08578" y="3815322"/>
              <a:ext cx="974072" cy="7237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" name="Rectangle 25"/>
            <p:cNvSpPr>
              <a:spLocks noChangeArrowheads="1"/>
            </p:cNvSpPr>
            <p:nvPr/>
          </p:nvSpPr>
          <p:spPr bwMode="auto">
            <a:xfrm>
              <a:off x="3844495" y="3956154"/>
              <a:ext cx="2181353" cy="5353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pt-BR" altLang="pt-BR" u="none">
                  <a:solidFill>
                    <a:srgbClr val="4F5150"/>
                  </a:solidFill>
                  <a:latin typeface="Arial Narrow" panose="020B0606020202030204" pitchFamily="34" charset="0"/>
                  <a:ea typeface="ヒラギノ角ゴ Pro W3"/>
                  <a:cs typeface="ヒラギノ角ゴ Pro W3"/>
                </a:rPr>
                <a:t>Bolsa esquecida</a:t>
              </a:r>
            </a:p>
          </p:txBody>
        </p:sp>
      </p:grpSp>
      <p:sp>
        <p:nvSpPr>
          <p:cNvPr id="24" name="Rounded Rectangular Callout 23"/>
          <p:cNvSpPr/>
          <p:nvPr/>
        </p:nvSpPr>
        <p:spPr>
          <a:xfrm>
            <a:off x="5076056" y="260350"/>
            <a:ext cx="3966344" cy="1512888"/>
          </a:xfrm>
          <a:prstGeom prst="wedgeRoundRectCallout">
            <a:avLst>
              <a:gd name="adj1" fmla="val -36658"/>
              <a:gd name="adj2" fmla="val 329573"/>
              <a:gd name="adj3" fmla="val 16667"/>
            </a:avLst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pt-BR" sz="1800" u="none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Todo Sistema de Gestão tem que gerar:</a:t>
            </a:r>
          </a:p>
          <a:p>
            <a:pPr marL="285750" indent="-285750" algn="just">
              <a:buFont typeface="Arial" panose="020B0604020202020204" pitchFamily="34" charset="0"/>
              <a:buChar char="•"/>
              <a:defRPr/>
            </a:pPr>
            <a:r>
              <a:rPr lang="pt-BR" sz="1800" b="1" u="none" dirty="0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</a:rPr>
              <a:t>Velocidade</a:t>
            </a:r>
            <a:r>
              <a:rPr lang="pt-BR" sz="1800" u="none" dirty="0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pt-BR" sz="1800" u="none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(não entraves)</a:t>
            </a:r>
          </a:p>
          <a:p>
            <a:pPr marL="285750" indent="-285750" algn="just">
              <a:buFont typeface="Arial" panose="020B0604020202020204" pitchFamily="34" charset="0"/>
              <a:buChar char="•"/>
              <a:defRPr/>
            </a:pPr>
            <a:r>
              <a:rPr lang="pt-BR" sz="1800" b="1" u="none" dirty="0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</a:rPr>
              <a:t>Percepção de Valor </a:t>
            </a:r>
            <a:r>
              <a:rPr lang="pt-BR" sz="1800" u="none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(não dúvidas)</a:t>
            </a:r>
          </a:p>
          <a:p>
            <a:pPr marL="285750" indent="-285750" algn="just">
              <a:buFont typeface="Arial" panose="020B0604020202020204" pitchFamily="34" charset="0"/>
              <a:buChar char="•"/>
              <a:defRPr/>
            </a:pPr>
            <a:r>
              <a:rPr lang="pt-BR" sz="1800" b="1" u="none" dirty="0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</a:rPr>
              <a:t>Resultados</a:t>
            </a:r>
            <a:r>
              <a:rPr lang="pt-BR" sz="1800" u="none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 (não custos)</a:t>
            </a:r>
          </a:p>
          <a:p>
            <a:pPr marL="285750" indent="-285750" algn="just">
              <a:buFont typeface="Arial" panose="020B0604020202020204" pitchFamily="34" charset="0"/>
              <a:buChar char="•"/>
              <a:defRPr/>
            </a:pPr>
            <a:r>
              <a:rPr lang="pt-BR" sz="1800" b="1" u="none" dirty="0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</a:rPr>
              <a:t>Segurança</a:t>
            </a:r>
            <a:r>
              <a:rPr lang="pt-BR" sz="1800" u="none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 (não medo)</a:t>
            </a:r>
          </a:p>
        </p:txBody>
      </p:sp>
      <p:grpSp>
        <p:nvGrpSpPr>
          <p:cNvPr id="25" name="Group 24"/>
          <p:cNvGrpSpPr>
            <a:grpSpLocks/>
          </p:cNvGrpSpPr>
          <p:nvPr/>
        </p:nvGrpSpPr>
        <p:grpSpPr bwMode="auto">
          <a:xfrm>
            <a:off x="3090863" y="2291606"/>
            <a:ext cx="3065462" cy="993775"/>
            <a:chOff x="3091474" y="2578891"/>
            <a:chExt cx="3064702" cy="994125"/>
          </a:xfrm>
        </p:grpSpPr>
        <p:sp>
          <p:nvSpPr>
            <p:cNvPr id="26" name="Rounded Rectangular Callout 25"/>
            <p:cNvSpPr/>
            <p:nvPr/>
          </p:nvSpPr>
          <p:spPr bwMode="auto">
            <a:xfrm>
              <a:off x="3091474" y="2857071"/>
              <a:ext cx="3064702" cy="715945"/>
            </a:xfrm>
            <a:prstGeom prst="wedgeRoundRectCallout">
              <a:avLst>
                <a:gd name="adj1" fmla="val -50003"/>
                <a:gd name="adj2" fmla="val -25024"/>
                <a:gd name="adj3" fmla="val 16667"/>
              </a:avLst>
            </a:prstGeom>
            <a:solidFill>
              <a:srgbClr val="FFC000"/>
            </a:solidFill>
            <a:ln w="9525" cap="flat" cmpd="sng" algn="ctr">
              <a:solidFill>
                <a:schemeClr val="accent3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algn="ctr">
                <a:defRPr/>
              </a:pPr>
              <a:r>
                <a:rPr lang="pt-BR" altLang="pt-BR" sz="3600" b="1" u="none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  <a:latin typeface="Arial Narrow" panose="020B0606020202030204" pitchFamily="34" charset="0"/>
                  <a:ea typeface="ヒラギノ角ゴ Pro W3" pitchFamily="-71" charset="-128"/>
                </a:rPr>
                <a:t>CONTROLES</a:t>
              </a:r>
            </a:p>
            <a:p>
              <a:pPr marL="285750" indent="-285750" algn="ctr">
                <a:buFontTx/>
                <a:buChar char="-"/>
                <a:defRPr/>
              </a:pPr>
              <a:endParaRPr lang="pt-BR" altLang="pt-BR" sz="3600" b="1" u="none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Arial Narrow" panose="020B0606020202030204" pitchFamily="34" charset="0"/>
                <a:ea typeface="ヒラギノ角ゴ Pro W3" pitchFamily="-71" charset="-128"/>
              </a:endParaRPr>
            </a:p>
            <a:p>
              <a:pPr algn="ctr" defTabSz="914400">
                <a:defRPr/>
              </a:pPr>
              <a:endParaRPr lang="pt-BR" sz="3600" b="1" u="none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27" name="Striped Right Arrow 26"/>
            <p:cNvSpPr/>
            <p:nvPr/>
          </p:nvSpPr>
          <p:spPr>
            <a:xfrm rot="5400000">
              <a:off x="4394359" y="2491729"/>
              <a:ext cx="431952" cy="606275"/>
            </a:xfrm>
            <a:prstGeom prst="stripedRightArrow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u="none"/>
            </a:p>
          </p:txBody>
        </p:sp>
      </p:grpSp>
      <p:grpSp>
        <p:nvGrpSpPr>
          <p:cNvPr id="28" name="Group 27"/>
          <p:cNvGrpSpPr>
            <a:grpSpLocks/>
          </p:cNvGrpSpPr>
          <p:nvPr/>
        </p:nvGrpSpPr>
        <p:grpSpPr bwMode="auto">
          <a:xfrm>
            <a:off x="3276600" y="4577606"/>
            <a:ext cx="4319588" cy="1884362"/>
            <a:chOff x="3275856" y="4865033"/>
            <a:chExt cx="4320480" cy="1884380"/>
          </a:xfrm>
        </p:grpSpPr>
        <p:pic>
          <p:nvPicPr>
            <p:cNvPr id="29" name="Picture 34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75422" y="5229200"/>
              <a:ext cx="1820914" cy="1520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30" name="Group 35"/>
            <p:cNvGrpSpPr>
              <a:grpSpLocks/>
            </p:cNvGrpSpPr>
            <p:nvPr/>
          </p:nvGrpSpPr>
          <p:grpSpPr bwMode="auto">
            <a:xfrm>
              <a:off x="3275856" y="4865033"/>
              <a:ext cx="2803582" cy="1012239"/>
              <a:chOff x="3275856" y="4865033"/>
              <a:chExt cx="2803582" cy="1012239"/>
            </a:xfrm>
          </p:grpSpPr>
          <p:sp>
            <p:nvSpPr>
              <p:cNvPr id="31" name="Rounded Rectangular Callout 30"/>
              <p:cNvSpPr/>
              <p:nvPr/>
            </p:nvSpPr>
            <p:spPr bwMode="auto">
              <a:xfrm>
                <a:off x="3275856" y="5230162"/>
                <a:ext cx="2804104" cy="647706"/>
              </a:xfrm>
              <a:prstGeom prst="wedgeRoundRectCallout">
                <a:avLst>
                  <a:gd name="adj1" fmla="val -50003"/>
                  <a:gd name="adj2" fmla="val -25024"/>
                  <a:gd name="adj3" fmla="val 16667"/>
                </a:avLst>
              </a:prstGeom>
              <a:solidFill>
                <a:srgbClr val="006600"/>
              </a:solidFill>
              <a:ln w="9525" cap="flat" cmpd="sng" algn="ctr">
                <a:solidFill>
                  <a:schemeClr val="accent3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pPr algn="ctr"/>
                <a:r>
                  <a:rPr lang="pt-BR" altLang="pt-BR" sz="3200" u="none">
                    <a:latin typeface="Arial Narrow" panose="020B0606020202030204" pitchFamily="34" charset="0"/>
                    <a:ea typeface="ヒラギノ角ゴ Pro W3"/>
                    <a:cs typeface="ヒラギノ角ゴ Pro W3"/>
                  </a:rPr>
                  <a:t>DINÂMICA</a:t>
                </a:r>
              </a:p>
              <a:p>
                <a:pPr algn="ctr">
                  <a:buFontTx/>
                  <a:buChar char="-"/>
                </a:pPr>
                <a:endParaRPr lang="pt-BR" altLang="pt-BR" sz="3200" u="none">
                  <a:latin typeface="Arial Narrow" panose="020B0606020202030204" pitchFamily="34" charset="0"/>
                  <a:ea typeface="ヒラギノ角ゴ Pro W3"/>
                  <a:cs typeface="ヒラギノ角ゴ Pro W3"/>
                </a:endParaRPr>
              </a:p>
              <a:p>
                <a:pPr algn="ctr"/>
                <a:endParaRPr lang="pt-BR" altLang="pt-BR" sz="3200" u="none">
                  <a:latin typeface="Arial Narrow" panose="020B0606020202030204" pitchFamily="34" charset="0"/>
                </a:endParaRPr>
              </a:p>
            </p:txBody>
          </p:sp>
          <p:sp>
            <p:nvSpPr>
              <p:cNvPr id="32" name="Striped Right Arrow 31"/>
              <p:cNvSpPr/>
              <p:nvPr/>
            </p:nvSpPr>
            <p:spPr>
              <a:xfrm rot="5400000">
                <a:off x="4437395" y="4778454"/>
                <a:ext cx="431804" cy="604962"/>
              </a:xfrm>
              <a:prstGeom prst="stripedRightArrow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t-BR" u="none"/>
              </a:p>
            </p:txBody>
          </p:sp>
        </p:grpSp>
      </p:grpSp>
      <p:sp>
        <p:nvSpPr>
          <p:cNvPr id="33" name="Rounded Rectangular Callout 32"/>
          <p:cNvSpPr/>
          <p:nvPr/>
        </p:nvSpPr>
        <p:spPr bwMode="auto">
          <a:xfrm>
            <a:off x="57149" y="5139581"/>
            <a:ext cx="4125553" cy="1601787"/>
          </a:xfrm>
          <a:prstGeom prst="wedgeRoundRectCallout">
            <a:avLst>
              <a:gd name="adj1" fmla="val -24456"/>
              <a:gd name="adj2" fmla="val -49146"/>
              <a:gd name="adj3" fmla="val 16667"/>
            </a:avLst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 algn="ctr"/>
            <a:r>
              <a:rPr lang="pt-BR" altLang="pt-BR" sz="1800" b="1" u="none">
                <a:latin typeface="Arial Narrow" panose="020B0606020202030204" pitchFamily="34" charset="0"/>
                <a:ea typeface="ヒラギノ角ゴ Pro W3"/>
                <a:cs typeface="ヒラギノ角ゴ Pro W3"/>
              </a:rPr>
              <a:t>Exemplo: </a:t>
            </a:r>
            <a:r>
              <a:rPr lang="pt-BR" altLang="pt-BR" sz="1800" u="none">
                <a:latin typeface="Arial Narrow" panose="020B0606020202030204" pitchFamily="34" charset="0"/>
                <a:ea typeface="ヒラギノ角ゴ Pro W3"/>
                <a:cs typeface="ヒラギノ角ゴ Pro W3"/>
              </a:rPr>
              <a:t>Os colaboradores devem ter a percepção de que o SG Antissuborno reduz o risco de perder seu emprego porque um executivo da empresa foi preso por atos de corrupção</a:t>
            </a:r>
          </a:p>
          <a:p>
            <a:pPr algn="ctr">
              <a:buFontTx/>
              <a:buChar char="-"/>
            </a:pPr>
            <a:endParaRPr lang="pt-BR" altLang="pt-BR" sz="1800" u="none">
              <a:latin typeface="Arial Narrow" panose="020B0606020202030204" pitchFamily="34" charset="0"/>
              <a:ea typeface="ヒラギノ角ゴ Pro W3"/>
              <a:cs typeface="ヒラギノ角ゴ Pro W3"/>
            </a:endParaRPr>
          </a:p>
          <a:p>
            <a:pPr algn="ctr"/>
            <a:endParaRPr lang="pt-BR" altLang="pt-BR" sz="1800" u="none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9728594"/>
      </p:ext>
    </p:extLst>
  </p:cSld>
  <p:clrMapOvr>
    <a:masterClrMapping/>
  </p:clrMapOvr>
  <p:transition spd="med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24" grpId="0" animBg="1"/>
      <p:bldP spid="3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9"/>
          <p:cNvSpPr>
            <a:spLocks noChangeArrowheads="1"/>
          </p:cNvSpPr>
          <p:nvPr/>
        </p:nvSpPr>
        <p:spPr bwMode="auto">
          <a:xfrm>
            <a:off x="274638" y="1556792"/>
            <a:ext cx="8281987" cy="16787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l" eaLnBrk="1" hangingPunct="1">
              <a:lnSpc>
                <a:spcPct val="120000"/>
              </a:lnSpc>
            </a:pPr>
            <a:r>
              <a:rPr lang="pt-BR" altLang="pt-BR" sz="2200" b="0" u="none" dirty="0">
                <a:solidFill>
                  <a:srgbClr val="4F5150"/>
                </a:solidFill>
                <a:latin typeface="Arial Narrow" panose="020B0606020202030204" pitchFamily="34" charset="0"/>
                <a:ea typeface="ヒラギノ角ゴ Pro W3"/>
                <a:cs typeface="ヒラギノ角ゴ Pro W3"/>
              </a:rPr>
              <a:t>A transparência deve ser um princípio para a adequada identificação e gestão dos riscos:</a:t>
            </a:r>
          </a:p>
          <a:p>
            <a:pPr algn="l" eaLnBrk="1" hangingPunct="1">
              <a:lnSpc>
                <a:spcPct val="120000"/>
              </a:lnSpc>
            </a:pPr>
            <a:endParaRPr lang="pt-BR" altLang="pt-BR" sz="2200" b="0" u="none" dirty="0">
              <a:solidFill>
                <a:srgbClr val="4F5150"/>
              </a:solidFill>
              <a:latin typeface="Arial Narrow" panose="020B0606020202030204" pitchFamily="34" charset="0"/>
              <a:ea typeface="ヒラギノ角ゴ Pro W3"/>
              <a:cs typeface="ヒラギノ角ゴ Pro W3"/>
            </a:endParaRPr>
          </a:p>
          <a:p>
            <a:pPr algn="l" eaLnBrk="1" hangingPunct="1">
              <a:lnSpc>
                <a:spcPct val="120000"/>
              </a:lnSpc>
            </a:pPr>
            <a:endParaRPr lang="pt-BR" altLang="pt-BR" sz="2200" b="0" u="none" dirty="0">
              <a:solidFill>
                <a:srgbClr val="4F5150"/>
              </a:solidFill>
              <a:latin typeface="Arial Narrow" panose="020B0606020202030204" pitchFamily="34" charset="0"/>
              <a:ea typeface="ヒラギノ角ゴ Pro W3"/>
              <a:cs typeface="ヒラギノ角ゴ Pro W3"/>
            </a:endParaRPr>
          </a:p>
        </p:txBody>
      </p:sp>
      <p:sp>
        <p:nvSpPr>
          <p:cNvPr id="4" name="Rounded Rectangular Callout 3"/>
          <p:cNvSpPr/>
          <p:nvPr/>
        </p:nvSpPr>
        <p:spPr bwMode="auto">
          <a:xfrm>
            <a:off x="3014663" y="2589932"/>
            <a:ext cx="2803525" cy="547687"/>
          </a:xfrm>
          <a:prstGeom prst="wedgeRoundRectCallout">
            <a:avLst>
              <a:gd name="adj1" fmla="val -50003"/>
              <a:gd name="adj2" fmla="val -25024"/>
              <a:gd name="adj3" fmla="val 16667"/>
            </a:avLst>
          </a:prstGeom>
          <a:solidFill>
            <a:schemeClr val="accent1"/>
          </a:solidFill>
          <a:ln w="9525" cap="flat" cmpd="sng" algn="ctr">
            <a:solidFill>
              <a:schemeClr val="accent3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r>
              <a:rPr lang="pt-BR" altLang="pt-BR" u="none" dirty="0">
                <a:latin typeface="Arial Narrow" panose="020B0606020202030204" pitchFamily="34" charset="0"/>
                <a:ea typeface="ヒラギノ角ゴ Pro W3"/>
                <a:cs typeface="ヒラギノ角ゴ Pro W3"/>
              </a:rPr>
              <a:t>TRANSPARÊNCIA</a:t>
            </a:r>
          </a:p>
          <a:p>
            <a:pPr>
              <a:buFontTx/>
              <a:buChar char="-"/>
            </a:pPr>
            <a:endParaRPr lang="pt-BR" altLang="pt-BR" u="none" dirty="0">
              <a:latin typeface="Arial Narrow" panose="020B0606020202030204" pitchFamily="34" charset="0"/>
              <a:ea typeface="ヒラギノ角ゴ Pro W3"/>
              <a:cs typeface="ヒラギノ角ゴ Pro W3"/>
            </a:endParaRPr>
          </a:p>
          <a:p>
            <a:endParaRPr lang="pt-BR" altLang="pt-BR" u="none" dirty="0">
              <a:latin typeface="Arial Narrow" panose="020B0606020202030204" pitchFamily="34" charset="0"/>
            </a:endParaRPr>
          </a:p>
        </p:txBody>
      </p: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755650" y="3231281"/>
            <a:ext cx="2197100" cy="1428813"/>
            <a:chOff x="755576" y="2943928"/>
            <a:chExt cx="2197537" cy="1428513"/>
          </a:xfrm>
        </p:grpSpPr>
        <p:sp>
          <p:nvSpPr>
            <p:cNvPr id="6" name="Rectangle 12"/>
            <p:cNvSpPr>
              <a:spLocks noChangeArrowheads="1"/>
            </p:cNvSpPr>
            <p:nvPr/>
          </p:nvSpPr>
          <p:spPr bwMode="auto">
            <a:xfrm>
              <a:off x="755576" y="3356992"/>
              <a:ext cx="2197537" cy="10154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pt-BR" altLang="pt-BR" sz="2000" b="0" u="none">
                  <a:solidFill>
                    <a:srgbClr val="4F5150"/>
                  </a:solidFill>
                  <a:latin typeface="Arial Narrow" panose="020B0606020202030204" pitchFamily="34" charset="0"/>
                  <a:ea typeface="ヒラギノ角ゴ Pro W3"/>
                  <a:cs typeface="ヒラギノ角ゴ Pro W3"/>
                </a:rPr>
                <a:t>MÚTUO ENTRE EMPRESAS</a:t>
              </a:r>
            </a:p>
            <a:p>
              <a:r>
                <a:rPr lang="pt-BR" altLang="pt-BR" sz="2000" b="0" u="none">
                  <a:solidFill>
                    <a:srgbClr val="4F5150"/>
                  </a:solidFill>
                  <a:latin typeface="Arial Narrow" panose="020B0606020202030204" pitchFamily="34" charset="0"/>
                  <a:ea typeface="ヒラギノ角ゴ Pro W3"/>
                  <a:cs typeface="ヒラギノ角ゴ Pro W3"/>
                </a:rPr>
                <a:t>(INTERCOMPANY)</a:t>
              </a:r>
              <a:endParaRPr lang="pt-BR" altLang="pt-BR" sz="2000" b="0" u="none"/>
            </a:p>
          </p:txBody>
        </p:sp>
        <p:sp>
          <p:nvSpPr>
            <p:cNvPr id="7" name="Striped Right Arrow 6"/>
            <p:cNvSpPr/>
            <p:nvPr/>
          </p:nvSpPr>
          <p:spPr>
            <a:xfrm rot="8673614">
              <a:off x="2414844" y="2943928"/>
              <a:ext cx="431886" cy="458691"/>
            </a:xfrm>
            <a:prstGeom prst="stripedRightArrow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pt-BR" sz="2000" b="0" u="none"/>
            </a:p>
          </p:txBody>
        </p:sp>
      </p:grp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5895975" y="3245569"/>
            <a:ext cx="2185988" cy="1180374"/>
            <a:chOff x="5896617" y="2958522"/>
            <a:chExt cx="2184787" cy="1179701"/>
          </a:xfrm>
        </p:grpSpPr>
        <p:sp>
          <p:nvSpPr>
            <p:cNvPr id="9" name="Rectangle 15"/>
            <p:cNvSpPr>
              <a:spLocks noChangeArrowheads="1"/>
            </p:cNvSpPr>
            <p:nvPr/>
          </p:nvSpPr>
          <p:spPr bwMode="auto">
            <a:xfrm>
              <a:off x="6084168" y="3430741"/>
              <a:ext cx="1997236" cy="7074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pt-BR" altLang="pt-BR" sz="2000" b="0" u="none">
                  <a:solidFill>
                    <a:srgbClr val="4F5150"/>
                  </a:solidFill>
                  <a:latin typeface="Arial Narrow" panose="020B0606020202030204" pitchFamily="34" charset="0"/>
                  <a:ea typeface="ヒラギノ角ゴ Pro W3"/>
                  <a:cs typeface="ヒラギノ角ゴ Pro W3"/>
                </a:rPr>
                <a:t>PAGAMENTO DE FORNECEDORES</a:t>
              </a:r>
              <a:endParaRPr lang="pt-BR" altLang="pt-BR" sz="2000" b="0" u="none"/>
            </a:p>
          </p:txBody>
        </p:sp>
        <p:sp>
          <p:nvSpPr>
            <p:cNvPr id="10" name="Striped Right Arrow 9"/>
            <p:cNvSpPr/>
            <p:nvPr/>
          </p:nvSpPr>
          <p:spPr>
            <a:xfrm rot="2953316">
              <a:off x="5910108" y="2945031"/>
              <a:ext cx="431554" cy="458536"/>
            </a:xfrm>
            <a:prstGeom prst="stripedRightArrow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pt-BR" sz="2000" b="0" u="none"/>
            </a:p>
          </p:txBody>
        </p:sp>
      </p:grpSp>
      <p:grpSp>
        <p:nvGrpSpPr>
          <p:cNvPr id="11" name="Group 10"/>
          <p:cNvGrpSpPr>
            <a:grpSpLocks/>
          </p:cNvGrpSpPr>
          <p:nvPr/>
        </p:nvGrpSpPr>
        <p:grpSpPr bwMode="auto">
          <a:xfrm>
            <a:off x="3494088" y="3290017"/>
            <a:ext cx="1941512" cy="1134754"/>
            <a:chOff x="3493899" y="3002099"/>
            <a:chExt cx="1942197" cy="1134840"/>
          </a:xfrm>
        </p:grpSpPr>
        <p:sp>
          <p:nvSpPr>
            <p:cNvPr id="12" name="Rectangle 18"/>
            <p:cNvSpPr>
              <a:spLocks noChangeArrowheads="1"/>
            </p:cNvSpPr>
            <p:nvPr/>
          </p:nvSpPr>
          <p:spPr bwMode="auto">
            <a:xfrm>
              <a:off x="3493899" y="3429000"/>
              <a:ext cx="1942197" cy="707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pt-BR" altLang="pt-BR" sz="2000" b="0" u="none">
                  <a:solidFill>
                    <a:srgbClr val="4F5150"/>
                  </a:solidFill>
                  <a:latin typeface="Arial Narrow" panose="020B0606020202030204" pitchFamily="34" charset="0"/>
                  <a:ea typeface="ヒラギノ角ゴ Pro W3"/>
                  <a:cs typeface="ヒラギノ角ゴ Pro W3"/>
                </a:rPr>
                <a:t>DISTRIBUIÇÃO DE DIVIDENDOS</a:t>
              </a:r>
              <a:endParaRPr lang="pt-BR" altLang="pt-BR" sz="2000" b="0" u="none"/>
            </a:p>
          </p:txBody>
        </p:sp>
        <p:sp>
          <p:nvSpPr>
            <p:cNvPr id="13" name="Striped Right Arrow 12"/>
            <p:cNvSpPr/>
            <p:nvPr/>
          </p:nvSpPr>
          <p:spPr>
            <a:xfrm rot="5400000">
              <a:off x="4198263" y="2988541"/>
              <a:ext cx="431833" cy="458950"/>
            </a:xfrm>
            <a:prstGeom prst="stripedRightArrow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pt-BR" sz="2000" b="0" u="none"/>
            </a:p>
          </p:txBody>
        </p:sp>
      </p:grpSp>
      <p:grpSp>
        <p:nvGrpSpPr>
          <p:cNvPr id="14" name="Group 13"/>
          <p:cNvGrpSpPr>
            <a:grpSpLocks/>
          </p:cNvGrpSpPr>
          <p:nvPr/>
        </p:nvGrpSpPr>
        <p:grpSpPr bwMode="auto">
          <a:xfrm>
            <a:off x="2647950" y="4364757"/>
            <a:ext cx="3721100" cy="1079500"/>
            <a:chOff x="2647568" y="4077072"/>
            <a:chExt cx="3721171" cy="1080120"/>
          </a:xfrm>
        </p:grpSpPr>
        <p:sp>
          <p:nvSpPr>
            <p:cNvPr id="15" name="Rounded Rectangular Callout 14"/>
            <p:cNvSpPr/>
            <p:nvPr/>
          </p:nvSpPr>
          <p:spPr bwMode="auto">
            <a:xfrm>
              <a:off x="2647568" y="4441247"/>
              <a:ext cx="3721171" cy="715945"/>
            </a:xfrm>
            <a:prstGeom prst="wedgeRoundRectCallout">
              <a:avLst>
                <a:gd name="adj1" fmla="val -50003"/>
                <a:gd name="adj2" fmla="val -25024"/>
                <a:gd name="adj3" fmla="val 16667"/>
              </a:avLst>
            </a:prstGeom>
            <a:solidFill>
              <a:srgbClr val="FFC000"/>
            </a:solidFill>
            <a:ln w="9525" cap="flat" cmpd="sng" algn="ctr">
              <a:solidFill>
                <a:schemeClr val="accent3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>
                <a:defRPr/>
              </a:pPr>
              <a:r>
                <a:rPr lang="pt-BR" altLang="pt-BR" b="0" u="none" dirty="0" smtClean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  <a:latin typeface="Arial Narrow" panose="020B0606020202030204" pitchFamily="34" charset="0"/>
                  <a:ea typeface="ヒラギノ角ゴ Pro W3" pitchFamily="-71" charset="-128"/>
                </a:rPr>
                <a:t>INDEPENDÊNCIA</a:t>
              </a:r>
              <a:endParaRPr lang="pt-BR" altLang="pt-BR" b="0" u="none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Arial Narrow" panose="020B0606020202030204" pitchFamily="34" charset="0"/>
                <a:ea typeface="ヒラギノ角ゴ Pro W3" pitchFamily="-71" charset="-128"/>
              </a:endParaRPr>
            </a:p>
            <a:p>
              <a:pPr defTabSz="914400">
                <a:defRPr/>
              </a:pPr>
              <a:endParaRPr lang="pt-BR" b="0" u="none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16" name="Striped Right Arrow 15"/>
            <p:cNvSpPr/>
            <p:nvPr/>
          </p:nvSpPr>
          <p:spPr>
            <a:xfrm rot="5400000">
              <a:off x="4199260" y="4063698"/>
              <a:ext cx="432048" cy="458796"/>
            </a:xfrm>
            <a:prstGeom prst="stripedRightArrow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pt-BR" b="0" u="none"/>
            </a:p>
          </p:txBody>
        </p:sp>
      </p:grpSp>
      <p:sp>
        <p:nvSpPr>
          <p:cNvPr id="17" name="Rounded Rectangular Callout 16"/>
          <p:cNvSpPr/>
          <p:nvPr/>
        </p:nvSpPr>
        <p:spPr>
          <a:xfrm>
            <a:off x="390524" y="5366469"/>
            <a:ext cx="3461395" cy="1158875"/>
          </a:xfrm>
          <a:prstGeom prst="wedgeRoundRectCallout">
            <a:avLst>
              <a:gd name="adj1" fmla="val 41663"/>
              <a:gd name="adj2" fmla="val -64149"/>
              <a:gd name="adj3" fmla="val 16667"/>
            </a:avLst>
          </a:prstGeom>
          <a:solidFill>
            <a:srgbClr val="FF0000"/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pt-BR" sz="2000" b="0" u="none" dirty="0">
                <a:latin typeface="Arial Narrow" panose="020B0606020202030204" pitchFamily="34" charset="0"/>
              </a:rPr>
              <a:t>PRINCÍPIO: A não tangibilização de um dano não significa que o risco não existe</a:t>
            </a:r>
          </a:p>
        </p:txBody>
      </p:sp>
    </p:spTree>
    <p:extLst>
      <p:ext uri="{BB962C8B-B14F-4D97-AF65-F5344CB8AC3E}">
        <p14:creationId xmlns:p14="http://schemas.microsoft.com/office/powerpoint/2010/main" val="1603769093"/>
      </p:ext>
    </p:extLst>
  </p:cSld>
  <p:clrMapOvr>
    <a:masterClrMapping/>
  </p:clrMapOvr>
  <p:transition spd="med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2"/>
          <p:cNvSpPr>
            <a:spLocks noChangeArrowheads="1"/>
          </p:cNvSpPr>
          <p:nvPr/>
        </p:nvSpPr>
        <p:spPr bwMode="auto">
          <a:xfrm>
            <a:off x="577280" y="1411295"/>
            <a:ext cx="7989888" cy="7167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spcAft>
                <a:spcPct val="0"/>
              </a:spcAft>
              <a:buChar char="•"/>
              <a:defRPr sz="2800" b="1">
                <a:solidFill>
                  <a:srgbClr val="114262"/>
                </a:solidFill>
                <a:latin typeface="Century Gothic" pitchFamily="34" charset="0"/>
              </a:defRPr>
            </a:lvl1pPr>
            <a:lvl2pPr marL="909638" indent="-285750">
              <a:spcAft>
                <a:spcPct val="0"/>
              </a:spcAft>
              <a:buChar char="–"/>
              <a:defRPr sz="2400" b="1">
                <a:solidFill>
                  <a:srgbClr val="114262"/>
                </a:solidFill>
                <a:latin typeface="Century Gothic" pitchFamily="34" charset="0"/>
              </a:defRPr>
            </a:lvl2pPr>
            <a:lvl3pPr marL="1317625" indent="-228600">
              <a:spcAft>
                <a:spcPct val="0"/>
              </a:spcAft>
              <a:buChar char="•"/>
              <a:defRPr sz="2000" b="1">
                <a:solidFill>
                  <a:srgbClr val="114262"/>
                </a:solidFill>
                <a:latin typeface="Century Gothic" pitchFamily="34" charset="0"/>
              </a:defRPr>
            </a:lvl3pPr>
            <a:lvl4pPr marL="1725613" indent="-228600">
              <a:spcAft>
                <a:spcPct val="0"/>
              </a:spcAft>
              <a:buChar char="–"/>
              <a:defRPr sz="2000" b="1">
                <a:solidFill>
                  <a:srgbClr val="114262"/>
                </a:solidFill>
                <a:latin typeface="Century Gothic" pitchFamily="34" charset="0"/>
              </a:defRPr>
            </a:lvl4pPr>
            <a:lvl5pPr marL="2133600" indent="-228600">
              <a:spcAft>
                <a:spcPct val="0"/>
              </a:spcAft>
              <a:buChar char="»"/>
              <a:defRPr sz="2000" b="1">
                <a:solidFill>
                  <a:srgbClr val="114262"/>
                </a:solidFill>
                <a:latin typeface="Century Gothic" pitchFamily="34" charset="0"/>
              </a:defRPr>
            </a:lvl5pPr>
            <a:lvl6pPr marL="2590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114262"/>
                </a:solidFill>
                <a:latin typeface="Century Gothic" pitchFamily="34" charset="0"/>
              </a:defRPr>
            </a:lvl6pPr>
            <a:lvl7pPr marL="3048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114262"/>
                </a:solidFill>
                <a:latin typeface="Century Gothic" pitchFamily="34" charset="0"/>
              </a:defRPr>
            </a:lvl7pPr>
            <a:lvl8pPr marL="3505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114262"/>
                </a:solidFill>
                <a:latin typeface="Century Gothic" pitchFamily="34" charset="0"/>
              </a:defRPr>
            </a:lvl8pPr>
            <a:lvl9pPr marL="39624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114262"/>
                </a:solidFill>
                <a:latin typeface="Century Gothic" pitchFamily="34" charset="0"/>
              </a:defRPr>
            </a:lvl9pPr>
          </a:lstStyle>
          <a:p>
            <a:pPr algn="just">
              <a:lnSpc>
                <a:spcPct val="125000"/>
              </a:lnSpc>
              <a:spcBef>
                <a:spcPct val="30000"/>
              </a:spcBef>
              <a:buClr>
                <a:srgbClr val="006666"/>
              </a:buClr>
              <a:buNone/>
            </a:pPr>
            <a:r>
              <a:rPr lang="pt-BR" altLang="pt-BR" sz="3200" b="0" u="none" dirty="0" smtClean="0">
                <a:solidFill>
                  <a:srgbClr val="000066"/>
                </a:solidFill>
                <a:latin typeface="Arial" panose="020B0604020202020204" pitchFamily="34" charset="0"/>
              </a:rPr>
              <a:t>Etapas certificação</a:t>
            </a:r>
            <a:endParaRPr lang="pt-BR" altLang="pt-BR" sz="3200" b="0" u="none" dirty="0">
              <a:solidFill>
                <a:srgbClr val="000066"/>
              </a:solidFill>
              <a:latin typeface="Arial" panose="020B0604020202020204" pitchFamily="34" charset="0"/>
            </a:endParaRPr>
          </a:p>
        </p:txBody>
      </p: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707921" y="2277517"/>
            <a:ext cx="3747989" cy="792162"/>
            <a:chOff x="395536" y="908720"/>
            <a:chExt cx="3747885" cy="792088"/>
          </a:xfrm>
        </p:grpSpPr>
        <p:sp>
          <p:nvSpPr>
            <p:cNvPr id="4" name="Rounded Rectangle 3"/>
            <p:cNvSpPr/>
            <p:nvPr/>
          </p:nvSpPr>
          <p:spPr>
            <a:xfrm>
              <a:off x="395536" y="908720"/>
              <a:ext cx="2663751" cy="792088"/>
            </a:xfrm>
            <a:prstGeom prst="roundRect">
              <a:avLst/>
            </a:prstGeom>
            <a:solidFill>
              <a:srgbClr val="66CC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pt-BR" sz="2000" b="0" u="none" dirty="0">
                  <a:solidFill>
                    <a:schemeClr val="bg1">
                      <a:lumMod val="75000"/>
                    </a:schemeClr>
                  </a:solidFill>
                  <a:latin typeface="Arial Narrow" panose="020B0606020202030204" pitchFamily="34" charset="0"/>
                </a:rPr>
                <a:t>Preenchimento Questionário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157281" y="1135711"/>
              <a:ext cx="986140" cy="36929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pt-BR" sz="1800" u="none" dirty="0">
                  <a:solidFill>
                    <a:schemeClr val="bg1">
                      <a:lumMod val="75000"/>
                    </a:schemeClr>
                  </a:solidFill>
                  <a:latin typeface="Arial Narrow" panose="020B0606020202030204" pitchFamily="34" charset="0"/>
                </a:rPr>
                <a:t>Empresa</a:t>
              </a:r>
            </a:p>
          </p:txBody>
        </p:sp>
      </p:grpSp>
      <p:grpSp>
        <p:nvGrpSpPr>
          <p:cNvPr id="6" name="Group 12"/>
          <p:cNvGrpSpPr>
            <a:grpSpLocks/>
          </p:cNvGrpSpPr>
          <p:nvPr/>
        </p:nvGrpSpPr>
        <p:grpSpPr bwMode="auto">
          <a:xfrm>
            <a:off x="715859" y="3357017"/>
            <a:ext cx="3950847" cy="792162"/>
            <a:chOff x="403118" y="1988840"/>
            <a:chExt cx="3950735" cy="792088"/>
          </a:xfrm>
        </p:grpSpPr>
        <p:sp>
          <p:nvSpPr>
            <p:cNvPr id="7" name="Rounded Rectangle 6"/>
            <p:cNvSpPr/>
            <p:nvPr/>
          </p:nvSpPr>
          <p:spPr>
            <a:xfrm>
              <a:off x="403118" y="1988840"/>
              <a:ext cx="2663750" cy="792088"/>
            </a:xfrm>
            <a:prstGeom prst="roundRect">
              <a:avLst/>
            </a:prstGeom>
            <a:solidFill>
              <a:srgbClr val="66CC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pt-BR" sz="2000" b="0" u="none" dirty="0">
                  <a:solidFill>
                    <a:schemeClr val="bg1">
                      <a:lumMod val="75000"/>
                    </a:schemeClr>
                  </a:solidFill>
                  <a:latin typeface="Arial Narrow" panose="020B0606020202030204" pitchFamily="34" charset="0"/>
                </a:rPr>
                <a:t>Emissão de Proposta Técnico / Comercial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3000635" y="2215831"/>
              <a:ext cx="1353218" cy="36929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pt-BR" sz="1800" u="none" dirty="0">
                  <a:solidFill>
                    <a:schemeClr val="bg1">
                      <a:lumMod val="75000"/>
                    </a:schemeClr>
                  </a:solidFill>
                  <a:latin typeface="Arial Narrow" panose="020B0606020202030204" pitchFamily="34" charset="0"/>
                </a:rPr>
                <a:t>Certificadora</a:t>
              </a:r>
            </a:p>
          </p:txBody>
        </p:sp>
      </p:grpSp>
      <p:grpSp>
        <p:nvGrpSpPr>
          <p:cNvPr id="9" name="Group 15"/>
          <p:cNvGrpSpPr>
            <a:grpSpLocks/>
          </p:cNvGrpSpPr>
          <p:nvPr/>
        </p:nvGrpSpPr>
        <p:grpSpPr bwMode="auto">
          <a:xfrm>
            <a:off x="707921" y="4365079"/>
            <a:ext cx="3950847" cy="792163"/>
            <a:chOff x="403118" y="1988840"/>
            <a:chExt cx="3950734" cy="792088"/>
          </a:xfrm>
        </p:grpSpPr>
        <p:sp>
          <p:nvSpPr>
            <p:cNvPr id="10" name="Rounded Rectangle 9"/>
            <p:cNvSpPr/>
            <p:nvPr/>
          </p:nvSpPr>
          <p:spPr>
            <a:xfrm>
              <a:off x="403118" y="1988840"/>
              <a:ext cx="2663749" cy="792088"/>
            </a:xfrm>
            <a:prstGeom prst="roundRect">
              <a:avLst/>
            </a:prstGeom>
            <a:solidFill>
              <a:srgbClr val="66CC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pt-BR" sz="1800" b="0" u="none" dirty="0">
                  <a:solidFill>
                    <a:schemeClr val="bg1">
                      <a:lumMod val="75000"/>
                    </a:schemeClr>
                  </a:solidFill>
                  <a:latin typeface="Arial Narrow" panose="020B0606020202030204" pitchFamily="34" charset="0"/>
                </a:rPr>
                <a:t>Agendamento Auditoria e designação equipe auditora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3000635" y="2215832"/>
              <a:ext cx="1353217" cy="36929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pt-BR" sz="1800" u="none" dirty="0">
                  <a:solidFill>
                    <a:schemeClr val="bg1">
                      <a:lumMod val="75000"/>
                    </a:schemeClr>
                  </a:solidFill>
                  <a:latin typeface="Arial Narrow" panose="020B0606020202030204" pitchFamily="34" charset="0"/>
                </a:rPr>
                <a:t>Certificadora</a:t>
              </a:r>
            </a:p>
          </p:txBody>
        </p:sp>
      </p:grpSp>
      <p:grpSp>
        <p:nvGrpSpPr>
          <p:cNvPr id="12" name="Group 18"/>
          <p:cNvGrpSpPr>
            <a:grpSpLocks/>
          </p:cNvGrpSpPr>
          <p:nvPr/>
        </p:nvGrpSpPr>
        <p:grpSpPr bwMode="auto">
          <a:xfrm>
            <a:off x="707921" y="5373142"/>
            <a:ext cx="3950847" cy="792162"/>
            <a:chOff x="403118" y="1988840"/>
            <a:chExt cx="3950734" cy="792088"/>
          </a:xfrm>
        </p:grpSpPr>
        <p:sp>
          <p:nvSpPr>
            <p:cNvPr id="13" name="Rounded Rectangle 12"/>
            <p:cNvSpPr/>
            <p:nvPr/>
          </p:nvSpPr>
          <p:spPr>
            <a:xfrm>
              <a:off x="403118" y="1988840"/>
              <a:ext cx="2663749" cy="792088"/>
            </a:xfrm>
            <a:prstGeom prst="roundRect">
              <a:avLst/>
            </a:prstGeom>
            <a:solidFill>
              <a:srgbClr val="66CC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pt-BR" sz="2000" b="0" u="none" dirty="0">
                  <a:solidFill>
                    <a:schemeClr val="bg1">
                      <a:lumMod val="75000"/>
                    </a:schemeClr>
                  </a:solidFill>
                  <a:latin typeface="Arial Narrow" panose="020B0606020202030204" pitchFamily="34" charset="0"/>
                </a:rPr>
                <a:t>Emissão Plano de Auditoria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3000635" y="2215831"/>
              <a:ext cx="1353217" cy="36929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pt-BR" sz="1800" u="none" dirty="0">
                  <a:solidFill>
                    <a:schemeClr val="bg1">
                      <a:lumMod val="75000"/>
                    </a:schemeClr>
                  </a:solidFill>
                  <a:latin typeface="Arial Narrow" panose="020B0606020202030204" pitchFamily="34" charset="0"/>
                </a:rPr>
                <a:t>Certificadora</a:t>
              </a:r>
            </a:p>
          </p:txBody>
        </p:sp>
      </p:grpSp>
      <p:grpSp>
        <p:nvGrpSpPr>
          <p:cNvPr id="15" name="Group 21"/>
          <p:cNvGrpSpPr>
            <a:grpSpLocks/>
          </p:cNvGrpSpPr>
          <p:nvPr/>
        </p:nvGrpSpPr>
        <p:grpSpPr bwMode="auto">
          <a:xfrm>
            <a:off x="4694238" y="2276872"/>
            <a:ext cx="3950846" cy="792162"/>
            <a:chOff x="395536" y="908720"/>
            <a:chExt cx="3950735" cy="792088"/>
          </a:xfrm>
        </p:grpSpPr>
        <p:sp>
          <p:nvSpPr>
            <p:cNvPr id="16" name="Rounded Rectangle 15"/>
            <p:cNvSpPr/>
            <p:nvPr/>
          </p:nvSpPr>
          <p:spPr>
            <a:xfrm>
              <a:off x="395536" y="908720"/>
              <a:ext cx="2663750" cy="792088"/>
            </a:xfrm>
            <a:prstGeom prst="roundRect">
              <a:avLst/>
            </a:prstGeom>
            <a:solidFill>
              <a:srgbClr val="66CC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pt-BR" sz="2000" b="0" u="none" dirty="0">
                  <a:solidFill>
                    <a:schemeClr val="bg1">
                      <a:lumMod val="75000"/>
                    </a:schemeClr>
                  </a:solidFill>
                  <a:latin typeface="Arial Narrow" panose="020B0606020202030204" pitchFamily="34" charset="0"/>
                </a:rPr>
                <a:t>Realização auditoria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2993053" y="1135711"/>
              <a:ext cx="1353218" cy="36929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pt-BR" sz="1800" u="none" dirty="0">
                  <a:solidFill>
                    <a:schemeClr val="bg1">
                      <a:lumMod val="75000"/>
                    </a:schemeClr>
                  </a:solidFill>
                  <a:latin typeface="Arial Narrow" panose="020B0606020202030204" pitchFamily="34" charset="0"/>
                </a:rPr>
                <a:t>Certificadora</a:t>
              </a:r>
            </a:p>
          </p:txBody>
        </p:sp>
      </p:grpSp>
      <p:sp>
        <p:nvSpPr>
          <p:cNvPr id="18" name="Rectangular Callout 17"/>
          <p:cNvSpPr/>
          <p:nvPr/>
        </p:nvSpPr>
        <p:spPr>
          <a:xfrm>
            <a:off x="577280" y="3268513"/>
            <a:ext cx="4759325" cy="3528878"/>
          </a:xfrm>
          <a:prstGeom prst="wedgeRectCallout">
            <a:avLst>
              <a:gd name="adj1" fmla="val 43682"/>
              <a:gd name="adj2" fmla="val -61836"/>
            </a:avLst>
          </a:prstGeom>
          <a:solidFill>
            <a:srgbClr val="CCFFCC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>
              <a:defRPr/>
            </a:pPr>
            <a:r>
              <a:rPr lang="pt-BR" sz="1800" b="0" u="none" dirty="0">
                <a:solidFill>
                  <a:schemeClr val="accent3">
                    <a:lumMod val="50000"/>
                  </a:schemeClr>
                </a:solidFill>
                <a:latin typeface="Arial Narrow" panose="020B0606020202030204" pitchFamily="34" charset="0"/>
              </a:rPr>
              <a:t>A auditoria é realizada:</a:t>
            </a: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pt-BR" sz="1800" b="0" u="none" dirty="0">
                <a:solidFill>
                  <a:schemeClr val="accent3">
                    <a:lumMod val="50000"/>
                  </a:schemeClr>
                </a:solidFill>
                <a:latin typeface="Arial Narrow" panose="020B0606020202030204" pitchFamily="34" charset="0"/>
              </a:rPr>
              <a:t>100% </a:t>
            </a:r>
            <a:r>
              <a:rPr lang="pt-BR" sz="1800" b="0" u="none" dirty="0">
                <a:solidFill>
                  <a:srgbClr val="003348"/>
                </a:solidFill>
                <a:latin typeface="Arial Narrow" panose="020B0606020202030204" pitchFamily="34" charset="0"/>
              </a:rPr>
              <a:t>IN LOCO</a:t>
            </a: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pt-BR" sz="1800" b="0" u="none" dirty="0">
                <a:solidFill>
                  <a:schemeClr val="accent3">
                    <a:lumMod val="50000"/>
                  </a:schemeClr>
                </a:solidFill>
                <a:latin typeface="Arial Narrow" panose="020B0606020202030204" pitchFamily="34" charset="0"/>
              </a:rPr>
              <a:t>Visitas a </a:t>
            </a:r>
            <a:r>
              <a:rPr lang="pt-BR" sz="1800" b="0" u="none" dirty="0">
                <a:solidFill>
                  <a:srgbClr val="003348"/>
                </a:solidFill>
                <a:latin typeface="Arial Narrow" panose="020B0606020202030204" pitchFamily="34" charset="0"/>
              </a:rPr>
              <a:t>todos os processos</a:t>
            </a: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pt-BR" sz="1800" b="0" u="none" dirty="0">
                <a:solidFill>
                  <a:schemeClr val="accent3">
                    <a:lumMod val="50000"/>
                  </a:schemeClr>
                </a:solidFill>
                <a:latin typeface="Arial Narrow" panose="020B0606020202030204" pitchFamily="34" charset="0"/>
              </a:rPr>
              <a:t>Entrevistas com </a:t>
            </a:r>
            <a:r>
              <a:rPr lang="pt-BR" sz="1800" b="0" u="none" dirty="0">
                <a:solidFill>
                  <a:srgbClr val="003348"/>
                </a:solidFill>
                <a:latin typeface="Arial Narrow" panose="020B0606020202030204" pitchFamily="34" charset="0"/>
              </a:rPr>
              <a:t>gestores</a:t>
            </a: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pt-BR" sz="1800" b="0" u="none" dirty="0">
                <a:solidFill>
                  <a:srgbClr val="003348"/>
                </a:solidFill>
                <a:latin typeface="Arial Narrow" panose="020B0606020202030204" pitchFamily="34" charset="0"/>
              </a:rPr>
              <a:t>Entrevistas privadas </a:t>
            </a:r>
            <a:r>
              <a:rPr lang="pt-BR" sz="1800" b="0" u="none" dirty="0">
                <a:solidFill>
                  <a:schemeClr val="accent3">
                    <a:lumMod val="50000"/>
                  </a:schemeClr>
                </a:solidFill>
                <a:latin typeface="Arial Narrow" panose="020B0606020202030204" pitchFamily="34" charset="0"/>
              </a:rPr>
              <a:t>com força de trabalho (amostral)</a:t>
            </a: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pt-BR" sz="1800" b="0" u="none" dirty="0">
                <a:solidFill>
                  <a:schemeClr val="accent3">
                    <a:lumMod val="50000"/>
                  </a:schemeClr>
                </a:solidFill>
                <a:latin typeface="Arial Narrow" panose="020B0606020202030204" pitchFamily="34" charset="0"/>
              </a:rPr>
              <a:t>Visita a </a:t>
            </a:r>
            <a:r>
              <a:rPr lang="pt-BR" sz="1800" b="0" u="none" dirty="0">
                <a:solidFill>
                  <a:srgbClr val="003348"/>
                </a:solidFill>
                <a:latin typeface="Arial Narrow" panose="020B0606020202030204" pitchFamily="34" charset="0"/>
              </a:rPr>
              <a:t>sites </a:t>
            </a:r>
            <a:r>
              <a:rPr lang="pt-BR" sz="1800" b="0" u="none" dirty="0">
                <a:solidFill>
                  <a:schemeClr val="accent3">
                    <a:lumMod val="50000"/>
                  </a:schemeClr>
                </a:solidFill>
                <a:latin typeface="Arial Narrow" panose="020B0606020202030204" pitchFamily="34" charset="0"/>
              </a:rPr>
              <a:t>(filiais, contratos etc) (amostral)</a:t>
            </a: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pt-BR" sz="1800" b="0" u="none" dirty="0">
                <a:solidFill>
                  <a:schemeClr val="accent3">
                    <a:lumMod val="50000"/>
                  </a:schemeClr>
                </a:solidFill>
                <a:latin typeface="Arial Narrow" panose="020B0606020202030204" pitchFamily="34" charset="0"/>
              </a:rPr>
              <a:t>Avaliação de </a:t>
            </a:r>
            <a:r>
              <a:rPr lang="pt-BR" sz="1800" b="0" u="none" dirty="0">
                <a:solidFill>
                  <a:srgbClr val="003348"/>
                </a:solidFill>
                <a:latin typeface="Arial Narrow" panose="020B0606020202030204" pitchFamily="34" charset="0"/>
              </a:rPr>
              <a:t>documentos e registros </a:t>
            </a:r>
            <a:r>
              <a:rPr lang="pt-BR" sz="1800" b="0" u="none" dirty="0">
                <a:solidFill>
                  <a:schemeClr val="accent3">
                    <a:lumMod val="50000"/>
                  </a:schemeClr>
                </a:solidFill>
                <a:latin typeface="Arial Narrow" panose="020B0606020202030204" pitchFamily="34" charset="0"/>
              </a:rPr>
              <a:t>(amostral)</a:t>
            </a:r>
          </a:p>
          <a:p>
            <a:pPr algn="l">
              <a:defRPr/>
            </a:pPr>
            <a:r>
              <a:rPr lang="pt-BR" sz="1800" b="0" u="none" dirty="0">
                <a:solidFill>
                  <a:schemeClr val="accent3">
                    <a:lumMod val="50000"/>
                  </a:schemeClr>
                </a:solidFill>
                <a:latin typeface="Arial Narrow" panose="020B0606020202030204" pitchFamily="34" charset="0"/>
              </a:rPr>
              <a:t>Ao final é emitido um </a:t>
            </a:r>
            <a:r>
              <a:rPr lang="pt-BR" sz="1800" b="0" u="none" dirty="0">
                <a:solidFill>
                  <a:srgbClr val="003348"/>
                </a:solidFill>
                <a:latin typeface="Arial Narrow" panose="020B0606020202030204" pitchFamily="34" charset="0"/>
              </a:rPr>
              <a:t>relatório </a:t>
            </a:r>
            <a:r>
              <a:rPr lang="pt-BR" sz="1800" b="0" u="none" dirty="0">
                <a:solidFill>
                  <a:schemeClr val="accent3">
                    <a:lumMod val="50000"/>
                  </a:schemeClr>
                </a:solidFill>
                <a:latin typeface="Arial Narrow" panose="020B0606020202030204" pitchFamily="34" charset="0"/>
              </a:rPr>
              <a:t>com o parecer.</a:t>
            </a:r>
          </a:p>
        </p:txBody>
      </p:sp>
      <p:sp>
        <p:nvSpPr>
          <p:cNvPr id="19" name="Rounded Rectangular Callout 18"/>
          <p:cNvSpPr/>
          <p:nvPr/>
        </p:nvSpPr>
        <p:spPr>
          <a:xfrm>
            <a:off x="5004048" y="3985322"/>
            <a:ext cx="3960812" cy="2111599"/>
          </a:xfrm>
          <a:prstGeom prst="wedgeRoundRectCallout">
            <a:avLst>
              <a:gd name="adj1" fmla="val -62462"/>
              <a:gd name="adj2" fmla="val -44844"/>
              <a:gd name="adj3" fmla="val 16667"/>
            </a:avLst>
          </a:prstGeom>
          <a:solidFill>
            <a:srgbClr val="C00000"/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pt-BR" sz="1800" b="0" u="none" dirty="0">
                <a:latin typeface="Arial Narrow" panose="020B0606020202030204" pitchFamily="34" charset="0"/>
              </a:rPr>
              <a:t>O foco da auditoria é: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pt-BR" sz="1800" b="0" u="none" dirty="0">
                <a:latin typeface="Arial Narrow" panose="020B0606020202030204" pitchFamily="34" charset="0"/>
              </a:rPr>
              <a:t>Avaliação de cada requisito da norma (não buscar NC, mas sim, evidências que comprovem a conformidade</a:t>
            </a:r>
            <a:r>
              <a:rPr lang="pt-BR" sz="1800" b="0" u="none" dirty="0" smtClean="0">
                <a:latin typeface="Arial Narrow" panose="020B0606020202030204" pitchFamily="34" charset="0"/>
              </a:rPr>
              <a:t>);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pt-BR" sz="1800" b="0" u="none" dirty="0"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pt-BR" sz="1800" b="0" u="none" dirty="0" smtClean="0">
                <a:latin typeface="Arial Narrow" panose="020B0606020202030204" pitchFamily="34" charset="0"/>
              </a:rPr>
              <a:t>EFICÁCIA </a:t>
            </a:r>
            <a:r>
              <a:rPr lang="pt-BR" sz="1800" b="0" u="none" dirty="0">
                <a:latin typeface="Arial Narrow" panose="020B0606020202030204" pitchFamily="34" charset="0"/>
              </a:rPr>
              <a:t>NA GESTÃO DOS RISCOS ao longo dos processos;</a:t>
            </a:r>
          </a:p>
        </p:txBody>
      </p:sp>
    </p:spTree>
    <p:extLst>
      <p:ext uri="{BB962C8B-B14F-4D97-AF65-F5344CB8AC3E}">
        <p14:creationId xmlns:p14="http://schemas.microsoft.com/office/powerpoint/2010/main" val="136868885"/>
      </p:ext>
    </p:extLst>
  </p:cSld>
  <p:clrMapOvr>
    <a:masterClrMapping/>
  </p:clrMapOvr>
  <p:transition spd="med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ular Callout 5"/>
          <p:cNvSpPr/>
          <p:nvPr/>
        </p:nvSpPr>
        <p:spPr>
          <a:xfrm>
            <a:off x="342900" y="1974502"/>
            <a:ext cx="4433888" cy="949325"/>
          </a:xfrm>
          <a:prstGeom prst="wedgeRoundRectCallout">
            <a:avLst>
              <a:gd name="adj1" fmla="val -49646"/>
              <a:gd name="adj2" fmla="val -22191"/>
              <a:gd name="adj3" fmla="val 16667"/>
            </a:avLst>
          </a:prstGeom>
          <a:solidFill>
            <a:schemeClr val="accent2">
              <a:lumMod val="75000"/>
            </a:schemeClr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lnSpc>
                <a:spcPct val="150000"/>
              </a:lnSpc>
              <a:defRPr/>
            </a:pPr>
            <a:r>
              <a:rPr lang="pt-BR" sz="2000" b="0" u="none" dirty="0">
                <a:latin typeface="Arial Narrow" panose="020B0606020202030204" pitchFamily="34" charset="0"/>
              </a:rPr>
              <a:t>EFICÁCIA NA GESTÃO DOS </a:t>
            </a:r>
            <a:r>
              <a:rPr lang="pt-BR" sz="2000" b="0" u="none" dirty="0" smtClean="0">
                <a:latin typeface="Arial Narrow" panose="020B0606020202030204" pitchFamily="34" charset="0"/>
              </a:rPr>
              <a:t>RISCOS   (</a:t>
            </a:r>
            <a:r>
              <a:rPr lang="pt-BR" sz="1200" b="0" u="none" dirty="0" smtClean="0">
                <a:latin typeface="Arial Narrow" panose="020B0606020202030204" pitchFamily="34" charset="0"/>
              </a:rPr>
              <a:t>EXEMPLO</a:t>
            </a:r>
            <a:r>
              <a:rPr lang="pt-BR" sz="2000" b="0" u="none" dirty="0">
                <a:latin typeface="Arial Narrow" panose="020B0606020202030204" pitchFamily="34" charset="0"/>
              </a:rPr>
              <a:t>)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44488" y="3090516"/>
            <a:ext cx="2133600" cy="79216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BR" sz="1800" b="0" u="none" dirty="0">
                <a:solidFill>
                  <a:srgbClr val="002636"/>
                </a:solidFill>
                <a:latin typeface="Arial Narrow" panose="020B0606020202030204" pitchFamily="34" charset="0"/>
              </a:rPr>
              <a:t>Relatório Pagamentos fornecedores</a:t>
            </a:r>
          </a:p>
        </p:txBody>
      </p:sp>
      <p:sp>
        <p:nvSpPr>
          <p:cNvPr id="8" name="Rectangular Callout 7"/>
          <p:cNvSpPr/>
          <p:nvPr/>
        </p:nvSpPr>
        <p:spPr>
          <a:xfrm>
            <a:off x="6227763" y="980728"/>
            <a:ext cx="2808287" cy="1901825"/>
          </a:xfrm>
          <a:prstGeom prst="wedgeRectCallout">
            <a:avLst>
              <a:gd name="adj1" fmla="val -77299"/>
              <a:gd name="adj2" fmla="val 176079"/>
            </a:avLst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BR" sz="1800" b="0" u="none" dirty="0">
                <a:solidFill>
                  <a:schemeClr val="accent2"/>
                </a:solidFill>
                <a:latin typeface="Arial Narrow" panose="020B0606020202030204" pitchFamily="34" charset="0"/>
              </a:rPr>
              <a:t>Apesar de não haver uma evidência de suborno, há evidência de que o SG não se mostra seguro o suficiente para prevenir o RISCO de suborno nestas 2 situações</a:t>
            </a:r>
          </a:p>
        </p:txBody>
      </p:sp>
      <p:grpSp>
        <p:nvGrpSpPr>
          <p:cNvPr id="9" name="Group 8"/>
          <p:cNvGrpSpPr>
            <a:grpSpLocks/>
          </p:cNvGrpSpPr>
          <p:nvPr/>
        </p:nvGrpSpPr>
        <p:grpSpPr bwMode="auto">
          <a:xfrm>
            <a:off x="3068638" y="4254153"/>
            <a:ext cx="2581275" cy="792163"/>
            <a:chOff x="2924567" y="3822587"/>
            <a:chExt cx="2580685" cy="792088"/>
          </a:xfrm>
        </p:grpSpPr>
        <p:sp>
          <p:nvSpPr>
            <p:cNvPr id="10" name="Rounded Rectangle 9"/>
            <p:cNvSpPr/>
            <p:nvPr/>
          </p:nvSpPr>
          <p:spPr>
            <a:xfrm>
              <a:off x="2924567" y="3822587"/>
              <a:ext cx="2368009" cy="792088"/>
            </a:xfrm>
            <a:prstGeom prst="round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pt-BR" sz="1800" b="0" u="none" dirty="0">
                  <a:solidFill>
                    <a:srgbClr val="C00000"/>
                  </a:solidFill>
                  <a:latin typeface="Arial Narrow" panose="020B0606020202030204" pitchFamily="34" charset="0"/>
                </a:rPr>
                <a:t>Solicitação da demanda X pedido de compra</a:t>
              </a:r>
            </a:p>
          </p:txBody>
        </p:sp>
        <p:sp>
          <p:nvSpPr>
            <p:cNvPr id="11" name="Striped Right Arrow 10"/>
            <p:cNvSpPr/>
            <p:nvPr/>
          </p:nvSpPr>
          <p:spPr>
            <a:xfrm rot="10800000">
              <a:off x="5219567" y="3949575"/>
              <a:ext cx="285685" cy="458745"/>
            </a:xfrm>
            <a:prstGeom prst="stripedRightArrow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sz="1800" b="0" u="none"/>
            </a:p>
          </p:txBody>
        </p:sp>
      </p:grpSp>
      <p:grpSp>
        <p:nvGrpSpPr>
          <p:cNvPr id="12" name="Group 11"/>
          <p:cNvGrpSpPr>
            <a:grpSpLocks/>
          </p:cNvGrpSpPr>
          <p:nvPr/>
        </p:nvGrpSpPr>
        <p:grpSpPr bwMode="auto">
          <a:xfrm>
            <a:off x="342900" y="4292253"/>
            <a:ext cx="2601913" cy="792163"/>
            <a:chOff x="198639" y="3861048"/>
            <a:chExt cx="2601939" cy="792088"/>
          </a:xfrm>
        </p:grpSpPr>
        <p:sp>
          <p:nvSpPr>
            <p:cNvPr id="13" name="Rounded Rectangle 12"/>
            <p:cNvSpPr/>
            <p:nvPr/>
          </p:nvSpPr>
          <p:spPr>
            <a:xfrm>
              <a:off x="198639" y="3861048"/>
              <a:ext cx="2366987" cy="792088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pt-BR" sz="1800" b="0" u="none" dirty="0">
                  <a:solidFill>
                    <a:srgbClr val="002636"/>
                  </a:solidFill>
                  <a:latin typeface="Arial Narrow" panose="020B0606020202030204" pitchFamily="34" charset="0"/>
                </a:rPr>
                <a:t>Disponibilidade de informações para harmonização cotação</a:t>
              </a:r>
            </a:p>
          </p:txBody>
        </p:sp>
        <p:sp>
          <p:nvSpPr>
            <p:cNvPr id="14" name="Striped Right Arrow 13"/>
            <p:cNvSpPr/>
            <p:nvPr/>
          </p:nvSpPr>
          <p:spPr>
            <a:xfrm rot="10800000">
              <a:off x="2483075" y="4027720"/>
              <a:ext cx="317503" cy="458744"/>
            </a:xfrm>
            <a:prstGeom prst="stripedRightArrow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sz="1800" b="0" u="none"/>
            </a:p>
          </p:txBody>
        </p:sp>
      </p:grpSp>
      <p:grpSp>
        <p:nvGrpSpPr>
          <p:cNvPr id="15" name="Group 14"/>
          <p:cNvGrpSpPr>
            <a:grpSpLocks/>
          </p:cNvGrpSpPr>
          <p:nvPr/>
        </p:nvGrpSpPr>
        <p:grpSpPr bwMode="auto">
          <a:xfrm>
            <a:off x="2806700" y="3065116"/>
            <a:ext cx="2413000" cy="792162"/>
            <a:chOff x="2662719" y="2633011"/>
            <a:chExt cx="2413337" cy="792088"/>
          </a:xfrm>
        </p:grpSpPr>
        <p:sp>
          <p:nvSpPr>
            <p:cNvPr id="16" name="Rounded Rectangle 15"/>
            <p:cNvSpPr/>
            <p:nvPr/>
          </p:nvSpPr>
          <p:spPr>
            <a:xfrm>
              <a:off x="2908816" y="2633011"/>
              <a:ext cx="2167240" cy="792088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pt-BR" sz="1800" b="0" u="none" dirty="0">
                  <a:solidFill>
                    <a:srgbClr val="002636"/>
                  </a:solidFill>
                  <a:latin typeface="Arial Narrow" panose="020B0606020202030204" pitchFamily="34" charset="0"/>
                </a:rPr>
                <a:t>Pagamento fornecedor de serviço em um contrato</a:t>
              </a:r>
            </a:p>
          </p:txBody>
        </p:sp>
        <p:sp>
          <p:nvSpPr>
            <p:cNvPr id="17" name="Striped Right Arrow 16"/>
            <p:cNvSpPr/>
            <p:nvPr/>
          </p:nvSpPr>
          <p:spPr>
            <a:xfrm rot="199642">
              <a:off x="2662719" y="2855240"/>
              <a:ext cx="276264" cy="458744"/>
            </a:xfrm>
            <a:prstGeom prst="stripedRightArrow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sz="1800" b="0" u="none"/>
            </a:p>
          </p:txBody>
        </p:sp>
      </p:grpSp>
      <p:grpSp>
        <p:nvGrpSpPr>
          <p:cNvPr id="18" name="Group 17"/>
          <p:cNvGrpSpPr>
            <a:grpSpLocks/>
          </p:cNvGrpSpPr>
          <p:nvPr/>
        </p:nvGrpSpPr>
        <p:grpSpPr bwMode="auto">
          <a:xfrm>
            <a:off x="5575300" y="3065116"/>
            <a:ext cx="2597150" cy="792162"/>
            <a:chOff x="5430721" y="2633011"/>
            <a:chExt cx="2597663" cy="792088"/>
          </a:xfrm>
        </p:grpSpPr>
        <p:sp>
          <p:nvSpPr>
            <p:cNvPr id="19" name="Rounded Rectangle 18"/>
            <p:cNvSpPr/>
            <p:nvPr/>
          </p:nvSpPr>
          <p:spPr>
            <a:xfrm>
              <a:off x="5660954" y="2633011"/>
              <a:ext cx="2367430" cy="792088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pt-BR" sz="1800" b="0" u="none" dirty="0">
                  <a:solidFill>
                    <a:srgbClr val="002636"/>
                  </a:solidFill>
                  <a:latin typeface="Arial Narrow" panose="020B0606020202030204" pitchFamily="34" charset="0"/>
                </a:rPr>
                <a:t>Avaliação: pagamentos, autorizações, rastreabilidade</a:t>
              </a:r>
            </a:p>
          </p:txBody>
        </p:sp>
        <p:sp>
          <p:nvSpPr>
            <p:cNvPr id="21" name="Striped Right Arrow 20"/>
            <p:cNvSpPr/>
            <p:nvPr/>
          </p:nvSpPr>
          <p:spPr>
            <a:xfrm rot="199642">
              <a:off x="5430721" y="2804445"/>
              <a:ext cx="276280" cy="458744"/>
            </a:xfrm>
            <a:prstGeom prst="stripedRightArrow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sz="1800" b="0" u="none"/>
            </a:p>
          </p:txBody>
        </p:sp>
      </p:grpSp>
      <p:grpSp>
        <p:nvGrpSpPr>
          <p:cNvPr id="22" name="Group 21"/>
          <p:cNvGrpSpPr>
            <a:grpSpLocks/>
          </p:cNvGrpSpPr>
          <p:nvPr/>
        </p:nvGrpSpPr>
        <p:grpSpPr bwMode="auto">
          <a:xfrm>
            <a:off x="2813050" y="5428903"/>
            <a:ext cx="3414713" cy="825500"/>
            <a:chOff x="2669331" y="4996793"/>
            <a:chExt cx="3054797" cy="792088"/>
          </a:xfrm>
        </p:grpSpPr>
        <p:sp>
          <p:nvSpPr>
            <p:cNvPr id="23" name="Rounded Rectangle 22"/>
            <p:cNvSpPr/>
            <p:nvPr/>
          </p:nvSpPr>
          <p:spPr>
            <a:xfrm>
              <a:off x="2916441" y="4996793"/>
              <a:ext cx="2807687" cy="792088"/>
            </a:xfrm>
            <a:prstGeom prst="round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pt-BR" sz="1800" b="0" u="none" dirty="0">
                  <a:solidFill>
                    <a:srgbClr val="C00000"/>
                  </a:solidFill>
                  <a:latin typeface="Arial Narrow" panose="020B0606020202030204" pitchFamily="34" charset="0"/>
                </a:rPr>
                <a:t>Histórico de cotações semelhantes (mesmos fornecedor com resultados similares)</a:t>
              </a:r>
            </a:p>
          </p:txBody>
        </p:sp>
        <p:sp>
          <p:nvSpPr>
            <p:cNvPr id="24" name="Striped Right Arrow 23"/>
            <p:cNvSpPr/>
            <p:nvPr/>
          </p:nvSpPr>
          <p:spPr>
            <a:xfrm rot="199642">
              <a:off x="2669331" y="5211571"/>
              <a:ext cx="275514" cy="458497"/>
            </a:xfrm>
            <a:prstGeom prst="stripedRightArrow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sz="1800" b="0" u="none"/>
            </a:p>
          </p:txBody>
        </p:sp>
      </p:grpSp>
      <p:grpSp>
        <p:nvGrpSpPr>
          <p:cNvPr id="25" name="Group 24"/>
          <p:cNvGrpSpPr>
            <a:grpSpLocks/>
          </p:cNvGrpSpPr>
          <p:nvPr/>
        </p:nvGrpSpPr>
        <p:grpSpPr bwMode="auto">
          <a:xfrm>
            <a:off x="5805488" y="3931891"/>
            <a:ext cx="2366962" cy="1079500"/>
            <a:chOff x="5660871" y="3501008"/>
            <a:chExt cx="2367513" cy="1079614"/>
          </a:xfrm>
        </p:grpSpPr>
        <p:sp>
          <p:nvSpPr>
            <p:cNvPr id="26" name="Rounded Rectangle 25"/>
            <p:cNvSpPr/>
            <p:nvPr/>
          </p:nvSpPr>
          <p:spPr>
            <a:xfrm>
              <a:off x="5660871" y="3788375"/>
              <a:ext cx="2367513" cy="792247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pt-BR" sz="1800" b="0" u="none" dirty="0">
                  <a:solidFill>
                    <a:srgbClr val="002636"/>
                  </a:solidFill>
                  <a:latin typeface="Arial Narrow" panose="020B0606020202030204" pitchFamily="34" charset="0"/>
                </a:rPr>
                <a:t>Pedido compra X evidência de execução serviço</a:t>
              </a:r>
            </a:p>
          </p:txBody>
        </p:sp>
        <p:sp>
          <p:nvSpPr>
            <p:cNvPr id="27" name="Striped Right Arrow 26"/>
            <p:cNvSpPr/>
            <p:nvPr/>
          </p:nvSpPr>
          <p:spPr>
            <a:xfrm rot="5400000">
              <a:off x="6643787" y="3472401"/>
              <a:ext cx="401679" cy="458895"/>
            </a:xfrm>
            <a:prstGeom prst="stripedRightArrow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sz="1800" b="0" u="none"/>
            </a:p>
          </p:txBody>
        </p:sp>
      </p:grpSp>
      <p:grpSp>
        <p:nvGrpSpPr>
          <p:cNvPr id="28" name="Group 27"/>
          <p:cNvGrpSpPr>
            <a:grpSpLocks/>
          </p:cNvGrpSpPr>
          <p:nvPr/>
        </p:nvGrpSpPr>
        <p:grpSpPr bwMode="auto">
          <a:xfrm>
            <a:off x="365125" y="5155853"/>
            <a:ext cx="2368550" cy="1098550"/>
            <a:chOff x="221705" y="4725144"/>
            <a:chExt cx="2367513" cy="1097110"/>
          </a:xfrm>
        </p:grpSpPr>
        <p:sp>
          <p:nvSpPr>
            <p:cNvPr id="29" name="Rounded Rectangle 28"/>
            <p:cNvSpPr/>
            <p:nvPr/>
          </p:nvSpPr>
          <p:spPr>
            <a:xfrm>
              <a:off x="221705" y="5029544"/>
              <a:ext cx="2367513" cy="79271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pt-BR" sz="1800" b="0" u="none" dirty="0">
                  <a:solidFill>
                    <a:srgbClr val="002636"/>
                  </a:solidFill>
                  <a:latin typeface="Arial Narrow" panose="020B0606020202030204" pitchFamily="34" charset="0"/>
                </a:rPr>
                <a:t>Processo concorrencial (cotações)</a:t>
              </a:r>
            </a:p>
          </p:txBody>
        </p:sp>
        <p:sp>
          <p:nvSpPr>
            <p:cNvPr id="30" name="Striped Right Arrow 29"/>
            <p:cNvSpPr/>
            <p:nvPr/>
          </p:nvSpPr>
          <p:spPr>
            <a:xfrm rot="5400000">
              <a:off x="1204907" y="4695613"/>
              <a:ext cx="401112" cy="460173"/>
            </a:xfrm>
            <a:prstGeom prst="stripedRightArrow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sz="1800" b="0" u="none"/>
            </a:p>
          </p:txBody>
        </p:sp>
      </p:grpSp>
    </p:spTree>
    <p:extLst>
      <p:ext uri="{BB962C8B-B14F-4D97-AF65-F5344CB8AC3E}">
        <p14:creationId xmlns:p14="http://schemas.microsoft.com/office/powerpoint/2010/main" val="1790031562"/>
      </p:ext>
    </p:extLst>
  </p:cSld>
  <p:clrMapOvr>
    <a:masterClrMapping/>
  </p:clrMapOvr>
  <p:transition spd="med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2"/>
          <p:cNvSpPr>
            <a:spLocks noChangeArrowheads="1"/>
          </p:cNvSpPr>
          <p:nvPr/>
        </p:nvSpPr>
        <p:spPr bwMode="auto">
          <a:xfrm>
            <a:off x="577280" y="1411295"/>
            <a:ext cx="7989888" cy="7167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spcAft>
                <a:spcPct val="0"/>
              </a:spcAft>
              <a:buChar char="•"/>
              <a:defRPr sz="2800" b="1">
                <a:solidFill>
                  <a:srgbClr val="114262"/>
                </a:solidFill>
                <a:latin typeface="Century Gothic" pitchFamily="34" charset="0"/>
              </a:defRPr>
            </a:lvl1pPr>
            <a:lvl2pPr marL="909638" indent="-285750">
              <a:spcAft>
                <a:spcPct val="0"/>
              </a:spcAft>
              <a:buChar char="–"/>
              <a:defRPr sz="2400" b="1">
                <a:solidFill>
                  <a:srgbClr val="114262"/>
                </a:solidFill>
                <a:latin typeface="Century Gothic" pitchFamily="34" charset="0"/>
              </a:defRPr>
            </a:lvl2pPr>
            <a:lvl3pPr marL="1317625" indent="-228600">
              <a:spcAft>
                <a:spcPct val="0"/>
              </a:spcAft>
              <a:buChar char="•"/>
              <a:defRPr sz="2000" b="1">
                <a:solidFill>
                  <a:srgbClr val="114262"/>
                </a:solidFill>
                <a:latin typeface="Century Gothic" pitchFamily="34" charset="0"/>
              </a:defRPr>
            </a:lvl3pPr>
            <a:lvl4pPr marL="1725613" indent="-228600">
              <a:spcAft>
                <a:spcPct val="0"/>
              </a:spcAft>
              <a:buChar char="–"/>
              <a:defRPr sz="2000" b="1">
                <a:solidFill>
                  <a:srgbClr val="114262"/>
                </a:solidFill>
                <a:latin typeface="Century Gothic" pitchFamily="34" charset="0"/>
              </a:defRPr>
            </a:lvl4pPr>
            <a:lvl5pPr marL="2133600" indent="-228600">
              <a:spcAft>
                <a:spcPct val="0"/>
              </a:spcAft>
              <a:buChar char="»"/>
              <a:defRPr sz="2000" b="1">
                <a:solidFill>
                  <a:srgbClr val="114262"/>
                </a:solidFill>
                <a:latin typeface="Century Gothic" pitchFamily="34" charset="0"/>
              </a:defRPr>
            </a:lvl5pPr>
            <a:lvl6pPr marL="2590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114262"/>
                </a:solidFill>
                <a:latin typeface="Century Gothic" pitchFamily="34" charset="0"/>
              </a:defRPr>
            </a:lvl6pPr>
            <a:lvl7pPr marL="3048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114262"/>
                </a:solidFill>
                <a:latin typeface="Century Gothic" pitchFamily="34" charset="0"/>
              </a:defRPr>
            </a:lvl7pPr>
            <a:lvl8pPr marL="3505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114262"/>
                </a:solidFill>
                <a:latin typeface="Century Gothic" pitchFamily="34" charset="0"/>
              </a:defRPr>
            </a:lvl8pPr>
            <a:lvl9pPr marL="39624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114262"/>
                </a:solidFill>
                <a:latin typeface="Century Gothic" pitchFamily="34" charset="0"/>
              </a:defRPr>
            </a:lvl9pPr>
          </a:lstStyle>
          <a:p>
            <a:pPr algn="just">
              <a:lnSpc>
                <a:spcPct val="125000"/>
              </a:lnSpc>
              <a:spcBef>
                <a:spcPct val="30000"/>
              </a:spcBef>
              <a:buClr>
                <a:srgbClr val="006666"/>
              </a:buClr>
              <a:buNone/>
            </a:pPr>
            <a:r>
              <a:rPr lang="pt-BR" altLang="pt-BR" sz="3200" b="0" u="none" dirty="0" smtClean="0">
                <a:solidFill>
                  <a:srgbClr val="000066"/>
                </a:solidFill>
                <a:latin typeface="Arial" panose="020B0604020202020204" pitchFamily="34" charset="0"/>
              </a:rPr>
              <a:t>Etapas certificação</a:t>
            </a:r>
            <a:endParaRPr lang="pt-BR" altLang="pt-BR" sz="3200" b="0" u="none" dirty="0">
              <a:solidFill>
                <a:srgbClr val="000066"/>
              </a:solidFill>
              <a:latin typeface="Arial" panose="020B0604020202020204" pitchFamily="34" charset="0"/>
            </a:endParaRPr>
          </a:p>
        </p:txBody>
      </p: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707921" y="2277517"/>
            <a:ext cx="3747989" cy="792162"/>
            <a:chOff x="395536" y="908720"/>
            <a:chExt cx="3747885" cy="792088"/>
          </a:xfrm>
        </p:grpSpPr>
        <p:sp>
          <p:nvSpPr>
            <p:cNvPr id="4" name="Rounded Rectangle 3"/>
            <p:cNvSpPr/>
            <p:nvPr/>
          </p:nvSpPr>
          <p:spPr>
            <a:xfrm>
              <a:off x="395536" y="908720"/>
              <a:ext cx="2663751" cy="792088"/>
            </a:xfrm>
            <a:prstGeom prst="roundRect">
              <a:avLst/>
            </a:prstGeom>
            <a:solidFill>
              <a:srgbClr val="66CC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pt-BR" sz="2000" b="0" u="none" dirty="0">
                  <a:solidFill>
                    <a:schemeClr val="bg1">
                      <a:lumMod val="75000"/>
                    </a:schemeClr>
                  </a:solidFill>
                  <a:latin typeface="Arial Narrow" panose="020B0606020202030204" pitchFamily="34" charset="0"/>
                </a:rPr>
                <a:t>Preenchimento Questionário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157281" y="1135711"/>
              <a:ext cx="986140" cy="36929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pt-BR" sz="1800" u="none" dirty="0">
                  <a:solidFill>
                    <a:schemeClr val="bg1">
                      <a:lumMod val="75000"/>
                    </a:schemeClr>
                  </a:solidFill>
                  <a:latin typeface="Arial Narrow" panose="020B0606020202030204" pitchFamily="34" charset="0"/>
                </a:rPr>
                <a:t>Empresa</a:t>
              </a:r>
            </a:p>
          </p:txBody>
        </p:sp>
      </p:grpSp>
      <p:grpSp>
        <p:nvGrpSpPr>
          <p:cNvPr id="6" name="Group 12"/>
          <p:cNvGrpSpPr>
            <a:grpSpLocks/>
          </p:cNvGrpSpPr>
          <p:nvPr/>
        </p:nvGrpSpPr>
        <p:grpSpPr bwMode="auto">
          <a:xfrm>
            <a:off x="715859" y="3357017"/>
            <a:ext cx="3950847" cy="792162"/>
            <a:chOff x="403118" y="1988840"/>
            <a:chExt cx="3950735" cy="792088"/>
          </a:xfrm>
        </p:grpSpPr>
        <p:sp>
          <p:nvSpPr>
            <p:cNvPr id="7" name="Rounded Rectangle 6"/>
            <p:cNvSpPr/>
            <p:nvPr/>
          </p:nvSpPr>
          <p:spPr>
            <a:xfrm>
              <a:off x="403118" y="1988840"/>
              <a:ext cx="2663750" cy="792088"/>
            </a:xfrm>
            <a:prstGeom prst="roundRect">
              <a:avLst/>
            </a:prstGeom>
            <a:solidFill>
              <a:srgbClr val="66CC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pt-BR" sz="2000" b="0" u="none" dirty="0">
                  <a:solidFill>
                    <a:schemeClr val="bg1">
                      <a:lumMod val="75000"/>
                    </a:schemeClr>
                  </a:solidFill>
                  <a:latin typeface="Arial Narrow" panose="020B0606020202030204" pitchFamily="34" charset="0"/>
                </a:rPr>
                <a:t>Emissão de Proposta Técnico / Comercial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3000635" y="2215831"/>
              <a:ext cx="1353218" cy="36929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pt-BR" sz="1800" u="none" dirty="0">
                  <a:solidFill>
                    <a:schemeClr val="bg1">
                      <a:lumMod val="75000"/>
                    </a:schemeClr>
                  </a:solidFill>
                  <a:latin typeface="Arial Narrow" panose="020B0606020202030204" pitchFamily="34" charset="0"/>
                </a:rPr>
                <a:t>Certificadora</a:t>
              </a:r>
            </a:p>
          </p:txBody>
        </p:sp>
      </p:grpSp>
      <p:grpSp>
        <p:nvGrpSpPr>
          <p:cNvPr id="9" name="Group 15"/>
          <p:cNvGrpSpPr>
            <a:grpSpLocks/>
          </p:cNvGrpSpPr>
          <p:nvPr/>
        </p:nvGrpSpPr>
        <p:grpSpPr bwMode="auto">
          <a:xfrm>
            <a:off x="707921" y="4365079"/>
            <a:ext cx="3950847" cy="792163"/>
            <a:chOff x="403118" y="1988840"/>
            <a:chExt cx="3950734" cy="792088"/>
          </a:xfrm>
        </p:grpSpPr>
        <p:sp>
          <p:nvSpPr>
            <p:cNvPr id="10" name="Rounded Rectangle 9"/>
            <p:cNvSpPr/>
            <p:nvPr/>
          </p:nvSpPr>
          <p:spPr>
            <a:xfrm>
              <a:off x="403118" y="1988840"/>
              <a:ext cx="2663749" cy="792088"/>
            </a:xfrm>
            <a:prstGeom prst="roundRect">
              <a:avLst/>
            </a:prstGeom>
            <a:solidFill>
              <a:srgbClr val="66CC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pt-BR" sz="1800" b="0" u="none" dirty="0">
                  <a:solidFill>
                    <a:schemeClr val="bg1">
                      <a:lumMod val="75000"/>
                    </a:schemeClr>
                  </a:solidFill>
                  <a:latin typeface="Arial Narrow" panose="020B0606020202030204" pitchFamily="34" charset="0"/>
                </a:rPr>
                <a:t>Agendamento Auditoria e designação equipe auditora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3000635" y="2215832"/>
              <a:ext cx="1353217" cy="36929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pt-BR" sz="1800" u="none" dirty="0">
                  <a:solidFill>
                    <a:schemeClr val="bg1">
                      <a:lumMod val="75000"/>
                    </a:schemeClr>
                  </a:solidFill>
                  <a:latin typeface="Arial Narrow" panose="020B0606020202030204" pitchFamily="34" charset="0"/>
                </a:rPr>
                <a:t>Certificadora</a:t>
              </a:r>
            </a:p>
          </p:txBody>
        </p:sp>
      </p:grpSp>
      <p:grpSp>
        <p:nvGrpSpPr>
          <p:cNvPr id="12" name="Group 18"/>
          <p:cNvGrpSpPr>
            <a:grpSpLocks/>
          </p:cNvGrpSpPr>
          <p:nvPr/>
        </p:nvGrpSpPr>
        <p:grpSpPr bwMode="auto">
          <a:xfrm>
            <a:off x="707921" y="5373142"/>
            <a:ext cx="3950847" cy="792162"/>
            <a:chOff x="403118" y="1988840"/>
            <a:chExt cx="3950734" cy="792088"/>
          </a:xfrm>
        </p:grpSpPr>
        <p:sp>
          <p:nvSpPr>
            <p:cNvPr id="13" name="Rounded Rectangle 12"/>
            <p:cNvSpPr/>
            <p:nvPr/>
          </p:nvSpPr>
          <p:spPr>
            <a:xfrm>
              <a:off x="403118" y="1988840"/>
              <a:ext cx="2663749" cy="792088"/>
            </a:xfrm>
            <a:prstGeom prst="roundRect">
              <a:avLst/>
            </a:prstGeom>
            <a:solidFill>
              <a:srgbClr val="66CC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pt-BR" sz="2000" b="0" u="none" dirty="0">
                  <a:solidFill>
                    <a:schemeClr val="bg1">
                      <a:lumMod val="75000"/>
                    </a:schemeClr>
                  </a:solidFill>
                  <a:latin typeface="Arial Narrow" panose="020B0606020202030204" pitchFamily="34" charset="0"/>
                </a:rPr>
                <a:t>Emissão Plano de Auditoria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3000635" y="2215831"/>
              <a:ext cx="1353217" cy="36929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pt-BR" sz="1800" u="none" dirty="0">
                  <a:solidFill>
                    <a:schemeClr val="bg1">
                      <a:lumMod val="75000"/>
                    </a:schemeClr>
                  </a:solidFill>
                  <a:latin typeface="Arial Narrow" panose="020B0606020202030204" pitchFamily="34" charset="0"/>
                </a:rPr>
                <a:t>Certificadora</a:t>
              </a:r>
            </a:p>
          </p:txBody>
        </p:sp>
      </p:grpSp>
      <p:grpSp>
        <p:nvGrpSpPr>
          <p:cNvPr id="15" name="Group 21"/>
          <p:cNvGrpSpPr>
            <a:grpSpLocks/>
          </p:cNvGrpSpPr>
          <p:nvPr/>
        </p:nvGrpSpPr>
        <p:grpSpPr bwMode="auto">
          <a:xfrm>
            <a:off x="4694238" y="2276872"/>
            <a:ext cx="3950846" cy="792162"/>
            <a:chOff x="395536" y="908720"/>
            <a:chExt cx="3950735" cy="792088"/>
          </a:xfrm>
        </p:grpSpPr>
        <p:sp>
          <p:nvSpPr>
            <p:cNvPr id="16" name="Rounded Rectangle 15"/>
            <p:cNvSpPr/>
            <p:nvPr/>
          </p:nvSpPr>
          <p:spPr>
            <a:xfrm>
              <a:off x="395536" y="908720"/>
              <a:ext cx="2663750" cy="792088"/>
            </a:xfrm>
            <a:prstGeom prst="roundRect">
              <a:avLst/>
            </a:prstGeom>
            <a:solidFill>
              <a:srgbClr val="66CC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pt-BR" sz="2000" b="0" u="none" dirty="0">
                  <a:solidFill>
                    <a:schemeClr val="bg1">
                      <a:lumMod val="75000"/>
                    </a:schemeClr>
                  </a:solidFill>
                  <a:latin typeface="Arial Narrow" panose="020B0606020202030204" pitchFamily="34" charset="0"/>
                </a:rPr>
                <a:t>Realização auditoria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2993053" y="1135711"/>
              <a:ext cx="1353218" cy="36929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pt-BR" sz="1800" u="none" dirty="0">
                  <a:solidFill>
                    <a:schemeClr val="bg1">
                      <a:lumMod val="75000"/>
                    </a:schemeClr>
                  </a:solidFill>
                  <a:latin typeface="Arial Narrow" panose="020B0606020202030204" pitchFamily="34" charset="0"/>
                </a:rPr>
                <a:t>Certificadora</a:t>
              </a:r>
            </a:p>
          </p:txBody>
        </p:sp>
      </p:grpSp>
      <p:grpSp>
        <p:nvGrpSpPr>
          <p:cNvPr id="21" name="Group 24"/>
          <p:cNvGrpSpPr>
            <a:grpSpLocks/>
          </p:cNvGrpSpPr>
          <p:nvPr/>
        </p:nvGrpSpPr>
        <p:grpSpPr bwMode="auto">
          <a:xfrm>
            <a:off x="4675188" y="3356967"/>
            <a:ext cx="3950055" cy="792162"/>
            <a:chOff x="395536" y="908720"/>
            <a:chExt cx="3951557" cy="792088"/>
          </a:xfrm>
        </p:grpSpPr>
        <p:sp>
          <p:nvSpPr>
            <p:cNvPr id="22" name="Rounded Rectangle 21"/>
            <p:cNvSpPr/>
            <p:nvPr/>
          </p:nvSpPr>
          <p:spPr>
            <a:xfrm>
              <a:off x="395536" y="908720"/>
              <a:ext cx="2664838" cy="792088"/>
            </a:xfrm>
            <a:prstGeom prst="roundRect">
              <a:avLst/>
            </a:prstGeom>
            <a:solidFill>
              <a:srgbClr val="66CC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pt-BR" sz="2000" b="0" u="none" dirty="0">
                  <a:solidFill>
                    <a:schemeClr val="bg1">
                      <a:lumMod val="75000"/>
                    </a:schemeClr>
                  </a:solidFill>
                  <a:latin typeface="Arial Narrow" panose="020B0606020202030204" pitchFamily="34" charset="0"/>
                </a:rPr>
                <a:t>Avaliação independente Comitê Técnico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2993322" y="1135711"/>
              <a:ext cx="1353771" cy="36929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pt-BR" sz="1800" u="none" dirty="0">
                  <a:solidFill>
                    <a:schemeClr val="bg1">
                      <a:lumMod val="75000"/>
                    </a:schemeClr>
                  </a:solidFill>
                  <a:latin typeface="Arial Narrow" panose="020B0606020202030204" pitchFamily="34" charset="0"/>
                </a:rPr>
                <a:t>Certificadora</a:t>
              </a:r>
            </a:p>
          </p:txBody>
        </p:sp>
      </p:grpSp>
      <p:grpSp>
        <p:nvGrpSpPr>
          <p:cNvPr id="24" name="Group 23"/>
          <p:cNvGrpSpPr>
            <a:grpSpLocks/>
          </p:cNvGrpSpPr>
          <p:nvPr/>
        </p:nvGrpSpPr>
        <p:grpSpPr bwMode="auto">
          <a:xfrm>
            <a:off x="4695825" y="4365029"/>
            <a:ext cx="3950847" cy="792163"/>
            <a:chOff x="395536" y="908720"/>
            <a:chExt cx="3950734" cy="792088"/>
          </a:xfrm>
        </p:grpSpPr>
        <p:sp>
          <p:nvSpPr>
            <p:cNvPr id="25" name="Rounded Rectangle 24"/>
            <p:cNvSpPr/>
            <p:nvPr/>
          </p:nvSpPr>
          <p:spPr>
            <a:xfrm>
              <a:off x="395536" y="908720"/>
              <a:ext cx="2663749" cy="792088"/>
            </a:xfrm>
            <a:prstGeom prst="roundRect">
              <a:avLst/>
            </a:prstGeom>
            <a:solidFill>
              <a:srgbClr val="66CC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pt-BR" sz="2000" b="0" u="none" dirty="0">
                  <a:solidFill>
                    <a:schemeClr val="bg1">
                      <a:lumMod val="75000"/>
                    </a:schemeClr>
                  </a:solidFill>
                  <a:latin typeface="Arial Narrow" panose="020B0606020202030204" pitchFamily="34" charset="0"/>
                </a:rPr>
                <a:t>Emissão Certificado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2993053" y="1135712"/>
              <a:ext cx="1353217" cy="36929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pt-BR" sz="1800" u="none" dirty="0">
                  <a:solidFill>
                    <a:schemeClr val="bg1">
                      <a:lumMod val="75000"/>
                    </a:schemeClr>
                  </a:solidFill>
                  <a:latin typeface="Arial Narrow" panose="020B0606020202030204" pitchFamily="34" charset="0"/>
                </a:rPr>
                <a:t>Certificadora</a:t>
              </a:r>
            </a:p>
          </p:txBody>
        </p:sp>
      </p:grpSp>
      <p:sp>
        <p:nvSpPr>
          <p:cNvPr id="27" name="Rounded Rectangular Callout 26"/>
          <p:cNvSpPr/>
          <p:nvPr/>
        </p:nvSpPr>
        <p:spPr>
          <a:xfrm>
            <a:off x="1763713" y="4781550"/>
            <a:ext cx="4032250" cy="1909763"/>
          </a:xfrm>
          <a:prstGeom prst="wedgeRoundRectCallout">
            <a:avLst>
              <a:gd name="adj1" fmla="val 55339"/>
              <a:gd name="adj2" fmla="val -36658"/>
              <a:gd name="adj3" fmla="val 16667"/>
            </a:avLst>
          </a:prstGeom>
          <a:solidFill>
            <a:srgbClr val="C00000"/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pt-BR" sz="2000" b="0" u="none" dirty="0">
                <a:solidFill>
                  <a:schemeClr val="tx1"/>
                </a:solidFill>
                <a:latin typeface="Arial Narrow" panose="020B0606020202030204" pitchFamily="34" charset="0"/>
              </a:rPr>
              <a:t>IMPORTANTE: A certificação ISO 37001 não significa que a Organização não pratica SUBORNO, mas sim, que possui um sistema de gestão para prevenir o suborno em conformidade com a norma e eficaz.</a:t>
            </a:r>
          </a:p>
        </p:txBody>
      </p:sp>
    </p:spTree>
    <p:extLst>
      <p:ext uri="{BB962C8B-B14F-4D97-AF65-F5344CB8AC3E}">
        <p14:creationId xmlns:p14="http://schemas.microsoft.com/office/powerpoint/2010/main" val="3078490166"/>
      </p:ext>
    </p:extLst>
  </p:cSld>
  <p:clrMapOvr>
    <a:masterClrMapping/>
  </p:clrMapOvr>
  <p:transition spd="med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2"/>
          <p:cNvSpPr>
            <a:spLocks noChangeArrowheads="1"/>
          </p:cNvSpPr>
          <p:nvPr/>
        </p:nvSpPr>
        <p:spPr bwMode="auto">
          <a:xfrm>
            <a:off x="577280" y="1411295"/>
            <a:ext cx="7989888" cy="7167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spcAft>
                <a:spcPct val="0"/>
              </a:spcAft>
              <a:buChar char="•"/>
              <a:defRPr sz="2800" b="1">
                <a:solidFill>
                  <a:srgbClr val="114262"/>
                </a:solidFill>
                <a:latin typeface="Century Gothic" pitchFamily="34" charset="0"/>
              </a:defRPr>
            </a:lvl1pPr>
            <a:lvl2pPr marL="909638" indent="-285750">
              <a:spcAft>
                <a:spcPct val="0"/>
              </a:spcAft>
              <a:buChar char="–"/>
              <a:defRPr sz="2400" b="1">
                <a:solidFill>
                  <a:srgbClr val="114262"/>
                </a:solidFill>
                <a:latin typeface="Century Gothic" pitchFamily="34" charset="0"/>
              </a:defRPr>
            </a:lvl2pPr>
            <a:lvl3pPr marL="1317625" indent="-228600">
              <a:spcAft>
                <a:spcPct val="0"/>
              </a:spcAft>
              <a:buChar char="•"/>
              <a:defRPr sz="2000" b="1">
                <a:solidFill>
                  <a:srgbClr val="114262"/>
                </a:solidFill>
                <a:latin typeface="Century Gothic" pitchFamily="34" charset="0"/>
              </a:defRPr>
            </a:lvl3pPr>
            <a:lvl4pPr marL="1725613" indent="-228600">
              <a:spcAft>
                <a:spcPct val="0"/>
              </a:spcAft>
              <a:buChar char="–"/>
              <a:defRPr sz="2000" b="1">
                <a:solidFill>
                  <a:srgbClr val="114262"/>
                </a:solidFill>
                <a:latin typeface="Century Gothic" pitchFamily="34" charset="0"/>
              </a:defRPr>
            </a:lvl4pPr>
            <a:lvl5pPr marL="2133600" indent="-228600">
              <a:spcAft>
                <a:spcPct val="0"/>
              </a:spcAft>
              <a:buChar char="»"/>
              <a:defRPr sz="2000" b="1">
                <a:solidFill>
                  <a:srgbClr val="114262"/>
                </a:solidFill>
                <a:latin typeface="Century Gothic" pitchFamily="34" charset="0"/>
              </a:defRPr>
            </a:lvl5pPr>
            <a:lvl6pPr marL="2590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114262"/>
                </a:solidFill>
                <a:latin typeface="Century Gothic" pitchFamily="34" charset="0"/>
              </a:defRPr>
            </a:lvl6pPr>
            <a:lvl7pPr marL="3048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114262"/>
                </a:solidFill>
                <a:latin typeface="Century Gothic" pitchFamily="34" charset="0"/>
              </a:defRPr>
            </a:lvl7pPr>
            <a:lvl8pPr marL="3505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114262"/>
                </a:solidFill>
                <a:latin typeface="Century Gothic" pitchFamily="34" charset="0"/>
              </a:defRPr>
            </a:lvl8pPr>
            <a:lvl9pPr marL="39624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114262"/>
                </a:solidFill>
                <a:latin typeface="Century Gothic" pitchFamily="34" charset="0"/>
              </a:defRPr>
            </a:lvl9pPr>
          </a:lstStyle>
          <a:p>
            <a:pPr algn="just">
              <a:lnSpc>
                <a:spcPct val="125000"/>
              </a:lnSpc>
              <a:spcBef>
                <a:spcPct val="30000"/>
              </a:spcBef>
              <a:buClr>
                <a:srgbClr val="006666"/>
              </a:buClr>
              <a:buNone/>
            </a:pPr>
            <a:r>
              <a:rPr lang="pt-BR" altLang="pt-BR" sz="3600" u="none" dirty="0" smtClean="0">
                <a:solidFill>
                  <a:srgbClr val="000066"/>
                </a:solidFill>
                <a:latin typeface="Arial" panose="020B0604020202020204" pitchFamily="34" charset="0"/>
              </a:rPr>
              <a:t>Mercado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4063" y="2564904"/>
            <a:ext cx="8386763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1463" indent="-271463" algn="l">
              <a:buFont typeface="Arial" panose="020B0604020202020204" pitchFamily="34" charset="0"/>
              <a:buChar char="•"/>
            </a:pPr>
            <a:r>
              <a:rPr lang="pt-BR" sz="1800" b="0" u="none" dirty="0" smtClean="0">
                <a:solidFill>
                  <a:schemeClr val="bg2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Certificação </a:t>
            </a:r>
            <a:r>
              <a:rPr lang="pt-BR" sz="1800" u="none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ISO </a:t>
            </a:r>
            <a:r>
              <a:rPr lang="pt-BR" sz="1800" u="none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37001 </a:t>
            </a:r>
            <a:r>
              <a:rPr lang="pt-BR" sz="1800" u="none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diversas empresas de grande porte no Brasil</a:t>
            </a:r>
            <a:r>
              <a:rPr lang="pt-BR" sz="1800" b="0" u="none" dirty="0" smtClean="0">
                <a:solidFill>
                  <a:schemeClr val="bg2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para (fornecedores Petrobrás) – Ex: QUEIROZ GALVÃO, HOPE, ELFE e outros contratos estabelecidos – </a:t>
            </a:r>
            <a:r>
              <a:rPr lang="pt-BR" sz="1800" b="0" u="none" dirty="0">
                <a:solidFill>
                  <a:schemeClr val="bg2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1ª certificação do Brasil</a:t>
            </a:r>
            <a:r>
              <a:rPr lang="pt-BR" sz="1800" b="0" u="none" dirty="0" smtClean="0">
                <a:solidFill>
                  <a:schemeClr val="bg2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271463" indent="-271463" algn="l">
              <a:buFont typeface="Arial" panose="020B0604020202020204" pitchFamily="34" charset="0"/>
              <a:buChar char="•"/>
            </a:pPr>
            <a:endParaRPr lang="pt-BR" sz="1800" b="0" u="none" dirty="0">
              <a:solidFill>
                <a:schemeClr val="bg2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71463" indent="-271463" algn="l">
              <a:buFont typeface="Arial" panose="020B0604020202020204" pitchFamily="34" charset="0"/>
              <a:buChar char="•"/>
            </a:pPr>
            <a:r>
              <a:rPr lang="pt-BR" sz="1800" b="0" u="none" dirty="0" smtClean="0">
                <a:solidFill>
                  <a:schemeClr val="bg2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Certificação </a:t>
            </a:r>
            <a:r>
              <a:rPr lang="pt-BR" sz="1800" u="none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ISO 37001 de uma empresa de grande porte do setor de Oil &amp; Gas italiana</a:t>
            </a:r>
            <a:r>
              <a:rPr lang="pt-BR" sz="1800" b="0" u="none" dirty="0" smtClean="0">
                <a:solidFill>
                  <a:schemeClr val="bg2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ENI (</a:t>
            </a:r>
            <a:r>
              <a:rPr lang="pt-BR" sz="1800" b="0" u="none" dirty="0" smtClean="0">
                <a:solidFill>
                  <a:schemeClr val="bg2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www.eni.com</a:t>
            </a:r>
            <a:r>
              <a:rPr lang="pt-BR" sz="1800" b="0" u="none" dirty="0" smtClean="0">
                <a:solidFill>
                  <a:schemeClr val="bg2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– </a:t>
            </a:r>
            <a:r>
              <a:rPr lang="pt-BR" sz="1800" b="0" u="none" dirty="0">
                <a:solidFill>
                  <a:schemeClr val="bg2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1ª certificação da Itália</a:t>
            </a:r>
            <a:r>
              <a:rPr lang="pt-BR" sz="1800" b="0" u="none" dirty="0" smtClean="0">
                <a:solidFill>
                  <a:schemeClr val="bg2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algn="l"/>
            <a:endParaRPr lang="pt-BR" sz="1800" b="0" u="none" dirty="0">
              <a:solidFill>
                <a:schemeClr val="bg2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pt-BR" sz="1800" b="0" u="none" dirty="0">
              <a:solidFill>
                <a:schemeClr val="bg2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pt-BR" sz="1800" b="0" u="none" dirty="0" smtClean="0">
                <a:solidFill>
                  <a:schemeClr val="bg2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Nota: A ABRAC já estabeleceu uma Comissão Técnica sobre a ISO 37001;</a:t>
            </a:r>
            <a:endParaRPr lang="pt-BR" sz="1800" b="0" u="none" dirty="0">
              <a:solidFill>
                <a:schemeClr val="bg2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39552" y="2090828"/>
            <a:ext cx="82089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pt-BR" sz="1800" b="0" u="none" dirty="0">
                <a:solidFill>
                  <a:schemeClr val="bg2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</a:t>
            </a:r>
            <a:r>
              <a:rPr lang="pt-BR" sz="1800" b="0" u="none" dirty="0" smtClean="0">
                <a:solidFill>
                  <a:schemeClr val="bg2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Já foram realizadas atividades de certificação ISO 37001 (Exemplo: RINA):</a:t>
            </a:r>
            <a:endParaRPr lang="pt-BR" sz="1800" b="0" u="none" dirty="0">
              <a:solidFill>
                <a:schemeClr val="bg2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4163479" y="5254572"/>
            <a:ext cx="4117371" cy="1468477"/>
            <a:chOff x="4019463" y="4779366"/>
            <a:chExt cx="4117371" cy="1468477"/>
          </a:xfrm>
        </p:grpSpPr>
        <p:sp>
          <p:nvSpPr>
            <p:cNvPr id="9" name="Rounded Rectangular Callout 8"/>
            <p:cNvSpPr/>
            <p:nvPr/>
          </p:nvSpPr>
          <p:spPr>
            <a:xfrm>
              <a:off x="4019463" y="4779366"/>
              <a:ext cx="4117371" cy="1468477"/>
            </a:xfrm>
            <a:prstGeom prst="wedgeRoundRectCallout">
              <a:avLst>
                <a:gd name="adj1" fmla="val -70522"/>
                <a:gd name="adj2" fmla="val -37600"/>
                <a:gd name="adj3" fmla="val 16667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tx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pt-BR" sz="1800" b="0" u="none" dirty="0" smtClean="0">
                  <a:solidFill>
                    <a:schemeClr val="bg2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 RINA possui ACREDITAÇÃO para emitir certificados ISO 37001</a:t>
              </a:r>
            </a:p>
            <a:p>
              <a:pPr algn="l"/>
              <a:endParaRPr lang="pt-BR" sz="1800" b="0" u="none" dirty="0">
                <a:solidFill>
                  <a:schemeClr val="bg2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l"/>
              <a:endParaRPr lang="pt-BR" sz="1800" b="0" u="none" dirty="0">
                <a:solidFill>
                  <a:schemeClr val="bg2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236941" y="5485287"/>
              <a:ext cx="1772167" cy="70886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78147225"/>
      </p:ext>
    </p:extLst>
  </p:cSld>
  <p:clrMapOvr>
    <a:masterClrMapping/>
  </p:clrMapOvr>
  <p:transition spd="med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2"/>
          <p:cNvSpPr>
            <a:spLocks noChangeArrowheads="1"/>
          </p:cNvSpPr>
          <p:nvPr/>
        </p:nvSpPr>
        <p:spPr bwMode="auto">
          <a:xfrm>
            <a:off x="577280" y="1411295"/>
            <a:ext cx="7989888" cy="7167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spcAft>
                <a:spcPct val="0"/>
              </a:spcAft>
              <a:buChar char="•"/>
              <a:defRPr sz="2800" b="1">
                <a:solidFill>
                  <a:srgbClr val="114262"/>
                </a:solidFill>
                <a:latin typeface="Century Gothic" pitchFamily="34" charset="0"/>
              </a:defRPr>
            </a:lvl1pPr>
            <a:lvl2pPr marL="909638" indent="-285750">
              <a:spcAft>
                <a:spcPct val="0"/>
              </a:spcAft>
              <a:buChar char="–"/>
              <a:defRPr sz="2400" b="1">
                <a:solidFill>
                  <a:srgbClr val="114262"/>
                </a:solidFill>
                <a:latin typeface="Century Gothic" pitchFamily="34" charset="0"/>
              </a:defRPr>
            </a:lvl2pPr>
            <a:lvl3pPr marL="1317625" indent="-228600">
              <a:spcAft>
                <a:spcPct val="0"/>
              </a:spcAft>
              <a:buChar char="•"/>
              <a:defRPr sz="2000" b="1">
                <a:solidFill>
                  <a:srgbClr val="114262"/>
                </a:solidFill>
                <a:latin typeface="Century Gothic" pitchFamily="34" charset="0"/>
              </a:defRPr>
            </a:lvl3pPr>
            <a:lvl4pPr marL="1725613" indent="-228600">
              <a:spcAft>
                <a:spcPct val="0"/>
              </a:spcAft>
              <a:buChar char="–"/>
              <a:defRPr sz="2000" b="1">
                <a:solidFill>
                  <a:srgbClr val="114262"/>
                </a:solidFill>
                <a:latin typeface="Century Gothic" pitchFamily="34" charset="0"/>
              </a:defRPr>
            </a:lvl4pPr>
            <a:lvl5pPr marL="2133600" indent="-228600">
              <a:spcAft>
                <a:spcPct val="0"/>
              </a:spcAft>
              <a:buChar char="»"/>
              <a:defRPr sz="2000" b="1">
                <a:solidFill>
                  <a:srgbClr val="114262"/>
                </a:solidFill>
                <a:latin typeface="Century Gothic" pitchFamily="34" charset="0"/>
              </a:defRPr>
            </a:lvl5pPr>
            <a:lvl6pPr marL="2590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114262"/>
                </a:solidFill>
                <a:latin typeface="Century Gothic" pitchFamily="34" charset="0"/>
              </a:defRPr>
            </a:lvl6pPr>
            <a:lvl7pPr marL="3048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114262"/>
                </a:solidFill>
                <a:latin typeface="Century Gothic" pitchFamily="34" charset="0"/>
              </a:defRPr>
            </a:lvl7pPr>
            <a:lvl8pPr marL="3505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114262"/>
                </a:solidFill>
                <a:latin typeface="Century Gothic" pitchFamily="34" charset="0"/>
              </a:defRPr>
            </a:lvl8pPr>
            <a:lvl9pPr marL="39624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114262"/>
                </a:solidFill>
                <a:latin typeface="Century Gothic" pitchFamily="34" charset="0"/>
              </a:defRPr>
            </a:lvl9pPr>
          </a:lstStyle>
          <a:p>
            <a:pPr algn="just">
              <a:lnSpc>
                <a:spcPct val="125000"/>
              </a:lnSpc>
              <a:spcBef>
                <a:spcPct val="30000"/>
              </a:spcBef>
              <a:buClr>
                <a:srgbClr val="006666"/>
              </a:buClr>
              <a:buNone/>
            </a:pPr>
            <a:r>
              <a:rPr lang="pt-BR" altLang="pt-BR" sz="3600" u="none" dirty="0" smtClean="0">
                <a:solidFill>
                  <a:srgbClr val="000066"/>
                </a:solidFill>
                <a:latin typeface="Arial" panose="020B0604020202020204" pitchFamily="34" charset="0"/>
              </a:rPr>
              <a:t>Desafios</a:t>
            </a:r>
            <a:endParaRPr lang="pt-BR" altLang="pt-BR" sz="3600" u="none" dirty="0">
              <a:solidFill>
                <a:srgbClr val="000066"/>
              </a:solidFill>
              <a:latin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11560" y="2204864"/>
            <a:ext cx="8208912" cy="46320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l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pt-BR" sz="1800" u="none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Falta de conhecimento básico sobre o valor da acreditação </a:t>
            </a:r>
            <a:r>
              <a:rPr lang="pt-BR" sz="1800" b="0" u="none" dirty="0" smtClean="0">
                <a:solidFill>
                  <a:schemeClr val="bg2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(trata-se de mercado de auditoria historicamente conduzido por empresas independentes sem acreditação);</a:t>
            </a:r>
          </a:p>
          <a:p>
            <a:pPr marL="342900" indent="-342900" algn="l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pt-BR" sz="1800" b="0" u="none" dirty="0" smtClean="0">
                <a:solidFill>
                  <a:schemeClr val="bg2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Um sistema de gestão ISO 37001 necessita de um conjunto de competências, seja em normas de sistema de gestão (não pertence ao paradigma do setor jurídico e controladoria) seja em conhecimento jurídico e controladoria (também não pertence ao paradigma dos consultores de sistea de gestão). </a:t>
            </a:r>
            <a:r>
              <a:rPr lang="pt-BR" sz="1800" u="none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implementação por um único destes atores pode fragilizar o processo</a:t>
            </a:r>
            <a:r>
              <a:rPr lang="pt-BR" sz="1800" b="0" u="none" dirty="0" smtClean="0">
                <a:solidFill>
                  <a:schemeClr val="bg2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342900" indent="-342900" algn="l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pt-BR" sz="1800" u="none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Ainda </a:t>
            </a:r>
            <a:r>
              <a:rPr lang="pt-BR" sz="1800" u="none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não há um debate </a:t>
            </a:r>
            <a:r>
              <a:rPr lang="pt-BR" sz="1800" u="none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estruturado no </a:t>
            </a:r>
            <a:r>
              <a:rPr lang="pt-BR" sz="1800" u="none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mercado sobre a ISO 37001</a:t>
            </a:r>
            <a:r>
              <a:rPr lang="pt-BR" sz="1800" b="0" u="none" dirty="0">
                <a:solidFill>
                  <a:schemeClr val="bg2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800" b="0" u="none" dirty="0" smtClean="0">
                <a:solidFill>
                  <a:schemeClr val="bg2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(as publicidades de congressos e encontros de acompanho não mencionam esta certificação);</a:t>
            </a:r>
          </a:p>
          <a:p>
            <a:pPr marL="342900" indent="-342900" algn="l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pt-BR" sz="1800" u="none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 protagonistas de mercado </a:t>
            </a:r>
            <a:r>
              <a:rPr lang="pt-BR" sz="1800" b="0" u="none" dirty="0" smtClean="0">
                <a:solidFill>
                  <a:schemeClr val="bg2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(instituições financeiras, seguradoras, governo, associações, grandes corporações) </a:t>
            </a:r>
            <a:r>
              <a:rPr lang="pt-BR" sz="1800" u="none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podem liderar o fomento da ISO 37001</a:t>
            </a:r>
            <a:r>
              <a:rPr lang="pt-BR" sz="1800" b="0" u="none" dirty="0" smtClean="0">
                <a:solidFill>
                  <a:schemeClr val="bg2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como mitigador de riscos</a:t>
            </a:r>
            <a:endParaRPr lang="pt-BR" sz="1800" b="0" u="none" dirty="0">
              <a:solidFill>
                <a:schemeClr val="bg2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0437625"/>
      </p:ext>
    </p:extLst>
  </p:cSld>
  <p:clrMapOvr>
    <a:masterClrMapping/>
  </p:clrMapOvr>
  <p:transition spd="med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2"/>
          <p:cNvSpPr>
            <a:spLocks noChangeArrowheads="1"/>
          </p:cNvSpPr>
          <p:nvPr/>
        </p:nvSpPr>
        <p:spPr bwMode="auto">
          <a:xfrm>
            <a:off x="577280" y="1411295"/>
            <a:ext cx="7989888" cy="7167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spcAft>
                <a:spcPct val="0"/>
              </a:spcAft>
              <a:buChar char="•"/>
              <a:defRPr sz="2800" b="1">
                <a:solidFill>
                  <a:srgbClr val="114262"/>
                </a:solidFill>
                <a:latin typeface="Century Gothic" pitchFamily="34" charset="0"/>
              </a:defRPr>
            </a:lvl1pPr>
            <a:lvl2pPr marL="909638" indent="-285750">
              <a:spcAft>
                <a:spcPct val="0"/>
              </a:spcAft>
              <a:buChar char="–"/>
              <a:defRPr sz="2400" b="1">
                <a:solidFill>
                  <a:srgbClr val="114262"/>
                </a:solidFill>
                <a:latin typeface="Century Gothic" pitchFamily="34" charset="0"/>
              </a:defRPr>
            </a:lvl2pPr>
            <a:lvl3pPr marL="1317625" indent="-228600">
              <a:spcAft>
                <a:spcPct val="0"/>
              </a:spcAft>
              <a:buChar char="•"/>
              <a:defRPr sz="2000" b="1">
                <a:solidFill>
                  <a:srgbClr val="114262"/>
                </a:solidFill>
                <a:latin typeface="Century Gothic" pitchFamily="34" charset="0"/>
              </a:defRPr>
            </a:lvl3pPr>
            <a:lvl4pPr marL="1725613" indent="-228600">
              <a:spcAft>
                <a:spcPct val="0"/>
              </a:spcAft>
              <a:buChar char="–"/>
              <a:defRPr sz="2000" b="1">
                <a:solidFill>
                  <a:srgbClr val="114262"/>
                </a:solidFill>
                <a:latin typeface="Century Gothic" pitchFamily="34" charset="0"/>
              </a:defRPr>
            </a:lvl4pPr>
            <a:lvl5pPr marL="2133600" indent="-228600">
              <a:spcAft>
                <a:spcPct val="0"/>
              </a:spcAft>
              <a:buChar char="»"/>
              <a:defRPr sz="2000" b="1">
                <a:solidFill>
                  <a:srgbClr val="114262"/>
                </a:solidFill>
                <a:latin typeface="Century Gothic" pitchFamily="34" charset="0"/>
              </a:defRPr>
            </a:lvl5pPr>
            <a:lvl6pPr marL="2590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114262"/>
                </a:solidFill>
                <a:latin typeface="Century Gothic" pitchFamily="34" charset="0"/>
              </a:defRPr>
            </a:lvl6pPr>
            <a:lvl7pPr marL="3048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114262"/>
                </a:solidFill>
                <a:latin typeface="Century Gothic" pitchFamily="34" charset="0"/>
              </a:defRPr>
            </a:lvl7pPr>
            <a:lvl8pPr marL="3505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114262"/>
                </a:solidFill>
                <a:latin typeface="Century Gothic" pitchFamily="34" charset="0"/>
              </a:defRPr>
            </a:lvl8pPr>
            <a:lvl9pPr marL="39624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114262"/>
                </a:solidFill>
                <a:latin typeface="Century Gothic" pitchFamily="34" charset="0"/>
              </a:defRPr>
            </a:lvl9pPr>
          </a:lstStyle>
          <a:p>
            <a:pPr algn="just">
              <a:lnSpc>
                <a:spcPct val="125000"/>
              </a:lnSpc>
              <a:spcBef>
                <a:spcPct val="30000"/>
              </a:spcBef>
              <a:buClr>
                <a:srgbClr val="006666"/>
              </a:buClr>
              <a:buNone/>
            </a:pPr>
            <a:r>
              <a:rPr lang="pt-BR" altLang="pt-BR" sz="3600" u="none" dirty="0" smtClean="0">
                <a:solidFill>
                  <a:srgbClr val="000066"/>
                </a:solidFill>
                <a:latin typeface="Arial" panose="020B0604020202020204" pitchFamily="34" charset="0"/>
              </a:rPr>
              <a:t>Conclusões</a:t>
            </a:r>
            <a:endParaRPr lang="pt-BR" altLang="pt-BR" sz="3600" u="none" dirty="0">
              <a:solidFill>
                <a:srgbClr val="000066"/>
              </a:solidFill>
              <a:latin typeface="Arial" panose="020B0604020202020204" pitchFamily="34" charset="0"/>
            </a:endParaRPr>
          </a:p>
        </p:txBody>
      </p:sp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574799" y="2165721"/>
            <a:ext cx="8173665" cy="4143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0165" tIns="40083" rIns="80165" bIns="40083">
            <a:spAutoFit/>
          </a:bodyPr>
          <a:lstStyle>
            <a:lvl1pPr defTabSz="801688">
              <a:spcAft>
                <a:spcPct val="0"/>
              </a:spcAft>
              <a:buChar char="•"/>
              <a:defRPr sz="2800" b="1">
                <a:solidFill>
                  <a:srgbClr val="114262"/>
                </a:solidFill>
                <a:latin typeface="Century Gothic" pitchFamily="34" charset="0"/>
              </a:defRPr>
            </a:lvl1pPr>
            <a:lvl2pPr marL="742950" indent="-285750" defTabSz="801688">
              <a:spcAft>
                <a:spcPct val="0"/>
              </a:spcAft>
              <a:buChar char="–"/>
              <a:defRPr sz="2400" b="1">
                <a:solidFill>
                  <a:srgbClr val="114262"/>
                </a:solidFill>
                <a:latin typeface="Century Gothic" pitchFamily="34" charset="0"/>
              </a:defRPr>
            </a:lvl2pPr>
            <a:lvl3pPr marL="1143000" indent="-228600" defTabSz="801688">
              <a:spcAft>
                <a:spcPct val="0"/>
              </a:spcAft>
              <a:buChar char="•"/>
              <a:defRPr sz="2000" b="1">
                <a:solidFill>
                  <a:srgbClr val="114262"/>
                </a:solidFill>
                <a:latin typeface="Century Gothic" pitchFamily="34" charset="0"/>
              </a:defRPr>
            </a:lvl3pPr>
            <a:lvl4pPr marL="1600200" indent="-228600" defTabSz="801688">
              <a:spcAft>
                <a:spcPct val="0"/>
              </a:spcAft>
              <a:buChar char="–"/>
              <a:defRPr sz="2000" b="1">
                <a:solidFill>
                  <a:srgbClr val="114262"/>
                </a:solidFill>
                <a:latin typeface="Century Gothic" pitchFamily="34" charset="0"/>
              </a:defRPr>
            </a:lvl4pPr>
            <a:lvl5pPr marL="2057400" indent="-228600" defTabSz="801688">
              <a:spcAft>
                <a:spcPct val="0"/>
              </a:spcAft>
              <a:buChar char="»"/>
              <a:defRPr sz="2000" b="1">
                <a:solidFill>
                  <a:srgbClr val="114262"/>
                </a:solidFill>
                <a:latin typeface="Century Gothic" pitchFamily="34" charset="0"/>
              </a:defRPr>
            </a:lvl5pPr>
            <a:lvl6pPr marL="2514600" indent="-228600" defTabSz="8016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114262"/>
                </a:solidFill>
                <a:latin typeface="Century Gothic" pitchFamily="34" charset="0"/>
              </a:defRPr>
            </a:lvl6pPr>
            <a:lvl7pPr marL="2971800" indent="-228600" defTabSz="8016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114262"/>
                </a:solidFill>
                <a:latin typeface="Century Gothic" pitchFamily="34" charset="0"/>
              </a:defRPr>
            </a:lvl7pPr>
            <a:lvl8pPr marL="3429000" indent="-228600" defTabSz="8016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114262"/>
                </a:solidFill>
                <a:latin typeface="Century Gothic" pitchFamily="34" charset="0"/>
              </a:defRPr>
            </a:lvl8pPr>
            <a:lvl9pPr marL="3886200" indent="-228600" defTabSz="8016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114262"/>
                </a:solidFill>
                <a:latin typeface="Century Gothic" pitchFamily="34" charset="0"/>
              </a:defRPr>
            </a:lvl9pPr>
          </a:lstStyle>
          <a:p>
            <a:pPr algn="just">
              <a:buFontTx/>
              <a:buNone/>
              <a:defRPr/>
            </a:pPr>
            <a:endParaRPr lang="it-IT" sz="1800" b="0" u="none" dirty="0">
              <a:solidFill>
                <a:srgbClr val="4F5150"/>
              </a:solidFill>
              <a:latin typeface="+mj-lt"/>
              <a:ea typeface="ヒラギノ角ゴ Pro W3" pitchFamily="-71" charset="-128"/>
            </a:endParaRPr>
          </a:p>
          <a:p>
            <a:pPr marL="285750" indent="-285750" algn="just">
              <a:spcAft>
                <a:spcPts val="600"/>
              </a:spcAft>
              <a:defRPr/>
            </a:pPr>
            <a:r>
              <a:rPr lang="it-IT" sz="1800" b="0" u="none" dirty="0" smtClean="0">
                <a:solidFill>
                  <a:srgbClr val="4F5150"/>
                </a:solidFill>
                <a:latin typeface="+mj-lt"/>
                <a:ea typeface="ヒラギノ角ゴ Pro W3" pitchFamily="-71" charset="-128"/>
              </a:rPr>
              <a:t>A</a:t>
            </a:r>
            <a:r>
              <a:rPr lang="it-IT" sz="1800" u="none" dirty="0" smtClean="0">
                <a:solidFill>
                  <a:schemeClr val="accent6">
                    <a:lumMod val="75000"/>
                  </a:schemeClr>
                </a:solidFill>
                <a:latin typeface="+mj-lt"/>
              </a:rPr>
              <a:t> </a:t>
            </a:r>
            <a:r>
              <a:rPr lang="it-IT" sz="1800" u="none" dirty="0">
                <a:solidFill>
                  <a:srgbClr val="C00000"/>
                </a:solidFill>
                <a:latin typeface="+mj-lt"/>
              </a:rPr>
              <a:t>ISO 37001 não </a:t>
            </a:r>
            <a:r>
              <a:rPr lang="it-IT" sz="1800" u="none" dirty="0" smtClean="0">
                <a:solidFill>
                  <a:srgbClr val="C00000"/>
                </a:solidFill>
                <a:latin typeface="+mj-lt"/>
              </a:rPr>
              <a:t>representa </a:t>
            </a:r>
            <a:r>
              <a:rPr lang="it-IT" sz="1800" u="none" dirty="0">
                <a:solidFill>
                  <a:srgbClr val="C00000"/>
                </a:solidFill>
                <a:latin typeface="+mj-lt"/>
              </a:rPr>
              <a:t>inovação que «desconstrói» os modelos de compliance estabelecidos no mercado</a:t>
            </a:r>
            <a:r>
              <a:rPr lang="it-IT" sz="1800" b="0" u="none" dirty="0" smtClean="0">
                <a:solidFill>
                  <a:srgbClr val="4F5150"/>
                </a:solidFill>
                <a:latin typeface="+mj-lt"/>
                <a:ea typeface="ヒラギノ角ゴ Pro W3" pitchFamily="-71" charset="-128"/>
              </a:rPr>
              <a:t>, mas se integram com estes, o que permite sua adoção com facilidade;</a:t>
            </a:r>
          </a:p>
          <a:p>
            <a:pPr marL="285750" indent="-285750" algn="just">
              <a:spcAft>
                <a:spcPts val="600"/>
              </a:spcAft>
              <a:defRPr/>
            </a:pPr>
            <a:endParaRPr lang="it-IT" sz="1800" b="0" u="none" dirty="0" smtClean="0">
              <a:solidFill>
                <a:srgbClr val="4F5150"/>
              </a:solidFill>
              <a:latin typeface="+mj-lt"/>
              <a:ea typeface="ヒラギノ角ゴ Pro W3" pitchFamily="-71" charset="-128"/>
            </a:endParaRPr>
          </a:p>
          <a:p>
            <a:pPr marL="285750" indent="-285750" algn="just">
              <a:spcAft>
                <a:spcPts val="600"/>
              </a:spcAft>
              <a:defRPr/>
            </a:pPr>
            <a:r>
              <a:rPr lang="it-IT" sz="1800" b="0" u="none" dirty="0" smtClean="0">
                <a:solidFill>
                  <a:srgbClr val="4F5150"/>
                </a:solidFill>
                <a:latin typeface="+mj-lt"/>
                <a:ea typeface="ヒラギノ角ゴ Pro W3" pitchFamily="-71" charset="-128"/>
              </a:rPr>
              <a:t>A adoção de uma norma </a:t>
            </a:r>
            <a:r>
              <a:rPr lang="it-IT" sz="1800" b="0" u="none" dirty="0">
                <a:solidFill>
                  <a:srgbClr val="4F5150"/>
                </a:solidFill>
                <a:latin typeface="+mj-lt"/>
                <a:ea typeface="ヒラギノ角ゴ Pro W3" pitchFamily="-71" charset="-128"/>
              </a:rPr>
              <a:t>internacional permite </a:t>
            </a:r>
            <a:r>
              <a:rPr lang="it-IT" sz="1800" u="none" dirty="0">
                <a:solidFill>
                  <a:srgbClr val="C00000"/>
                </a:solidFill>
                <a:latin typeface="+mj-lt"/>
              </a:rPr>
              <a:t>racionalizar o processo de mitigação de riscos</a:t>
            </a:r>
            <a:r>
              <a:rPr lang="it-IT" sz="1800" b="0" u="none" dirty="0" smtClean="0">
                <a:solidFill>
                  <a:srgbClr val="4F5150"/>
                </a:solidFill>
                <a:latin typeface="+mj-lt"/>
                <a:ea typeface="ヒラギノ角ゴ Pro W3" pitchFamily="-71" charset="-128"/>
              </a:rPr>
              <a:t>;</a:t>
            </a:r>
          </a:p>
          <a:p>
            <a:pPr marL="285750" indent="-285750" algn="just">
              <a:spcAft>
                <a:spcPts val="600"/>
              </a:spcAft>
              <a:defRPr/>
            </a:pPr>
            <a:endParaRPr lang="it-IT" sz="1800" b="0" u="none" dirty="0">
              <a:solidFill>
                <a:srgbClr val="4F5150"/>
              </a:solidFill>
              <a:latin typeface="+mj-lt"/>
              <a:ea typeface="ヒラギノ角ゴ Pro W3" pitchFamily="-71" charset="-128"/>
            </a:endParaRPr>
          </a:p>
          <a:p>
            <a:pPr marL="285750" indent="-285750" algn="just">
              <a:spcAft>
                <a:spcPts val="600"/>
              </a:spcAft>
              <a:defRPr/>
            </a:pPr>
            <a:r>
              <a:rPr lang="it-IT" sz="1800" b="0" u="none" dirty="0" smtClean="0">
                <a:solidFill>
                  <a:srgbClr val="4F5150"/>
                </a:solidFill>
                <a:latin typeface="+mj-lt"/>
                <a:ea typeface="ヒラギノ角ゴ Pro W3" pitchFamily="-71" charset="-128"/>
              </a:rPr>
              <a:t>A acreditação permite estabelecer um </a:t>
            </a:r>
            <a:r>
              <a:rPr lang="it-IT" sz="1800" u="none" dirty="0">
                <a:solidFill>
                  <a:srgbClr val="C00000"/>
                </a:solidFill>
                <a:latin typeface="+mj-lt"/>
              </a:rPr>
              <a:t>modelo de conformidade reconhecido por todos os agentes do mercado e governo</a:t>
            </a:r>
            <a:r>
              <a:rPr lang="it-IT" sz="1800" b="0" u="none" dirty="0" smtClean="0">
                <a:solidFill>
                  <a:srgbClr val="4F5150"/>
                </a:solidFill>
                <a:latin typeface="+mj-lt"/>
                <a:ea typeface="ヒラギノ角ゴ Pro W3" pitchFamily="-71" charset="-128"/>
              </a:rPr>
              <a:t>, desde que o modelo seja bem construído;</a:t>
            </a:r>
          </a:p>
          <a:p>
            <a:pPr marL="285750" indent="-285750" algn="just">
              <a:spcAft>
                <a:spcPts val="600"/>
              </a:spcAft>
              <a:defRPr/>
            </a:pPr>
            <a:endParaRPr lang="it-IT" sz="1800" b="0" u="none" dirty="0" smtClean="0">
              <a:solidFill>
                <a:srgbClr val="4F5150"/>
              </a:solidFill>
              <a:latin typeface="+mj-lt"/>
              <a:ea typeface="ヒラギノ角ゴ Pro W3" pitchFamily="-71" charset="-128"/>
            </a:endParaRPr>
          </a:p>
          <a:p>
            <a:pPr marL="285750" indent="-285750" algn="just">
              <a:spcAft>
                <a:spcPts val="600"/>
              </a:spcAft>
              <a:defRPr/>
            </a:pPr>
            <a:r>
              <a:rPr lang="it-IT" sz="1800" b="0" u="none" dirty="0">
                <a:solidFill>
                  <a:srgbClr val="4F5150"/>
                </a:solidFill>
                <a:latin typeface="+mj-lt"/>
                <a:ea typeface="ヒラギノ角ゴ Pro W3" pitchFamily="-71" charset="-128"/>
              </a:rPr>
              <a:t>A</a:t>
            </a:r>
            <a:r>
              <a:rPr lang="it-IT" sz="1800" u="none" dirty="0" smtClean="0">
                <a:solidFill>
                  <a:schemeClr val="accent6">
                    <a:lumMod val="75000"/>
                  </a:schemeClr>
                </a:solidFill>
                <a:latin typeface="+mj-lt"/>
              </a:rPr>
              <a:t> </a:t>
            </a:r>
            <a:r>
              <a:rPr lang="it-IT" sz="1800" u="none" dirty="0" smtClean="0">
                <a:solidFill>
                  <a:srgbClr val="C00000"/>
                </a:solidFill>
                <a:latin typeface="+mj-lt"/>
              </a:rPr>
              <a:t>sociedade se beneficia</a:t>
            </a:r>
            <a:r>
              <a:rPr lang="it-IT" sz="1800" u="none" dirty="0" smtClean="0">
                <a:solidFill>
                  <a:schemeClr val="accent6">
                    <a:lumMod val="75000"/>
                  </a:schemeClr>
                </a:solidFill>
                <a:latin typeface="+mj-lt"/>
              </a:rPr>
              <a:t>;</a:t>
            </a:r>
            <a:endParaRPr lang="it-IT" sz="1800" b="0" u="none" dirty="0">
              <a:solidFill>
                <a:srgbClr val="4F5150"/>
              </a:solidFill>
              <a:latin typeface="+mj-lt"/>
              <a:ea typeface="ヒラギノ角ゴ Pro W3" pitchFamily="-71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18866459"/>
      </p:ext>
    </p:extLst>
  </p:cSld>
  <p:clrMapOvr>
    <a:masterClrMapping/>
  </p:clrMapOvr>
  <p:transition spd="med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23528"/>
            <a:ext cx="9144000" cy="55618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457200" y="2348511"/>
            <a:ext cx="8507413" cy="2044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FFCC"/>
              </a:buClr>
              <a:buChar char="•"/>
              <a:defRPr sz="3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99FF"/>
              </a:buClr>
              <a:buChar char="•"/>
              <a:defRPr sz="2800">
                <a:solidFill>
                  <a:schemeClr val="tx1"/>
                </a:solidFill>
                <a:latin typeface="+mn-lt"/>
                <a:ea typeface="ＭＳ Ｐゴシック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+mn-lt"/>
                <a:ea typeface="ＭＳ Ｐゴシック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CC"/>
              </a:buClr>
              <a:buChar char="•"/>
              <a:defRPr sz="2000">
                <a:solidFill>
                  <a:schemeClr val="tx1"/>
                </a:solidFill>
                <a:latin typeface="+mn-lt"/>
                <a:ea typeface="ＭＳ Ｐゴシック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+mn-lt"/>
                <a:ea typeface="ＭＳ Ｐゴシック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457200" lvl="1" eaLnBrk="1" hangingPunct="1">
              <a:buClr>
                <a:srgbClr val="3333CC"/>
              </a:buClr>
              <a:buSzPct val="6000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pt-BR" altLang="pt-BR" sz="2600" b="0" u="none" kern="0" smtClean="0">
              <a:latin typeface="Verdana" panose="020B0604030504040204" pitchFamily="34" charset="0"/>
              <a:ea typeface="ＭＳ Ｐゴシック" panose="020B0600070205080204" pitchFamily="34" charset="-128"/>
            </a:endParaRPr>
          </a:p>
          <a:p>
            <a:pPr marL="457200" lvl="1" eaLnBrk="1" hangingPunct="1">
              <a:buClr>
                <a:srgbClr val="3333CC"/>
              </a:buClr>
              <a:buSzPct val="6000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pt-BR" altLang="pt-BR" b="0" u="none" kern="0" smtClean="0">
              <a:ea typeface="ＭＳ Ｐゴシック" panose="020B0600070205080204" pitchFamily="34" charset="-128"/>
            </a:endParaRPr>
          </a:p>
        </p:txBody>
      </p:sp>
      <p:cxnSp>
        <p:nvCxnSpPr>
          <p:cNvPr id="6" name="Straight Connector 5"/>
          <p:cNvCxnSpPr>
            <a:cxnSpLocks noChangeShapeType="1"/>
          </p:cNvCxnSpPr>
          <p:nvPr/>
        </p:nvCxnSpPr>
        <p:spPr bwMode="auto">
          <a:xfrm>
            <a:off x="0" y="4292997"/>
            <a:ext cx="8070850" cy="0"/>
          </a:xfrm>
          <a:prstGeom prst="line">
            <a:avLst/>
          </a:prstGeom>
          <a:noFill/>
          <a:ln w="28575" algn="ctr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7" name="Grupo 14"/>
          <p:cNvGrpSpPr>
            <a:grpSpLocks/>
          </p:cNvGrpSpPr>
          <p:nvPr/>
        </p:nvGrpSpPr>
        <p:grpSpPr bwMode="auto">
          <a:xfrm>
            <a:off x="5076825" y="3386853"/>
            <a:ext cx="4189413" cy="45719"/>
            <a:chOff x="287338" y="4437112"/>
            <a:chExt cx="8856662" cy="47625"/>
          </a:xfrm>
        </p:grpSpPr>
        <p:cxnSp>
          <p:nvCxnSpPr>
            <p:cNvPr id="8" name="Straight Connector 7"/>
            <p:cNvCxnSpPr>
              <a:cxnSpLocks noChangeShapeType="1"/>
            </p:cNvCxnSpPr>
            <p:nvPr/>
          </p:nvCxnSpPr>
          <p:spPr bwMode="auto">
            <a:xfrm>
              <a:off x="287338" y="4437112"/>
              <a:ext cx="8856653" cy="0"/>
            </a:xfrm>
            <a:prstGeom prst="line">
              <a:avLst/>
            </a:prstGeom>
            <a:noFill/>
            <a:ln w="28575" algn="ctr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" name="Straight Connector 8"/>
            <p:cNvCxnSpPr>
              <a:cxnSpLocks noChangeShapeType="1"/>
            </p:cNvCxnSpPr>
            <p:nvPr/>
          </p:nvCxnSpPr>
          <p:spPr bwMode="auto">
            <a:xfrm>
              <a:off x="287338" y="4484737"/>
              <a:ext cx="8856662" cy="0"/>
            </a:xfrm>
            <a:prstGeom prst="line">
              <a:avLst/>
            </a:prstGeom>
            <a:noFill/>
            <a:ln w="6350" algn="ctr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79388" y="4389834"/>
            <a:ext cx="4392612" cy="246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>
              <a:defRPr/>
            </a:pPr>
            <a:r>
              <a:rPr lang="pt-BR" altLang="pt-BR" sz="4400" u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Obrigado</a:t>
            </a:r>
          </a:p>
          <a:p>
            <a:pPr algn="r">
              <a:defRPr/>
            </a:pPr>
            <a:endParaRPr lang="pt-BR" altLang="pt-BR" sz="2800" b="1" u="none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  <a:ea typeface="ＭＳ Ｐゴシック" panose="020B0600070205080204" pitchFamily="34" charset="-128"/>
              <a:cs typeface="Times New Roman" panose="02020603050405020304" pitchFamily="18" charset="0"/>
            </a:endParaRPr>
          </a:p>
          <a:p>
            <a:pPr algn="r">
              <a:defRPr/>
            </a:pPr>
            <a:r>
              <a:rPr lang="pt-BR" altLang="pt-BR" sz="2000" b="1" u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Jefferson Carvalho</a:t>
            </a:r>
          </a:p>
          <a:p>
            <a:pPr algn="r">
              <a:defRPr/>
            </a:pPr>
            <a:r>
              <a:rPr lang="pt-BR" altLang="pt-BR" sz="1500" u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Vice-presidente de Relações Institucionais</a:t>
            </a:r>
          </a:p>
          <a:p>
            <a:pPr algn="r">
              <a:defRPr/>
            </a:pPr>
            <a:r>
              <a:rPr lang="pt-BR" altLang="pt-BR" sz="1500" u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Jefferson.carvalho@abrac-ac.org.br</a:t>
            </a:r>
          </a:p>
          <a:p>
            <a:pPr algn="r">
              <a:defRPr/>
            </a:pPr>
            <a:r>
              <a:rPr lang="pt-BR" altLang="pt-BR" sz="1600" u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Cel: (11) 982022763</a:t>
            </a:r>
          </a:p>
          <a:p>
            <a:pPr algn="r">
              <a:defRPr/>
            </a:pPr>
            <a:r>
              <a:rPr lang="pt-BR" altLang="pt-BR" sz="1600" u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Whats: (11) 969002058</a:t>
            </a: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4726235" y="4509120"/>
            <a:ext cx="4886325" cy="61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l">
              <a:lnSpc>
                <a:spcPct val="90000"/>
              </a:lnSpc>
            </a:pPr>
            <a:r>
              <a:rPr lang="pt-BR" altLang="pt-BR" sz="1900" b="0" u="none">
                <a:solidFill>
                  <a:srgbClr val="FFFFFF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Rua da Glória 182, cj. 84</a:t>
            </a:r>
            <a:br>
              <a:rPr lang="pt-BR" altLang="pt-BR" sz="1900" b="0" u="none">
                <a:solidFill>
                  <a:srgbClr val="FFFFFF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</a:br>
            <a:r>
              <a:rPr lang="pt-BR" altLang="pt-BR" sz="1900" b="0" u="none">
                <a:solidFill>
                  <a:srgbClr val="FFFFFF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Liberdade - São Paulo / SP</a:t>
            </a:r>
          </a:p>
        </p:txBody>
      </p:sp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4726235" y="5702920"/>
            <a:ext cx="4886325" cy="140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l">
              <a:lnSpc>
                <a:spcPct val="90000"/>
              </a:lnSpc>
            </a:pPr>
            <a:r>
              <a:rPr lang="pt-BR" altLang="pt-BR" sz="1900" b="0" u="none">
                <a:solidFill>
                  <a:srgbClr val="FFFFFF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superintendencia@abrac-ac.org.br</a:t>
            </a:r>
          </a:p>
          <a:p>
            <a:pPr algn="l">
              <a:lnSpc>
                <a:spcPct val="90000"/>
              </a:lnSpc>
            </a:pPr>
            <a:r>
              <a:rPr lang="pt-BR" altLang="pt-BR" sz="1900" b="0" u="none">
                <a:solidFill>
                  <a:srgbClr val="FFFFFF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secretaria.tecnica@abrac-ac.org.br</a:t>
            </a:r>
          </a:p>
          <a:p>
            <a:pPr algn="l">
              <a:lnSpc>
                <a:spcPct val="90000"/>
              </a:lnSpc>
            </a:pPr>
            <a:r>
              <a:rPr lang="pt-BR" altLang="pt-BR" sz="1900" b="0" u="none">
                <a:solidFill>
                  <a:srgbClr val="FFFFFF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tecnico@abrac-ac.org.br</a:t>
            </a:r>
          </a:p>
          <a:p>
            <a:pPr algn="l">
              <a:lnSpc>
                <a:spcPct val="90000"/>
              </a:lnSpc>
            </a:pPr>
            <a:r>
              <a:rPr lang="pt-BR" altLang="pt-BR" sz="1900" b="0" u="none">
                <a:solidFill>
                  <a:srgbClr val="FFFFFF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abrac@abrac-ac.org.br</a:t>
            </a:r>
          </a:p>
          <a:p>
            <a:pPr algn="l">
              <a:lnSpc>
                <a:spcPct val="90000"/>
              </a:lnSpc>
            </a:pPr>
            <a:endParaRPr lang="pt-BR" altLang="pt-BR" sz="1900" b="0" u="none">
              <a:solidFill>
                <a:srgbClr val="FFFFFF"/>
              </a:solidFill>
              <a:latin typeface="Century Gothic" panose="020B0502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14" name="Rectangle 5"/>
          <p:cNvSpPr>
            <a:spLocks noChangeArrowheads="1"/>
          </p:cNvSpPr>
          <p:nvPr/>
        </p:nvSpPr>
        <p:spPr bwMode="auto">
          <a:xfrm>
            <a:off x="4726235" y="5085383"/>
            <a:ext cx="4886325" cy="617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l">
              <a:lnSpc>
                <a:spcPct val="90000"/>
              </a:lnSpc>
            </a:pPr>
            <a:r>
              <a:rPr lang="pt-BR" altLang="pt-BR" sz="1900" b="0" u="none">
                <a:solidFill>
                  <a:srgbClr val="FFFFFF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Fone: (11) 3105-2749 </a:t>
            </a:r>
          </a:p>
          <a:p>
            <a:pPr algn="l">
              <a:lnSpc>
                <a:spcPct val="90000"/>
              </a:lnSpc>
            </a:pPr>
            <a:r>
              <a:rPr lang="pt-BR" altLang="pt-BR" sz="1900" b="0" u="none">
                <a:solidFill>
                  <a:srgbClr val="FFFFFF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Fax:  (11) 3105-6569</a:t>
            </a:r>
          </a:p>
        </p:txBody>
      </p:sp>
    </p:spTree>
    <p:extLst>
      <p:ext uri="{BB962C8B-B14F-4D97-AF65-F5344CB8AC3E}">
        <p14:creationId xmlns:p14="http://schemas.microsoft.com/office/powerpoint/2010/main" val="1975556819"/>
      </p:ext>
    </p:extLst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deloPRESI">
  <a:themeElements>
    <a:clrScheme name="Patrimônio Líquido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modeloPRESI.ppt">
      <a:majorFont>
        <a:latin typeface="Arial"/>
        <a:ea typeface=""/>
        <a:cs typeface=""/>
      </a:majorFont>
      <a:minorFont>
        <a:latin typeface="Times New Roman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sz="2400" b="1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sz="2400" b="1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/>
          </a:defRPr>
        </a:defPPr>
      </a:lstStyle>
    </a:lnDef>
  </a:objectDefaults>
  <a:extraClrSchemeLst>
    <a:extraClrScheme>
      <a:clrScheme name="modeloPRESI.ppt 1">
        <a:dk1>
          <a:srgbClr val="5F5F5F"/>
        </a:dk1>
        <a:lt1>
          <a:srgbClr val="FFFFCC"/>
        </a:lt1>
        <a:dk2>
          <a:srgbClr val="000000"/>
        </a:dk2>
        <a:lt2>
          <a:srgbClr val="FFCC66"/>
        </a:lt2>
        <a:accent1>
          <a:srgbClr val="FF9933"/>
        </a:accent1>
        <a:accent2>
          <a:srgbClr val="CC0066"/>
        </a:accent2>
        <a:accent3>
          <a:srgbClr val="AAAAAA"/>
        </a:accent3>
        <a:accent4>
          <a:srgbClr val="DADAAE"/>
        </a:accent4>
        <a:accent5>
          <a:srgbClr val="FFCAAD"/>
        </a:accent5>
        <a:accent6>
          <a:srgbClr val="B9005C"/>
        </a:accent6>
        <a:hlink>
          <a:srgbClr val="CC00CC"/>
        </a:hlink>
        <a:folHlink>
          <a:srgbClr val="9900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eloPRESI.ppt 2">
        <a:dk1>
          <a:srgbClr val="000000"/>
        </a:dk1>
        <a:lt1>
          <a:srgbClr val="FFFFFF"/>
        </a:lt1>
        <a:dk2>
          <a:srgbClr val="FF9900"/>
        </a:dk2>
        <a:lt2>
          <a:srgbClr val="5F5F5F"/>
        </a:lt2>
        <a:accent1>
          <a:srgbClr val="FF9933"/>
        </a:accent1>
        <a:accent2>
          <a:srgbClr val="CC0066"/>
        </a:accent2>
        <a:accent3>
          <a:srgbClr val="FFFFFF"/>
        </a:accent3>
        <a:accent4>
          <a:srgbClr val="000000"/>
        </a:accent4>
        <a:accent5>
          <a:srgbClr val="FFCAAD"/>
        </a:accent5>
        <a:accent6>
          <a:srgbClr val="B9005C"/>
        </a:accent6>
        <a:hlink>
          <a:srgbClr val="CC00CC"/>
        </a:hlink>
        <a:folHlink>
          <a:srgbClr val="9900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eloPRESI.ppt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C:\Publico\modeloPRESI.ppt</Template>
  <TotalTime>13931</TotalTime>
  <Words>1289</Words>
  <Application>Microsoft Office PowerPoint</Application>
  <PresentationFormat>Apresentação na tela (4:3)</PresentationFormat>
  <Paragraphs>182</Paragraphs>
  <Slides>16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16</vt:i4>
      </vt:variant>
    </vt:vector>
  </HeadingPairs>
  <TitlesOfParts>
    <vt:vector size="25" baseType="lpstr">
      <vt:lpstr>MS PGothic</vt:lpstr>
      <vt:lpstr>MS PGothic</vt:lpstr>
      <vt:lpstr>Arial</vt:lpstr>
      <vt:lpstr>Arial Narrow</vt:lpstr>
      <vt:lpstr>Century Gothic</vt:lpstr>
      <vt:lpstr>Times New Roman</vt:lpstr>
      <vt:lpstr>Verdana</vt:lpstr>
      <vt:lpstr>ヒラギノ角ゴ Pro W3</vt:lpstr>
      <vt:lpstr>modeloPRESI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INMETRO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sem título</dc:title>
  <dc:creator>ANDREA ALMEIDA</dc:creator>
  <cp:lastModifiedBy>suporte</cp:lastModifiedBy>
  <cp:revision>2118</cp:revision>
  <cp:lastPrinted>2007-03-29T20:16:13Z</cp:lastPrinted>
  <dcterms:created xsi:type="dcterms:W3CDTF">1998-11-18T12:28:16Z</dcterms:created>
  <dcterms:modified xsi:type="dcterms:W3CDTF">2017-07-10T23:15:14Z</dcterms:modified>
</cp:coreProperties>
</file>