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16"/>
  </p:notesMasterIdLst>
  <p:handoutMasterIdLst>
    <p:handoutMasterId r:id="rId17"/>
  </p:handoutMasterIdLst>
  <p:sldIdLst>
    <p:sldId id="333" r:id="rId2"/>
    <p:sldId id="381" r:id="rId3"/>
    <p:sldId id="384" r:id="rId4"/>
    <p:sldId id="383" r:id="rId5"/>
    <p:sldId id="382" r:id="rId6"/>
    <p:sldId id="355" r:id="rId7"/>
    <p:sldId id="357" r:id="rId8"/>
    <p:sldId id="359" r:id="rId9"/>
    <p:sldId id="358" r:id="rId10"/>
    <p:sldId id="360" r:id="rId11"/>
    <p:sldId id="380" r:id="rId12"/>
    <p:sldId id="379" r:id="rId13"/>
    <p:sldId id="373" r:id="rId14"/>
    <p:sldId id="354" r:id="rId15"/>
  </p:sldIdLst>
  <p:sldSz cx="9144000" cy="6858000" type="screen4x3"/>
  <p:notesSz cx="6645275" cy="9775825"/>
  <p:defaultTextStyle>
    <a:defPPr>
      <a:defRPr lang="pt-BR"/>
    </a:defPPr>
    <a:lvl1pPr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81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D1F"/>
    <a:srgbClr val="002060"/>
    <a:srgbClr val="CD3D29"/>
    <a:srgbClr val="E7E7E7"/>
    <a:srgbClr val="FF9900"/>
    <a:srgbClr val="FFED01"/>
    <a:srgbClr val="006600"/>
    <a:srgbClr val="F1E60F"/>
    <a:srgbClr val="FFCC00"/>
    <a:srgbClr val="E2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>
      <p:cViewPr varScale="1">
        <p:scale>
          <a:sx n="83" d="100"/>
          <a:sy n="83" d="100"/>
        </p:scale>
        <p:origin x="-2000" y="-104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75" d="100"/>
          <a:sy n="75" d="100"/>
        </p:scale>
        <p:origin x="-2274" y="-180"/>
      </p:cViewPr>
      <p:guideLst>
        <p:guide orient="horz" pos="3081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fld id="{0A1D2096-1263-4760-8ED3-DB102EC42953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655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012981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ublico\ENOAC 2017\marca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9413"/>
            <a:ext cx="292735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5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2" descr="desenho_campus_inmetr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71450"/>
            <a:ext cx="65341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7" name="Conector reto 4"/>
          <p:cNvCxnSpPr>
            <a:cxnSpLocks noChangeShapeType="1"/>
          </p:cNvCxnSpPr>
          <p:nvPr userDrawn="1"/>
        </p:nvCxnSpPr>
        <p:spPr bwMode="auto">
          <a:xfrm>
            <a:off x="339725" y="1196975"/>
            <a:ext cx="8408988" cy="0"/>
          </a:xfrm>
          <a:prstGeom prst="line">
            <a:avLst/>
          </a:prstGeom>
          <a:noFill/>
          <a:ln w="6350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8" name="Picture 5" descr="C:\Publico\Hugo Raphael\Assinatura_Conjunta--Inmetro-e-Governo-JUNH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5" t="16489" r="11815"/>
          <a:stretch>
            <a:fillRect/>
          </a:stretch>
        </p:blipFill>
        <p:spPr bwMode="auto">
          <a:xfrm>
            <a:off x="4197350" y="379413"/>
            <a:ext cx="455136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7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pt-BR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0" y="6167438"/>
            <a:ext cx="9144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000" i="1" u="none" dirty="0" err="1">
                <a:latin typeface="Arial" panose="020B0604020202020204" pitchFamily="34" charset="0"/>
              </a:rPr>
              <a:t>Halpher</a:t>
            </a:r>
            <a:r>
              <a:rPr lang="pt-BR" altLang="pt-BR" sz="2000" i="1" u="none" dirty="0">
                <a:latin typeface="Arial" panose="020B0604020202020204" pitchFamily="34" charset="0"/>
              </a:rPr>
              <a:t> </a:t>
            </a:r>
            <a:r>
              <a:rPr lang="pt-BR" altLang="pt-BR" sz="2000" i="1" u="none" dirty="0" err="1">
                <a:latin typeface="Arial" panose="020B0604020202020204" pitchFamily="34" charset="0"/>
              </a:rPr>
              <a:t>Luiggi</a:t>
            </a:r>
            <a:r>
              <a:rPr lang="pt-BR" altLang="pt-BR" sz="2000" i="1" u="none" dirty="0">
                <a:latin typeface="Arial" panose="020B0604020202020204" pitchFamily="34" charset="0"/>
              </a:rPr>
              <a:t> Mônico Rosa</a:t>
            </a:r>
            <a:endParaRPr lang="pt-BR" altLang="pt-BR" sz="1200" u="none" dirty="0">
              <a:latin typeface="Arial" panose="020B0604020202020204" pitchFamily="34" charset="0"/>
            </a:endParaRPr>
          </a:p>
          <a:p>
            <a:r>
              <a:rPr lang="pt-BR" altLang="pt-BR" sz="1800" b="0" u="none" dirty="0">
                <a:latin typeface="Arial" panose="020B0604020202020204" pitchFamily="34" charset="0"/>
              </a:rPr>
              <a:t>Diretor Executivo do DNIT</a:t>
            </a:r>
            <a:endParaRPr lang="en-US" altLang="pt-BR" sz="1200" u="none" dirty="0">
              <a:latin typeface="Arial" panose="020B0604020202020204" pitchFamily="34" charset="0"/>
            </a:endParaRPr>
          </a:p>
          <a:p>
            <a:endParaRPr lang="pt-BR" altLang="pt-BR" sz="1200" u="none" dirty="0">
              <a:latin typeface="Arial" panose="020B0604020202020204" pitchFamily="34" charset="0"/>
            </a:endParaRPr>
          </a:p>
        </p:txBody>
      </p:sp>
      <p:sp>
        <p:nvSpPr>
          <p:cNvPr id="3076" name="Rectangle 53"/>
          <p:cNvSpPr>
            <a:spLocks noChangeArrowheads="1"/>
          </p:cNvSpPr>
          <p:nvPr/>
        </p:nvSpPr>
        <p:spPr bwMode="auto">
          <a:xfrm>
            <a:off x="34925" y="2614845"/>
            <a:ext cx="905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A Inspeção </a:t>
            </a:r>
            <a:r>
              <a:rPr lang="pt-BR" altLang="pt-BR" sz="3600" u="none" dirty="0">
                <a:solidFill>
                  <a:srgbClr val="000066"/>
                </a:solidFill>
                <a:latin typeface="Arial" panose="020B0604020202020204" pitchFamily="34" charset="0"/>
              </a:rPr>
              <a:t>Acreditada </a:t>
            </a: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no </a:t>
            </a:r>
            <a:r>
              <a:rPr lang="pt-BR" altLang="pt-BR" sz="3600" u="none" dirty="0">
                <a:solidFill>
                  <a:srgbClr val="000066"/>
                </a:solidFill>
                <a:latin typeface="Arial" panose="020B0604020202020204" pitchFamily="34" charset="0"/>
              </a:rPr>
              <a:t>DNIT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94" y="4365104"/>
            <a:ext cx="6492858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8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AC50F7-08D4-4C27-BE3B-9C9D88CA8BC8}"/>
              </a:ext>
            </a:extLst>
          </p:cNvPr>
          <p:cNvSpPr/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403760" y="5517232"/>
            <a:ext cx="44748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Entrega</a:t>
            </a:r>
            <a:r>
              <a:rPr lang="pt-BR" altLang="pt-BR" sz="2000" b="0" u="none" dirty="0">
                <a:solidFill>
                  <a:srgbClr val="9B2D1F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das obras priorizadas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6752F90-7EA9-4A51-B535-57921B647F62}"/>
              </a:ext>
            </a:extLst>
          </p:cNvPr>
          <p:cNvSpPr/>
          <p:nvPr/>
        </p:nvSpPr>
        <p:spPr>
          <a:xfrm>
            <a:off x="0" y="13271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u="none" dirty="0">
                <a:solidFill>
                  <a:srgbClr val="000066"/>
                </a:solidFill>
                <a:latin typeface="Arial" panose="020B0604020202020204" pitchFamily="34" charset="0"/>
              </a:rPr>
              <a:t>Perspectivas (2016 - 2019)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18900" r="5941" b="18101"/>
          <a:stretch/>
        </p:blipFill>
        <p:spPr>
          <a:xfrm>
            <a:off x="35496" y="2132856"/>
            <a:ext cx="4320480" cy="432048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CBE32957-4652-41C7-B6A3-7BD82335D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60" y="2559115"/>
            <a:ext cx="47091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Foco</a:t>
            </a:r>
            <a:r>
              <a:rPr lang="pt-BR" altLang="pt-BR" sz="2000" b="0" u="none" dirty="0">
                <a:solidFill>
                  <a:srgbClr val="9B2D1F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na carteira de estudos e projetos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1BF36092-5D23-44ED-B81C-A0B943286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60" y="3884286"/>
            <a:ext cx="460476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Priorização</a:t>
            </a:r>
            <a:r>
              <a:rPr lang="pt-BR" altLang="pt-BR" sz="2000" b="0" u="none" dirty="0">
                <a:solidFill>
                  <a:srgbClr val="9B2D1F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da manutenção da infraestrutura instalada</a:t>
            </a:r>
          </a:p>
        </p:txBody>
      </p:sp>
    </p:spTree>
    <p:extLst>
      <p:ext uri="{BB962C8B-B14F-4D97-AF65-F5344CB8AC3E}">
        <p14:creationId xmlns:p14="http://schemas.microsoft.com/office/powerpoint/2010/main" val="84594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AC50F7-08D4-4C27-BE3B-9C9D88CA8BC8}"/>
              </a:ext>
            </a:extLst>
          </p:cNvPr>
          <p:cNvSpPr/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6752F90-7EA9-4A51-B535-57921B647F62}"/>
              </a:ext>
            </a:extLst>
          </p:cNvPr>
          <p:cNvSpPr/>
          <p:nvPr/>
        </p:nvSpPr>
        <p:spPr>
          <a:xfrm>
            <a:off x="0" y="13271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u="none" dirty="0">
                <a:solidFill>
                  <a:srgbClr val="000066"/>
                </a:solidFill>
                <a:latin typeface="Arial" panose="020B0604020202020204" pitchFamily="34" charset="0"/>
              </a:rPr>
              <a:t>Perspectivas (2016 - 2019)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BD2D3010-EA62-4770-B4D6-2B514FFAD2AA}"/>
              </a:ext>
            </a:extLst>
          </p:cNvPr>
          <p:cNvSpPr/>
          <p:nvPr/>
        </p:nvSpPr>
        <p:spPr bwMode="auto">
          <a:xfrm>
            <a:off x="-1" y="1803130"/>
            <a:ext cx="9144002" cy="585182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A2C9E96-644C-4B7D-8DC3-5DDD58F9A033}"/>
              </a:ext>
            </a:extLst>
          </p:cNvPr>
          <p:cNvGrpSpPr/>
          <p:nvPr/>
        </p:nvGrpSpPr>
        <p:grpSpPr>
          <a:xfrm>
            <a:off x="3330188" y="1834111"/>
            <a:ext cx="2483624" cy="523220"/>
            <a:chOff x="3312512" y="1879372"/>
            <a:chExt cx="2483624" cy="523220"/>
          </a:xfrm>
        </p:grpSpPr>
        <p:sp>
          <p:nvSpPr>
            <p:cNvPr id="4097" name="Rectangle 4096">
              <a:extLst>
                <a:ext uri="{FF2B5EF4-FFF2-40B4-BE49-F238E27FC236}">
                  <a16:creationId xmlns:a16="http://schemas.microsoft.com/office/drawing/2014/main" xmlns="" id="{A8A61132-D420-4DCA-825C-04E905B1A55B}"/>
                </a:ext>
              </a:extLst>
            </p:cNvPr>
            <p:cNvSpPr/>
            <p:nvPr/>
          </p:nvSpPr>
          <p:spPr>
            <a:xfrm>
              <a:off x="3312512" y="1879372"/>
              <a:ext cx="20617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2800" u="none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</a:rPr>
                <a:t>Ferroviário</a:t>
              </a:r>
              <a:endParaRPr lang="pt-BR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19FE9A3D-7072-4B2B-B58B-E41064FCE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936" y="1916832"/>
              <a:ext cx="457200" cy="457200"/>
            </a:xfrm>
            <a:prstGeom prst="rect">
              <a:avLst/>
            </a:prstGeom>
          </p:spPr>
        </p:pic>
      </p:grpSp>
      <p:sp>
        <p:nvSpPr>
          <p:cNvPr id="29" name="CaixaDeTexto 27">
            <a:extLst>
              <a:ext uri="{FF2B5EF4-FFF2-40B4-BE49-F238E27FC236}">
                <a16:creationId xmlns:a16="http://schemas.microsoft.com/office/drawing/2014/main" xmlns="" id="{FC82879D-2AE1-4D5E-AF15-8A7A290C3718}"/>
              </a:ext>
            </a:extLst>
          </p:cNvPr>
          <p:cNvSpPr txBox="1"/>
          <p:nvPr/>
        </p:nvSpPr>
        <p:spPr>
          <a:xfrm>
            <a:off x="4034105" y="2575929"/>
            <a:ext cx="507439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500"/>
              </a:spcAft>
              <a:buClr>
                <a:srgbClr val="9B2D1F"/>
              </a:buClr>
              <a:buFont typeface="Wingdings" panose="05000000000000000000" pitchFamily="2" charset="2"/>
              <a:buChar char="ü"/>
            </a:pP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Atualização do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PROSEFER</a:t>
            </a: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 (Programa Nacional de Segurança Ferroviária em Áreas Urbanas)</a:t>
            </a:r>
          </a:p>
          <a:p>
            <a:pPr marL="285750" indent="-285750" algn="just">
              <a:buClr>
                <a:srgbClr val="9B2D1F"/>
              </a:buClr>
              <a:buFont typeface="Wingdings" panose="05000000000000000000" pitchFamily="2" charset="2"/>
              <a:buChar char="ü"/>
            </a:pP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Estudos e Projetos: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Curitiba/PR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Jaraguá do Sul/SC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Joinville/SC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São Francisco do Sul/SC</a:t>
            </a:r>
          </a:p>
          <a:p>
            <a:pPr marL="800100" lvl="1" indent="-342900" algn="just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São José do Rio Preto/SP</a:t>
            </a:r>
          </a:p>
          <a:p>
            <a:pPr marL="285750" indent="-285750" algn="just">
              <a:spcAft>
                <a:spcPts val="1500"/>
              </a:spcAft>
              <a:buClr>
                <a:srgbClr val="9B2D1F"/>
              </a:buClr>
              <a:buFont typeface="Wingdings" panose="05000000000000000000" pitchFamily="2" charset="2"/>
              <a:buChar char="ü"/>
            </a:pP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Contornos de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Joinville/SC </a:t>
            </a: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e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São Francisco do Sul/SC</a:t>
            </a:r>
          </a:p>
          <a:p>
            <a:pPr marL="285750" indent="-285750" algn="just">
              <a:spcAft>
                <a:spcPts val="1500"/>
              </a:spcAft>
              <a:buClr>
                <a:srgbClr val="9B2D1F"/>
              </a:buClr>
              <a:buFont typeface="Wingdings" panose="05000000000000000000" pitchFamily="2" charset="2"/>
              <a:buChar char="ü"/>
            </a:pP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Conclusão da obra em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Barra Mansa/RJ</a:t>
            </a: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 e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Guararema/SP</a:t>
            </a:r>
          </a:p>
          <a:p>
            <a:pPr marL="285750" indent="-285750" algn="just">
              <a:spcAft>
                <a:spcPts val="1800"/>
              </a:spcAft>
              <a:buClr>
                <a:srgbClr val="9B2D1F"/>
              </a:buClr>
              <a:buFont typeface="Wingdings" panose="05000000000000000000" pitchFamily="2" charset="2"/>
              <a:buChar char="ü"/>
            </a:pPr>
            <a:r>
              <a:rPr lang="pt-BR" sz="16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Duas intervenções no Município de </a:t>
            </a:r>
            <a:r>
              <a:rPr lang="pt-BR" sz="16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Juiz de Fora/MG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19026" r="6185" b="17975"/>
          <a:stretch/>
        </p:blipFill>
        <p:spPr>
          <a:xfrm>
            <a:off x="-36513" y="2348880"/>
            <a:ext cx="424847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AC50F7-08D4-4C27-BE3B-9C9D88CA8BC8}"/>
              </a:ext>
            </a:extLst>
          </p:cNvPr>
          <p:cNvSpPr/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" t="18014" r="6251" b="18987"/>
          <a:stretch/>
        </p:blipFill>
        <p:spPr>
          <a:xfrm>
            <a:off x="2051719" y="2492895"/>
            <a:ext cx="4320481" cy="43204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6752F90-7EA9-4A51-B535-57921B647F62}"/>
              </a:ext>
            </a:extLst>
          </p:cNvPr>
          <p:cNvSpPr/>
          <p:nvPr/>
        </p:nvSpPr>
        <p:spPr>
          <a:xfrm>
            <a:off x="0" y="13271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u="none" dirty="0">
                <a:solidFill>
                  <a:srgbClr val="000066"/>
                </a:solidFill>
                <a:latin typeface="Arial" panose="020B0604020202020204" pitchFamily="34" charset="0"/>
              </a:rPr>
              <a:t>Perspectivas (2016 - 2019)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BD2D3010-EA62-4770-B4D6-2B514FFAD2AA}"/>
              </a:ext>
            </a:extLst>
          </p:cNvPr>
          <p:cNvSpPr/>
          <p:nvPr/>
        </p:nvSpPr>
        <p:spPr bwMode="auto">
          <a:xfrm>
            <a:off x="-1" y="1772816"/>
            <a:ext cx="9144002" cy="615496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grpSp>
        <p:nvGrpSpPr>
          <p:cNvPr id="4102" name="Group 4101">
            <a:extLst>
              <a:ext uri="{FF2B5EF4-FFF2-40B4-BE49-F238E27FC236}">
                <a16:creationId xmlns:a16="http://schemas.microsoft.com/office/drawing/2014/main" xmlns="" id="{6B964206-0E19-4A84-9D19-E7F7331E504F}"/>
              </a:ext>
            </a:extLst>
          </p:cNvPr>
          <p:cNvGrpSpPr/>
          <p:nvPr/>
        </p:nvGrpSpPr>
        <p:grpSpPr>
          <a:xfrm>
            <a:off x="3322128" y="1838851"/>
            <a:ext cx="2509364" cy="523220"/>
            <a:chOff x="3238081" y="1879372"/>
            <a:chExt cx="2509364" cy="523220"/>
          </a:xfrm>
        </p:grpSpPr>
        <p:sp>
          <p:nvSpPr>
            <p:cNvPr id="4097" name="Rectangle 4096">
              <a:extLst>
                <a:ext uri="{FF2B5EF4-FFF2-40B4-BE49-F238E27FC236}">
                  <a16:creationId xmlns:a16="http://schemas.microsoft.com/office/drawing/2014/main" xmlns="" id="{A8A61132-D420-4DCA-825C-04E905B1A55B}"/>
                </a:ext>
              </a:extLst>
            </p:cNvPr>
            <p:cNvSpPr/>
            <p:nvPr/>
          </p:nvSpPr>
          <p:spPr>
            <a:xfrm>
              <a:off x="3238081" y="1879372"/>
              <a:ext cx="20425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2800" u="none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</a:rPr>
                <a:t>Aquaviário</a:t>
              </a:r>
              <a:endParaRPr lang="pt-BR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4101" name="Picture 4100">
              <a:extLst>
                <a:ext uri="{FF2B5EF4-FFF2-40B4-BE49-F238E27FC236}">
                  <a16:creationId xmlns:a16="http://schemas.microsoft.com/office/drawing/2014/main" xmlns="" id="{961292D3-6856-4394-BF7A-46301865B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0245" y="1905444"/>
              <a:ext cx="457200" cy="457200"/>
            </a:xfrm>
            <a:prstGeom prst="rect">
              <a:avLst/>
            </a:prstGeom>
          </p:spPr>
        </p:pic>
      </p:grpSp>
      <p:sp>
        <p:nvSpPr>
          <p:cNvPr id="41" name="CaixaDeTexto 27">
            <a:extLst>
              <a:ext uri="{FF2B5EF4-FFF2-40B4-BE49-F238E27FC236}">
                <a16:creationId xmlns:a16="http://schemas.microsoft.com/office/drawing/2014/main" xmlns="" id="{AA57610F-156A-4FBE-B0AB-04BE813BF44B}"/>
              </a:ext>
            </a:extLst>
          </p:cNvPr>
          <p:cNvSpPr txBox="1"/>
          <p:nvPr/>
        </p:nvSpPr>
        <p:spPr>
          <a:xfrm>
            <a:off x="539552" y="586879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800" u="none" dirty="0" err="1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Brasil-Uruguai</a:t>
            </a:r>
            <a:r>
              <a:rPr lang="pt-BR" sz="18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: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Dragagem e Sinalização</a:t>
            </a:r>
          </a:p>
        </p:txBody>
      </p:sp>
      <p:sp>
        <p:nvSpPr>
          <p:cNvPr id="43" name="CaixaDeTexto 27">
            <a:extLst>
              <a:ext uri="{FF2B5EF4-FFF2-40B4-BE49-F238E27FC236}">
                <a16:creationId xmlns:a16="http://schemas.microsoft.com/office/drawing/2014/main" xmlns="" id="{C5EAB00C-4CE8-4DF9-9E85-EA0937296A50}"/>
              </a:ext>
            </a:extLst>
          </p:cNvPr>
          <p:cNvSpPr txBox="1"/>
          <p:nvPr/>
        </p:nvSpPr>
        <p:spPr>
          <a:xfrm>
            <a:off x="6158267" y="2594230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9138" indent="-719138" algn="l"/>
            <a:r>
              <a:rPr lang="pt-BR" sz="18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Amazônia Oriental:</a:t>
            </a:r>
          </a:p>
          <a:p>
            <a:pPr marL="719138" indent="-719138"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Derrocamento </a:t>
            </a:r>
          </a:p>
          <a:p>
            <a:pPr marL="719138" indent="-719138"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Sinalização </a:t>
            </a:r>
          </a:p>
          <a:p>
            <a:pPr marL="719138" indent="-719138"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Operação de Eclusa</a:t>
            </a:r>
          </a:p>
        </p:txBody>
      </p:sp>
      <p:sp>
        <p:nvSpPr>
          <p:cNvPr id="44" name="CaixaDeTexto 27">
            <a:extLst>
              <a:ext uri="{FF2B5EF4-FFF2-40B4-BE49-F238E27FC236}">
                <a16:creationId xmlns:a16="http://schemas.microsoft.com/office/drawing/2014/main" xmlns="" id="{23028A86-EE3B-4A10-99FE-C32F4E259F38}"/>
              </a:ext>
            </a:extLst>
          </p:cNvPr>
          <p:cNvSpPr txBox="1"/>
          <p:nvPr/>
        </p:nvSpPr>
        <p:spPr>
          <a:xfrm>
            <a:off x="501827" y="261117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8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Amazônia Ocidental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Dragagem 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Sinalização </a:t>
            </a:r>
          </a:p>
        </p:txBody>
      </p:sp>
      <p:sp>
        <p:nvSpPr>
          <p:cNvPr id="45" name="CaixaDeTexto 27">
            <a:extLst>
              <a:ext uri="{FF2B5EF4-FFF2-40B4-BE49-F238E27FC236}">
                <a16:creationId xmlns:a16="http://schemas.microsoft.com/office/drawing/2014/main" xmlns="" id="{BA303854-553D-48C6-8390-FC58310F0253}"/>
              </a:ext>
            </a:extLst>
          </p:cNvPr>
          <p:cNvSpPr txBox="1"/>
          <p:nvPr/>
        </p:nvSpPr>
        <p:spPr>
          <a:xfrm>
            <a:off x="6158267" y="5540644"/>
            <a:ext cx="3623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8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Paraná-Tietê: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Sinalização e Balizamento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Operação de Eclusas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Derrocamento </a:t>
            </a:r>
          </a:p>
        </p:txBody>
      </p:sp>
      <p:sp>
        <p:nvSpPr>
          <p:cNvPr id="46" name="CaixaDeTexto 27">
            <a:extLst>
              <a:ext uri="{FF2B5EF4-FFF2-40B4-BE49-F238E27FC236}">
                <a16:creationId xmlns:a16="http://schemas.microsoft.com/office/drawing/2014/main" xmlns="" id="{C5D1FA68-D592-4B91-912E-F717E2CB7056}"/>
              </a:ext>
            </a:extLst>
          </p:cNvPr>
          <p:cNvSpPr txBox="1"/>
          <p:nvPr/>
        </p:nvSpPr>
        <p:spPr>
          <a:xfrm>
            <a:off x="501827" y="4250256"/>
            <a:ext cx="2424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800" u="none" dirty="0">
                <a:solidFill>
                  <a:srgbClr val="9B2D1F"/>
                </a:solidFill>
                <a:latin typeface="+mj-lt"/>
                <a:cs typeface="Arial" panose="020B0604020202020204" pitchFamily="34" charset="0"/>
              </a:rPr>
              <a:t>Paraguai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Sinalização</a:t>
            </a:r>
          </a:p>
          <a:p>
            <a:pPr algn="l"/>
            <a:r>
              <a:rPr lang="pt-BR" sz="1800" b="0" u="none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Dragagem </a:t>
            </a:r>
          </a:p>
        </p:txBody>
      </p:sp>
      <p:sp>
        <p:nvSpPr>
          <p:cNvPr id="4103" name="Oval 4102">
            <a:extLst>
              <a:ext uri="{FF2B5EF4-FFF2-40B4-BE49-F238E27FC236}">
                <a16:creationId xmlns:a16="http://schemas.microsoft.com/office/drawing/2014/main" xmlns="" id="{66666488-E12F-42E7-8E04-6F3B62CD7913}"/>
              </a:ext>
            </a:extLst>
          </p:cNvPr>
          <p:cNvSpPr/>
          <p:nvPr/>
        </p:nvSpPr>
        <p:spPr bwMode="auto">
          <a:xfrm>
            <a:off x="3277300" y="3500706"/>
            <a:ext cx="274320" cy="27432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44571EF2-2C46-4925-B0C2-2303003D446A}"/>
              </a:ext>
            </a:extLst>
          </p:cNvPr>
          <p:cNvSpPr/>
          <p:nvPr/>
        </p:nvSpPr>
        <p:spPr bwMode="auto">
          <a:xfrm>
            <a:off x="173792" y="2631716"/>
            <a:ext cx="365760" cy="36576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1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6F8BA7D9-42DA-4BD9-8263-A06C7ED7C0B9}"/>
              </a:ext>
            </a:extLst>
          </p:cNvPr>
          <p:cNvSpPr/>
          <p:nvPr/>
        </p:nvSpPr>
        <p:spPr bwMode="auto">
          <a:xfrm>
            <a:off x="173792" y="4250256"/>
            <a:ext cx="365760" cy="36576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DABF1593-86FF-4FD7-83C6-9CC76DAC529D}"/>
              </a:ext>
            </a:extLst>
          </p:cNvPr>
          <p:cNvSpPr/>
          <p:nvPr/>
        </p:nvSpPr>
        <p:spPr bwMode="auto">
          <a:xfrm>
            <a:off x="173792" y="5868796"/>
            <a:ext cx="365760" cy="36576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5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E43AAC26-9125-407A-A440-9AAC876C3960}"/>
              </a:ext>
            </a:extLst>
          </p:cNvPr>
          <p:cNvSpPr/>
          <p:nvPr/>
        </p:nvSpPr>
        <p:spPr bwMode="auto">
          <a:xfrm>
            <a:off x="5796136" y="2574952"/>
            <a:ext cx="365760" cy="36576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800" u="none" dirty="0">
                <a:latin typeface="+mj-lt"/>
              </a:rPr>
              <a:t>2</a:t>
            </a:r>
            <a:endParaRPr kumimoji="0" lang="pt-BR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8857939E-242A-4562-9D90-0E7A3916E3F2}"/>
              </a:ext>
            </a:extLst>
          </p:cNvPr>
          <p:cNvSpPr/>
          <p:nvPr/>
        </p:nvSpPr>
        <p:spPr bwMode="auto">
          <a:xfrm>
            <a:off x="5799766" y="5529294"/>
            <a:ext cx="365760" cy="36576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1CA048DF-B72C-4077-8651-EBB75162954D}"/>
              </a:ext>
            </a:extLst>
          </p:cNvPr>
          <p:cNvSpPr/>
          <p:nvPr/>
        </p:nvSpPr>
        <p:spPr bwMode="auto">
          <a:xfrm>
            <a:off x="4343401" y="3406826"/>
            <a:ext cx="274320" cy="27432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839758D5-676B-47BE-AA49-751D711D2671}"/>
              </a:ext>
            </a:extLst>
          </p:cNvPr>
          <p:cNvSpPr/>
          <p:nvPr/>
        </p:nvSpPr>
        <p:spPr bwMode="auto">
          <a:xfrm>
            <a:off x="3889863" y="4599722"/>
            <a:ext cx="274320" cy="27432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3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9139B9C9-432C-4D50-8EB2-9C4EEED99C05}"/>
              </a:ext>
            </a:extLst>
          </p:cNvPr>
          <p:cNvSpPr/>
          <p:nvPr/>
        </p:nvSpPr>
        <p:spPr bwMode="auto">
          <a:xfrm>
            <a:off x="4617721" y="5036426"/>
            <a:ext cx="274320" cy="27432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4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A9FAEE80-FE34-495B-8AA6-3DFEE660465F}"/>
              </a:ext>
            </a:extLst>
          </p:cNvPr>
          <p:cNvSpPr/>
          <p:nvPr/>
        </p:nvSpPr>
        <p:spPr bwMode="auto">
          <a:xfrm>
            <a:off x="4349543" y="6093704"/>
            <a:ext cx="274320" cy="274320"/>
          </a:xfrm>
          <a:prstGeom prst="ellipse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860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AC50F7-08D4-4C27-BE3B-9C9D88CA8BC8}"/>
              </a:ext>
            </a:extLst>
          </p:cNvPr>
          <p:cNvSpPr/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6752F90-7EA9-4A51-B535-57921B647F62}"/>
              </a:ext>
            </a:extLst>
          </p:cNvPr>
          <p:cNvSpPr/>
          <p:nvPr/>
        </p:nvSpPr>
        <p:spPr>
          <a:xfrm>
            <a:off x="0" y="13271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u="none" dirty="0">
                <a:solidFill>
                  <a:srgbClr val="000066"/>
                </a:solidFill>
                <a:latin typeface="Arial" panose="020B0604020202020204" pitchFamily="34" charset="0"/>
              </a:rPr>
              <a:t>Perspectivas (2016 - 2018)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xmlns="" id="{7DD58029-9C5C-4BD8-A350-66E6C12AF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5937" y="2809751"/>
            <a:ext cx="47091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420 km</a:t>
            </a:r>
            <a:r>
              <a:rPr lang="pt-BR" altLang="pt-BR" sz="2000" b="0" u="none" dirty="0">
                <a:solidFill>
                  <a:srgbClr val="9B2D1F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Novas rodovias pavimentadas</a:t>
            </a: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xmlns="" id="{0FD0C48B-F905-4441-BA00-81376F3F2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5937" y="4222524"/>
            <a:ext cx="47091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530 km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Rodovias duplicadas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xmlns="" id="{6A2C3305-4153-48B3-BC98-2965D698F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5937" y="5635297"/>
            <a:ext cx="47091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800" u="none" dirty="0">
                <a:solidFill>
                  <a:srgbClr val="9B2D1F"/>
                </a:solidFill>
                <a:latin typeface="Arial" panose="020B0604020202020204" pitchFamily="34" charset="0"/>
              </a:rPr>
              <a:t>89 %</a:t>
            </a: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/>
            </a:r>
            <a:b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</a:br>
            <a:r>
              <a:rPr lang="pt-BR" altLang="pt-BR" sz="20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da malha em boas condições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BD2D3010-EA62-4770-B4D6-2B514FFAD2AA}"/>
              </a:ext>
            </a:extLst>
          </p:cNvPr>
          <p:cNvSpPr/>
          <p:nvPr/>
        </p:nvSpPr>
        <p:spPr bwMode="auto">
          <a:xfrm>
            <a:off x="-1" y="1772816"/>
            <a:ext cx="9144002" cy="601216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grpSp>
        <p:nvGrpSpPr>
          <p:cNvPr id="4099" name="Group 4098">
            <a:extLst>
              <a:ext uri="{FF2B5EF4-FFF2-40B4-BE49-F238E27FC236}">
                <a16:creationId xmlns:a16="http://schemas.microsoft.com/office/drawing/2014/main" xmlns="" id="{1A1E89FD-D1E0-4906-A105-6EB6CD840695}"/>
              </a:ext>
            </a:extLst>
          </p:cNvPr>
          <p:cNvGrpSpPr/>
          <p:nvPr/>
        </p:nvGrpSpPr>
        <p:grpSpPr>
          <a:xfrm>
            <a:off x="3165284" y="1799104"/>
            <a:ext cx="2581305" cy="548640"/>
            <a:chOff x="3541108" y="1879372"/>
            <a:chExt cx="2581305" cy="54864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4E3485D4-B1E9-4185-8DA4-7C73F4FEE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773" y="1879372"/>
              <a:ext cx="548640" cy="548640"/>
            </a:xfrm>
            <a:prstGeom prst="rect">
              <a:avLst/>
            </a:prstGeom>
          </p:spPr>
        </p:pic>
        <p:sp>
          <p:nvSpPr>
            <p:cNvPr id="4097" name="Rectangle 4096">
              <a:extLst>
                <a:ext uri="{FF2B5EF4-FFF2-40B4-BE49-F238E27FC236}">
                  <a16:creationId xmlns:a16="http://schemas.microsoft.com/office/drawing/2014/main" xmlns="" id="{A8A61132-D420-4DCA-825C-04E905B1A55B}"/>
                </a:ext>
              </a:extLst>
            </p:cNvPr>
            <p:cNvSpPr/>
            <p:nvPr/>
          </p:nvSpPr>
          <p:spPr>
            <a:xfrm>
              <a:off x="3541108" y="1879372"/>
              <a:ext cx="20617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2800" u="none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</a:rPr>
                <a:t>Rodoviário</a:t>
              </a:r>
              <a:endParaRPr lang="pt-BR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 t="19151" r="4943" b="18900"/>
          <a:stretch/>
        </p:blipFill>
        <p:spPr>
          <a:xfrm>
            <a:off x="251521" y="2348880"/>
            <a:ext cx="432048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5BC9DFF-0730-4E99-971A-65DEBA3CD9E9}"/>
              </a:ext>
            </a:extLst>
          </p:cNvPr>
          <p:cNvSpPr/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369673C9-2BA1-4DA1-9224-CFC8DF7E4780}"/>
              </a:ext>
            </a:extLst>
          </p:cNvPr>
          <p:cNvSpPr/>
          <p:nvPr/>
        </p:nvSpPr>
        <p:spPr bwMode="auto">
          <a:xfrm>
            <a:off x="4379278" y="2369908"/>
            <a:ext cx="4800726" cy="4488092"/>
          </a:xfrm>
          <a:prstGeom prst="rect">
            <a:avLst/>
          </a:prstGeom>
          <a:solidFill>
            <a:schemeClr val="tx1">
              <a:lumMod val="7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3DAE563-7C43-484B-B897-3FDF04D08924}"/>
              </a:ext>
            </a:extLst>
          </p:cNvPr>
          <p:cNvSpPr/>
          <p:nvPr/>
        </p:nvSpPr>
        <p:spPr bwMode="auto">
          <a:xfrm>
            <a:off x="-1" y="1772816"/>
            <a:ext cx="9144002" cy="601216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232740" y="2320672"/>
            <a:ext cx="2870393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1200"/>
              </a:spcAft>
            </a:pPr>
            <a:endParaRPr lang="pt-BR" altLang="pt-BR" sz="210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pt-BR" altLang="pt-BR" sz="210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</a:pPr>
            <a:r>
              <a:rPr 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R$ 9</a:t>
            </a:r>
            <a:r>
              <a:rPr lang="pt-BR" alt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.405.048.978</a:t>
            </a:r>
          </a:p>
          <a:p>
            <a:pPr marL="457200" lvl="1" indent="0">
              <a:spcAft>
                <a:spcPts val="1200"/>
              </a:spcAft>
            </a:pPr>
            <a:endParaRPr lang="pt-BR" altLang="pt-BR" sz="21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</a:pPr>
            <a:r>
              <a:rPr 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R$ </a:t>
            </a:r>
            <a:r>
              <a:rPr lang="pt-BR" altLang="pt-BR" sz="2100" b="0" u="none" dirty="0" smtClean="0">
                <a:solidFill>
                  <a:schemeClr val="bg2"/>
                </a:solidFill>
                <a:latin typeface="Arial" panose="020B0604020202020204" pitchFamily="34" charset="0"/>
              </a:rPr>
              <a:t>55.607.718</a:t>
            </a:r>
            <a:endParaRPr lang="pt-BR" altLang="pt-BR" sz="21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</a:pPr>
            <a:endParaRPr lang="pt-BR" altLang="pt-BR" sz="21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</a:pPr>
            <a:r>
              <a:rPr 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R$ </a:t>
            </a:r>
            <a:r>
              <a:rPr lang="pt-BR" alt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253.423.049</a:t>
            </a:r>
          </a:p>
          <a:p>
            <a:pPr marL="457200" lvl="1" indent="0">
              <a:spcAft>
                <a:spcPts val="1200"/>
              </a:spcAft>
            </a:pPr>
            <a:endParaRPr lang="pt-BR" altLang="pt-BR" sz="210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</a:pPr>
            <a:r>
              <a:rPr lang="pt-BR" sz="2100" u="none" dirty="0">
                <a:solidFill>
                  <a:schemeClr val="bg2"/>
                </a:solidFill>
                <a:latin typeface="Arial" panose="020B0604020202020204" pitchFamily="34" charset="0"/>
              </a:rPr>
              <a:t>R$</a:t>
            </a:r>
            <a:r>
              <a:rPr 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100" u="none" dirty="0">
                <a:solidFill>
                  <a:schemeClr val="bg2"/>
                </a:solidFill>
                <a:latin typeface="Arial" panose="020B0604020202020204" pitchFamily="34" charset="0"/>
              </a:rPr>
              <a:t>9.714.079.745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7127869F-774F-407E-ADAF-4904875FA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9918" y="1298116"/>
            <a:ext cx="32241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Portfólio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l"/>
            <a:endParaRPr lang="pt-BR" altLang="pt-BR" sz="14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2050" name="Picture 2" descr="Imagem relacionada">
            <a:extLst>
              <a:ext uri="{FF2B5EF4-FFF2-40B4-BE49-F238E27FC236}">
                <a16:creationId xmlns="" xmlns:a16="http://schemas.microsoft.com/office/drawing/2014/main" id="{5F6A4BCF-4132-4CEA-86B2-23C4B3E4F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" y="3138906"/>
            <a:ext cx="4379279" cy="245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us Sign 1">
            <a:extLst>
              <a:ext uri="{FF2B5EF4-FFF2-40B4-BE49-F238E27FC236}">
                <a16:creationId xmlns="" xmlns:a16="http://schemas.microsoft.com/office/drawing/2014/main" id="{3466B763-6DF8-4421-B3BB-71B7820AFE50}"/>
              </a:ext>
            </a:extLst>
          </p:cNvPr>
          <p:cNvSpPr/>
          <p:nvPr/>
        </p:nvSpPr>
        <p:spPr bwMode="auto">
          <a:xfrm>
            <a:off x="6184081" y="3248620"/>
            <a:ext cx="457200" cy="457200"/>
          </a:xfrm>
          <a:prstGeom prst="mathPlus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="" xmlns:a16="http://schemas.microsoft.com/office/drawing/2014/main" id="{69CF40DD-DD6F-48C3-88CC-657A1E014471}"/>
              </a:ext>
            </a:extLst>
          </p:cNvPr>
          <p:cNvSpPr/>
          <p:nvPr/>
        </p:nvSpPr>
        <p:spPr bwMode="auto">
          <a:xfrm>
            <a:off x="6184081" y="4222451"/>
            <a:ext cx="457200" cy="457200"/>
          </a:xfrm>
          <a:prstGeom prst="mathPlus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2" name="Plus Sign 11">
            <a:extLst>
              <a:ext uri="{FF2B5EF4-FFF2-40B4-BE49-F238E27FC236}">
                <a16:creationId xmlns="" xmlns:a16="http://schemas.microsoft.com/office/drawing/2014/main" id="{46A65304-4A2F-4C28-B484-EA4D290D177B}"/>
              </a:ext>
            </a:extLst>
          </p:cNvPr>
          <p:cNvSpPr/>
          <p:nvPr/>
        </p:nvSpPr>
        <p:spPr bwMode="auto">
          <a:xfrm>
            <a:off x="6184081" y="5224327"/>
            <a:ext cx="457200" cy="457200"/>
          </a:xfrm>
          <a:prstGeom prst="mathPlus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7" name="Equals 6">
            <a:extLst>
              <a:ext uri="{FF2B5EF4-FFF2-40B4-BE49-F238E27FC236}">
                <a16:creationId xmlns="" xmlns:a16="http://schemas.microsoft.com/office/drawing/2014/main" id="{E9FB3557-670C-4E5B-8C98-428A98E6DD00}"/>
              </a:ext>
            </a:extLst>
          </p:cNvPr>
          <p:cNvSpPr/>
          <p:nvPr/>
        </p:nvSpPr>
        <p:spPr bwMode="auto">
          <a:xfrm>
            <a:off x="6193183" y="6250233"/>
            <a:ext cx="438996" cy="366136"/>
          </a:xfrm>
          <a:prstGeom prst="mathEqual">
            <a:avLst/>
          </a:prstGeom>
          <a:solidFill>
            <a:srgbClr val="9B2D1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0767AF4-A609-4C7D-8F87-90A825E02ABF}"/>
              </a:ext>
            </a:extLst>
          </p:cNvPr>
          <p:cNvSpPr/>
          <p:nvPr/>
        </p:nvSpPr>
        <p:spPr>
          <a:xfrm>
            <a:off x="3282149" y="1842591"/>
            <a:ext cx="2579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pt-BR" u="none" dirty="0" smtClean="0">
                <a:solidFill>
                  <a:schemeClr val="bg2"/>
                </a:solidFill>
                <a:latin typeface="Arial" panose="020B0604020202020204" pitchFamily="34" charset="0"/>
              </a:rPr>
              <a:t>Orçamento </a:t>
            </a:r>
            <a:r>
              <a:rPr lang="pt-BR" u="none" dirty="0">
                <a:solidFill>
                  <a:schemeClr val="bg2"/>
                </a:solidFill>
                <a:latin typeface="Arial" panose="020B0604020202020204" pitchFamily="34" charset="0"/>
              </a:rPr>
              <a:t>2017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68ABC59B-22BA-41BF-86A5-2C92BDB9C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939" y="2312977"/>
            <a:ext cx="1828800" cy="437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1200"/>
              </a:spcAft>
            </a:pPr>
            <a:endParaRPr lang="pt-BR" altLang="pt-BR" sz="210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pt-BR" altLang="pt-BR" sz="210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alt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Rodoviário</a:t>
            </a:r>
          </a:p>
          <a:p>
            <a:pPr>
              <a:spcAft>
                <a:spcPts val="1200"/>
              </a:spcAft>
            </a:pPr>
            <a:endParaRPr lang="pt-BR" altLang="pt-BR" sz="21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alt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Ferroviário</a:t>
            </a:r>
          </a:p>
          <a:p>
            <a:pPr>
              <a:spcAft>
                <a:spcPts val="1200"/>
              </a:spcAft>
            </a:pPr>
            <a:endParaRPr lang="pt-BR" altLang="pt-BR" sz="21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altLang="pt-BR" sz="2100" b="0" u="none" dirty="0">
                <a:solidFill>
                  <a:schemeClr val="bg2"/>
                </a:solidFill>
                <a:latin typeface="Arial" panose="020B0604020202020204" pitchFamily="34" charset="0"/>
              </a:rPr>
              <a:t>Aquaviário</a:t>
            </a:r>
          </a:p>
          <a:p>
            <a:pPr>
              <a:spcAft>
                <a:spcPts val="1200"/>
              </a:spcAft>
            </a:pPr>
            <a:endParaRPr lang="pt-BR" altLang="pt-BR" sz="28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altLang="pt-BR" sz="2100" u="none" dirty="0">
                <a:solidFill>
                  <a:schemeClr val="bg2"/>
                </a:solidFill>
                <a:latin typeface="Arial" panose="020B0604020202020204" pitchFamily="34" charset="0"/>
              </a:rPr>
              <a:t>Total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D9DA1641-FA00-4257-A4AA-1F3D5387FDCC}"/>
              </a:ext>
            </a:extLst>
          </p:cNvPr>
          <p:cNvSpPr/>
          <p:nvPr/>
        </p:nvSpPr>
        <p:spPr>
          <a:xfrm>
            <a:off x="6022093" y="2601057"/>
            <a:ext cx="150233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pt-BR" sz="2100" dirty="0">
                <a:solidFill>
                  <a:schemeClr val="bg2"/>
                </a:solidFill>
                <a:latin typeface="Arial" panose="020B0604020202020204" pitchFamily="34" charset="0"/>
              </a:rPr>
              <a:t>Por modal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01BCF72-F1AC-4ACE-B17F-6A8013955BF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892300" cy="22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2300">
                  <a:extLst>
                    <a:ext uri="{9D8B030D-6E8A-4147-A177-3AD203B41FA5}">
                      <a16:colId xmlns="" xmlns:a16="http://schemas.microsoft.com/office/drawing/2014/main" val="384192168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 dirty="0">
                          <a:effectLst/>
                        </a:rPr>
                        <a:t>9714079745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="" xmlns:a16="http://schemas.microsoft.com/office/drawing/2014/main" val="175362596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32BF8ABA-09DB-4B4E-8931-60A542D6AFA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892300" cy="22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2300">
                  <a:extLst>
                    <a:ext uri="{9D8B030D-6E8A-4147-A177-3AD203B41FA5}">
                      <a16:colId xmlns="" xmlns:a16="http://schemas.microsoft.com/office/drawing/2014/main" val="9941232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 dirty="0">
                          <a:effectLst/>
                        </a:rPr>
                        <a:t>9714079745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="" xmlns:a16="http://schemas.microsoft.com/office/drawing/2014/main" val="174768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50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329131"/>
            <a:ext cx="8712968" cy="412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</a:pPr>
            <a:endParaRPr lang="pt-BR" sz="22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R</a:t>
            </a:r>
            <a:r>
              <a:rPr lang="pt-BR" sz="2200" u="none" dirty="0" smtClean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eferência </a:t>
            </a: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base </a:t>
            </a:r>
            <a:r>
              <a:rPr lang="pt-BR" sz="2200" u="none" dirty="0" smtClean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 -  programa </a:t>
            </a: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de acreditação INMETRO 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desenvolvido em conjunto com a SPPI (válido para todas as áreas de infraestrutura), pois desonera o DNIT da eficácia deste programa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;</a:t>
            </a:r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pt-BR" sz="2200" u="none" dirty="0" smtClean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Desenvolver política </a:t>
            </a: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e um regulamento técnico</a:t>
            </a:r>
            <a:r>
              <a:rPr lang="pt-BR" sz="2200" b="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para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estabelecer critérios 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complementares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adequados ao DNIT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;</a:t>
            </a:r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pt-BR" sz="2200" u="none" dirty="0" smtClean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Capacitação </a:t>
            </a: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do pessoal DNIT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sobre o Programa de 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Inspeção</a:t>
            </a:r>
            <a:endParaRPr lang="en-US" sz="2200" u="none" dirty="0" smtClean="0">
              <a:latin typeface="+mj-lt"/>
            </a:endParaRPr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V</a:t>
            </a:r>
            <a:r>
              <a:rPr lang="pt-BR" sz="2200" u="none" dirty="0" smtClean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alidação </a:t>
            </a:r>
            <a:r>
              <a:rPr lang="pt-BR" sz="2200" u="none" dirty="0">
                <a:solidFill>
                  <a:srgbClr val="800000"/>
                </a:solidFill>
                <a:latin typeface="+mj-lt"/>
                <a:ea typeface="ヒラギノ角ゴ Pro W3" pitchFamily="-71" charset="-128"/>
              </a:rPr>
              <a:t>das metodologias de inspeção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e respectivos resultados alcançados (piloto) 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para </a:t>
            </a:r>
            <a:r>
              <a:rPr lang="pt-BR" sz="22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permitir uma implementação mais </a:t>
            </a:r>
            <a:r>
              <a:rPr lang="pt-BR" sz="22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madura</a:t>
            </a:r>
            <a:endParaRPr lang="pt-BR" sz="22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4F240D-08B9-439B-BFF9-E6A39AD0407D}"/>
              </a:ext>
            </a:extLst>
          </p:cNvPr>
          <p:cNvSpPr/>
          <p:nvPr/>
        </p:nvSpPr>
        <p:spPr bwMode="auto">
          <a:xfrm>
            <a:off x="-36512" y="1916832"/>
            <a:ext cx="9144002" cy="648072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E934562-5E73-4F8B-B9D5-E0E760834533}"/>
              </a:ext>
            </a:extLst>
          </p:cNvPr>
          <p:cNvSpPr/>
          <p:nvPr/>
        </p:nvSpPr>
        <p:spPr>
          <a:xfrm>
            <a:off x="215008" y="1340768"/>
            <a:ext cx="892899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altLang="pt-BR" sz="32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Programa de Inspeção Acreditada no DNIT</a:t>
            </a:r>
            <a:endParaRPr lang="pt-BR" altLang="pt-BR" sz="32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1600" y="1959223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rgbClr val="000090"/>
                </a:solidFill>
                <a:latin typeface="Arial" panose="020B0604020202020204" pitchFamily="34" charset="0"/>
              </a:rPr>
              <a:t>Foco em Projetos </a:t>
            </a:r>
            <a:r>
              <a:rPr lang="pt-BR" u="none" dirty="0">
                <a:solidFill>
                  <a:srgbClr val="000090"/>
                </a:solidFill>
                <a:latin typeface="Arial" panose="020B0604020202020204" pitchFamily="34" charset="0"/>
              </a:rPr>
              <a:t>de Engenharia</a:t>
            </a:r>
            <a:endParaRPr lang="pt-BR" altLang="pt-BR" b="0" u="none" dirty="0">
              <a:solidFill>
                <a:srgbClr val="00009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5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3356992"/>
            <a:ext cx="57606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0" u="none" dirty="0">
                <a:solidFill>
                  <a:srgbClr val="262626"/>
                </a:solidFill>
                <a:latin typeface="Arial" panose="020B0604020202020204" pitchFamily="34" charset="0"/>
              </a:rPr>
              <a:t>Participação das discussões junto à SPPI;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b="0" u="none" dirty="0">
              <a:solidFill>
                <a:srgbClr val="262626"/>
              </a:solidFill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0" u="none" dirty="0">
                <a:solidFill>
                  <a:srgbClr val="262626"/>
                </a:solidFill>
                <a:latin typeface="Arial" panose="020B0604020202020204" pitchFamily="34" charset="0"/>
              </a:rPr>
              <a:t>Realização de Workshop (maio de 2017) para fomentar discussão interna sobre o assunto;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24F240D-08B9-439B-BFF9-E6A39AD0407D}"/>
              </a:ext>
            </a:extLst>
          </p:cNvPr>
          <p:cNvSpPr/>
          <p:nvPr/>
        </p:nvSpPr>
        <p:spPr bwMode="auto">
          <a:xfrm>
            <a:off x="-36512" y="2060848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E934562-5E73-4F8B-B9D5-E0E760834533}"/>
              </a:ext>
            </a:extLst>
          </p:cNvPr>
          <p:cNvSpPr/>
          <p:nvPr/>
        </p:nvSpPr>
        <p:spPr>
          <a:xfrm>
            <a:off x="971600" y="126876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A Inspeção Acreditada no DNIT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AEEE58E-7C9B-4698-BDE8-D3C27895940C}"/>
              </a:ext>
            </a:extLst>
          </p:cNvPr>
          <p:cNvSpPr/>
          <p:nvPr/>
        </p:nvSpPr>
        <p:spPr>
          <a:xfrm>
            <a:off x="2978507" y="2060848"/>
            <a:ext cx="3098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Ações realizadas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996952"/>
            <a:ext cx="1324744" cy="1324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154" y="4653136"/>
            <a:ext cx="236738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1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5816" y="3140968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b="0" u="none" dirty="0">
                <a:solidFill>
                  <a:srgbClr val="262626"/>
                </a:solidFill>
                <a:latin typeface="Arial" panose="020B0604020202020204" pitchFamily="34" charset="0"/>
              </a:rPr>
              <a:t>Contribuição com o normativo (INMETRO) em Consulta </a:t>
            </a:r>
            <a:r>
              <a:rPr lang="pt-BR" b="0" u="none" dirty="0" smtClean="0">
                <a:solidFill>
                  <a:srgbClr val="262626"/>
                </a:solidFill>
                <a:latin typeface="Arial" panose="020B0604020202020204" pitchFamily="34" charset="0"/>
              </a:rPr>
              <a:t>Pública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b="0" u="none" dirty="0">
              <a:solidFill>
                <a:srgbClr val="262626"/>
              </a:solidFill>
              <a:latin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b="0" u="none" dirty="0">
              <a:solidFill>
                <a:srgbClr val="262626"/>
              </a:solidFill>
              <a:latin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b="0" u="none" dirty="0">
                <a:solidFill>
                  <a:srgbClr val="262626"/>
                </a:solidFill>
                <a:latin typeface="Arial" panose="020B0604020202020204" pitchFamily="34" charset="0"/>
              </a:rPr>
              <a:t>Construção de parceria entre ABRAC e DNIT </a:t>
            </a:r>
            <a:endParaRPr lang="pt-BR" altLang="pt-BR" b="0" u="none" dirty="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24F240D-08B9-439B-BFF9-E6A39AD0407D}"/>
              </a:ext>
            </a:extLst>
          </p:cNvPr>
          <p:cNvSpPr/>
          <p:nvPr/>
        </p:nvSpPr>
        <p:spPr bwMode="auto">
          <a:xfrm>
            <a:off x="-36512" y="2060848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E934562-5E73-4F8B-B9D5-E0E760834533}"/>
              </a:ext>
            </a:extLst>
          </p:cNvPr>
          <p:cNvSpPr/>
          <p:nvPr/>
        </p:nvSpPr>
        <p:spPr>
          <a:xfrm>
            <a:off x="971600" y="126876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A Inspeção Acreditada no DNIT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AEEE58E-7C9B-4698-BDE8-D3C27895940C}"/>
              </a:ext>
            </a:extLst>
          </p:cNvPr>
          <p:cNvSpPr/>
          <p:nvPr/>
        </p:nvSpPr>
        <p:spPr>
          <a:xfrm>
            <a:off x="2579807" y="2060848"/>
            <a:ext cx="38961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pt-BR" sz="2800" u="none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Ações</a:t>
            </a:r>
            <a:r>
              <a:rPr lang="en-US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800" u="none" dirty="0">
                <a:solidFill>
                  <a:srgbClr val="000066"/>
                </a:solidFill>
                <a:latin typeface="Arial" panose="020B0604020202020204" pitchFamily="34" charset="0"/>
              </a:rPr>
              <a:t>e</a:t>
            </a:r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m andamento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924944"/>
            <a:ext cx="1872208" cy="1409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4653136"/>
            <a:ext cx="1979786" cy="115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3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53B52A2-0222-4A70-9DAD-410301F6E7F3}"/>
              </a:ext>
            </a:extLst>
          </p:cNvPr>
          <p:cNvSpPr/>
          <p:nvPr/>
        </p:nvSpPr>
        <p:spPr bwMode="auto">
          <a:xfrm>
            <a:off x="36510" y="1772816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5AF9837-FC4C-49E4-BEA2-9280823E81F5}"/>
              </a:ext>
            </a:extLst>
          </p:cNvPr>
          <p:cNvSpPr/>
          <p:nvPr/>
        </p:nvSpPr>
        <p:spPr>
          <a:xfrm>
            <a:off x="2580557" y="1801626"/>
            <a:ext cx="4055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Resultados Esperados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860032" y="2924944"/>
            <a:ext cx="4032448" cy="2862322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x-none" sz="2800" dirty="0" smtClean="0">
                <a:latin typeface="Arial" panose="020B0604020202020204" pitchFamily="34" charset="0"/>
              </a:rPr>
              <a:t>Todos ganham </a:t>
            </a:r>
          </a:p>
          <a:p>
            <a:pPr marL="457200" indent="-457200" algn="just">
              <a:spcAft>
                <a:spcPts val="1200"/>
              </a:spcAft>
              <a:buFont typeface="Arial"/>
              <a:buChar char="•"/>
            </a:pPr>
            <a:r>
              <a:rPr lang="en-US" altLang="pt-BR" sz="2800" b="0" u="none" dirty="0" err="1" smtClean="0"/>
              <a:t>Usuários</a:t>
            </a:r>
            <a:endParaRPr lang="en-US" altLang="pt-BR" sz="2800" b="0" u="none" dirty="0" smtClean="0"/>
          </a:p>
          <a:p>
            <a:pPr marL="457200" indent="-457200" algn="just">
              <a:spcAft>
                <a:spcPts val="1200"/>
              </a:spcAft>
              <a:buFont typeface="Arial"/>
              <a:buChar char="•"/>
            </a:pPr>
            <a:r>
              <a:rPr lang="en-US" altLang="pt-BR" sz="2800" b="0" u="none" dirty="0" err="1" smtClean="0"/>
              <a:t>Poder</a:t>
            </a:r>
            <a:r>
              <a:rPr lang="en-US" altLang="pt-BR" sz="2800" b="0" u="none" dirty="0" smtClean="0"/>
              <a:t> </a:t>
            </a:r>
            <a:r>
              <a:rPr lang="en-US" altLang="pt-BR" sz="2800" b="0" u="none" dirty="0" err="1" smtClean="0"/>
              <a:t>Público</a:t>
            </a:r>
            <a:endParaRPr lang="en-US" altLang="pt-BR" sz="2800" b="0" u="none" dirty="0" smtClean="0"/>
          </a:p>
          <a:p>
            <a:pPr marL="457200" indent="-457200" algn="just">
              <a:spcAft>
                <a:spcPts val="1200"/>
              </a:spcAft>
              <a:buFont typeface="Arial"/>
              <a:buChar char="•"/>
            </a:pPr>
            <a:r>
              <a:rPr lang="en-US" altLang="pt-BR" sz="2800" b="0" u="none" dirty="0" err="1" smtClean="0"/>
              <a:t>Contratadas</a:t>
            </a:r>
            <a:endParaRPr lang="en-US" altLang="pt-BR" sz="2800" b="0" u="none" dirty="0"/>
          </a:p>
          <a:p>
            <a:pPr marL="457200" indent="-457200" algn="just">
              <a:spcAft>
                <a:spcPts val="1200"/>
              </a:spcAft>
              <a:buFont typeface="Arial"/>
              <a:buChar char="•"/>
            </a:pPr>
            <a:r>
              <a:rPr lang="en-US" altLang="pt-BR" sz="2800" b="0" u="none" dirty="0" smtClean="0"/>
              <a:t> </a:t>
            </a:r>
            <a:r>
              <a:rPr lang="en-US" altLang="pt-BR" sz="2800" b="0" u="none" dirty="0" err="1" smtClean="0"/>
              <a:t>Órgãos</a:t>
            </a:r>
            <a:r>
              <a:rPr lang="en-US" altLang="pt-BR" sz="2800" b="0" u="none" dirty="0" smtClean="0"/>
              <a:t> </a:t>
            </a:r>
            <a:r>
              <a:rPr lang="en-US" altLang="pt-BR" sz="2800" b="0" u="none" dirty="0"/>
              <a:t>de </a:t>
            </a:r>
            <a:r>
              <a:rPr lang="en-US" altLang="pt-BR" sz="2800" b="0" u="none" dirty="0" err="1" smtClean="0"/>
              <a:t>controle</a:t>
            </a:r>
            <a:endParaRPr lang="pt-BR" sz="2800" b="0" u="none"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Desonerar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Mitigar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Riscos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Fluir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Processos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Separar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Responsabilidades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Transparência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Segurança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Técnica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Segurança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Jurídica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Melhor</a:t>
            </a:r>
            <a:r>
              <a:rPr lang="en-US" altLang="pt-BR" b="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Controle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r>
              <a:rPr lang="en-US" altLang="pt-BR" b="0" u="none" dirty="0" err="1" smtClean="0">
                <a:solidFill>
                  <a:schemeClr val="bg2"/>
                </a:solidFill>
                <a:latin typeface="+mj-lt"/>
              </a:rPr>
              <a:t>Imparcialidade</a:t>
            </a:r>
            <a:endParaRPr lang="en-US" altLang="pt-BR" b="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</a:pPr>
            <a:endParaRPr lang="en-US" b="0" u="none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18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3528" y="2348880"/>
            <a:ext cx="8285524" cy="417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742950" indent="-285750" defTabSz="801688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143000" indent="-228600" defTabSz="801688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600200" indent="-228600" defTabSz="801688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057400" indent="-228600" defTabSz="801688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sz="2400" u="none" dirty="0" smtClean="0">
                <a:solidFill>
                  <a:srgbClr val="C00000"/>
                </a:solidFill>
                <a:latin typeface="+mj-lt"/>
                <a:ea typeface="ヒラギノ角ゴ Pro W3" pitchFamily="-71" charset="-128"/>
              </a:rPr>
              <a:t>Poder Público/ Contratante Privado</a:t>
            </a:r>
            <a:endParaRPr lang="it-IT" sz="2400" u="none" dirty="0" smtClean="0">
              <a:solidFill>
                <a:srgbClr val="C00000"/>
              </a:solidFill>
              <a:latin typeface="+mj-lt"/>
              <a:ea typeface="ヒラギノ角ゴ Pro W3" pitchFamily="-71" charset="-128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sz="14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r>
              <a:rPr lang="it-IT" sz="18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Segurança técnica </a:t>
            </a:r>
            <a:r>
              <a:rPr lang="it-IT" sz="18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dos projetos e </a:t>
            </a:r>
            <a:r>
              <a:rPr lang="it-IT" sz="1800" b="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obras</a:t>
            </a:r>
            <a:r>
              <a:rPr lang="it-IT" sz="18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(</a:t>
            </a:r>
            <a:r>
              <a:rPr lang="it-IT" sz="180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redução </a:t>
            </a:r>
            <a:r>
              <a:rPr lang="it-IT" sz="18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de risco e retrabalho</a:t>
            </a:r>
            <a:r>
              <a:rPr lang="it-IT" sz="18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);</a:t>
            </a: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r>
              <a:rPr lang="it-IT" sz="18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Imparcialidade </a:t>
            </a:r>
            <a:r>
              <a:rPr lang="it-IT" sz="18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(</a:t>
            </a:r>
            <a:r>
              <a:rPr lang="it-IT" sz="18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a</a:t>
            </a: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r>
              <a:rPr lang="it-IT" sz="180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Conformidade</a:t>
            </a:r>
            <a:r>
              <a:rPr lang="it-IT" sz="180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na</a:t>
            </a:r>
            <a:r>
              <a:rPr lang="it-IT" sz="180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execução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(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cronogramas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e dos orçamentos da obra na fase do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projeto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);</a:t>
            </a:r>
            <a:endParaRPr lang="it-IT" sz="1800" b="0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r>
              <a:rPr lang="pt-BR" sz="180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Definição responsabilidades: </a:t>
            </a:r>
            <a:r>
              <a:rPr lang="pt-BR" sz="1800" b="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clareza e velocidade na avaliação das responsabilidades por não-conformidades detectadas, e respectivas correções e alocações de custos</a:t>
            </a:r>
            <a:r>
              <a:rPr lang="pt-BR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;</a:t>
            </a: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r>
              <a:rPr lang="it-IT" sz="180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Redução</a:t>
            </a:r>
            <a:r>
              <a:rPr lang="it-IT" sz="180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de </a:t>
            </a:r>
            <a:r>
              <a:rPr lang="it-IT" sz="180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custos</a:t>
            </a:r>
            <a:r>
              <a:rPr lang="it-IT" sz="18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: </a:t>
            </a:r>
            <a:r>
              <a:rPr lang="it-IT" sz="1800" b="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aditivos</a:t>
            </a:r>
            <a:r>
              <a:rPr lang="it-IT" sz="18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de </a:t>
            </a:r>
            <a:r>
              <a:rPr lang="it-IT" sz="1800" b="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obra</a:t>
            </a:r>
            <a:endParaRPr lang="it-IT" sz="1800" b="0" u="none" dirty="0" smtClean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Aft>
                <a:spcPts val="600"/>
              </a:spcAft>
            </a:pPr>
            <a:r>
              <a:rPr lang="it-IT" sz="180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Desoneração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: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melhor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alocação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dos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recursos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humanos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b="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(</a:t>
            </a:r>
            <a:r>
              <a:rPr lang="it-IT" sz="180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foco </a:t>
            </a:r>
            <a:r>
              <a:rPr lang="it-IT" sz="1800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na</a:t>
            </a:r>
            <a:r>
              <a:rPr lang="it-IT" sz="180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1800" dirty="0" err="1">
                <a:solidFill>
                  <a:srgbClr val="000000"/>
                </a:solidFill>
                <a:latin typeface="+mj-lt"/>
              </a:rPr>
              <a:t>estratégia</a:t>
            </a:r>
            <a:r>
              <a:rPr lang="it-IT" sz="1800" b="0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) e </a:t>
            </a:r>
            <a:r>
              <a:rPr lang="it-IT" sz="1800" b="0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codivisão</a:t>
            </a:r>
            <a:r>
              <a:rPr lang="it-IT" sz="1800" b="0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da </a:t>
            </a:r>
            <a:r>
              <a:rPr lang="it-IT" sz="1800" b="0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responsabilidade</a:t>
            </a:r>
            <a:endParaRPr lang="pt-BR" sz="1800" b="0" u="none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Bef>
                <a:spcPct val="0"/>
              </a:spcBef>
              <a:spcAft>
                <a:spcPts val="600"/>
              </a:spcAft>
            </a:pPr>
            <a:endParaRPr lang="it-IT" sz="1800" b="0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53B52A2-0222-4A70-9DAD-410301F6E7F3}"/>
              </a:ext>
            </a:extLst>
          </p:cNvPr>
          <p:cNvSpPr/>
          <p:nvPr/>
        </p:nvSpPr>
        <p:spPr bwMode="auto">
          <a:xfrm>
            <a:off x="-36512" y="1191976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5AF9837-FC4C-49E4-BEA2-9280823E81F5}"/>
              </a:ext>
            </a:extLst>
          </p:cNvPr>
          <p:cNvSpPr/>
          <p:nvPr/>
        </p:nvSpPr>
        <p:spPr>
          <a:xfrm>
            <a:off x="2700222" y="1220786"/>
            <a:ext cx="38165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Principais Benefícios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45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51520" y="2060848"/>
            <a:ext cx="8426994" cy="3897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742950" indent="-285750" defTabSz="801688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143000" indent="-228600" defTabSz="801688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600200" indent="-228600" defTabSz="801688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057400" indent="-228600" defTabSz="801688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sz="2400" u="none" dirty="0" smtClean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>
              <a:buNone/>
            </a:pPr>
            <a:r>
              <a:rPr lang="pt-BR" sz="2400" u="none" dirty="0" smtClean="0">
                <a:solidFill>
                  <a:srgbClr val="C00000"/>
                </a:solidFill>
                <a:latin typeface="+mj-lt"/>
                <a:ea typeface="ヒラギノ角ゴ Pro W3" pitchFamily="-71" charset="-128"/>
              </a:rPr>
              <a:t>Sociedade e Controle social</a:t>
            </a:r>
            <a:endParaRPr lang="it-IT" sz="2400" u="none" dirty="0">
              <a:solidFill>
                <a:srgbClr val="C00000"/>
              </a:solidFill>
              <a:latin typeface="+mj-lt"/>
              <a:ea typeface="ヒラギノ角ゴ Pro W3" pitchFamily="-71" charset="-128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sz="20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806450" indent="-361950" algn="just">
              <a:spcBef>
                <a:spcPct val="0"/>
              </a:spcBef>
              <a:spcAft>
                <a:spcPts val="600"/>
              </a:spcAft>
            </a:pPr>
            <a:r>
              <a:rPr lang="it-IT" sz="2000" b="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Inspeção</a:t>
            </a:r>
            <a:r>
              <a:rPr lang="it-IT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como instrumento de 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transparência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pública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endParaRPr lang="it-IT" sz="2000" u="none" dirty="0" smtClean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806450" indent="-361950" algn="just">
              <a:spcBef>
                <a:spcPct val="0"/>
              </a:spcBef>
              <a:spcAft>
                <a:spcPts val="600"/>
              </a:spcAft>
            </a:pPr>
            <a:r>
              <a:rPr lang="it-IT" sz="200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Independência</a:t>
            </a:r>
            <a:r>
              <a:rPr lang="it-IT" sz="200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técnica e consequentemente econômica </a:t>
            </a: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melhora a abordagem junto à organismos de </a:t>
            </a:r>
            <a:r>
              <a:rPr lang="it-IT" sz="2000" b="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controle</a:t>
            </a:r>
            <a:endParaRPr lang="it-IT" sz="2000" b="0" u="none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806450" indent="-361950" algn="just">
              <a:spcBef>
                <a:spcPct val="0"/>
              </a:spcBef>
              <a:spcAft>
                <a:spcPts val="600"/>
              </a:spcAft>
            </a:pPr>
            <a:r>
              <a:rPr lang="pt-BR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Maior </a:t>
            </a:r>
            <a:r>
              <a:rPr lang="pt-BR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confiabilidade junto à sociedade </a:t>
            </a:r>
            <a:r>
              <a:rPr lang="en-US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–</a:t>
            </a:r>
            <a:r>
              <a:rPr lang="pt-BR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pt-BR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otimização de prazo, custo e qualidade das obras</a:t>
            </a:r>
            <a:endParaRPr lang="pt-BR" sz="2000" b="0" u="none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806450" indent="-361950" algn="just">
              <a:spcBef>
                <a:spcPct val="0"/>
              </a:spcBef>
              <a:spcAft>
                <a:spcPts val="600"/>
              </a:spcAft>
            </a:pP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os organismos de </a:t>
            </a:r>
            <a:r>
              <a:rPr lang="it-IT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Inspeção são acreditados com </a:t>
            </a: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base em critérios públicos e técnicos </a:t>
            </a:r>
            <a:r>
              <a:rPr lang="it-IT" sz="2000" b="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apropriados</a:t>
            </a:r>
            <a:r>
              <a:rPr lang="it-IT" sz="2000" b="0" u="none" dirty="0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;</a:t>
            </a:r>
          </a:p>
          <a:p>
            <a:pPr marL="806450" indent="-361950" algn="just">
              <a:spcAft>
                <a:spcPts val="600"/>
              </a:spcAft>
            </a:pP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Melhor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planejamento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e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controle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sobre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os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gastos</a:t>
            </a:r>
            <a:r>
              <a:rPr lang="it-IT" sz="200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 </a:t>
            </a:r>
            <a:r>
              <a:rPr lang="it-IT" sz="2000" u="none" dirty="0" err="1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públicos</a:t>
            </a:r>
            <a:endParaRPr lang="it-IT" sz="2000" u="none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53B52A2-0222-4A70-9DAD-410301F6E7F3}"/>
              </a:ext>
            </a:extLst>
          </p:cNvPr>
          <p:cNvSpPr/>
          <p:nvPr/>
        </p:nvSpPr>
        <p:spPr bwMode="auto">
          <a:xfrm>
            <a:off x="-36512" y="1191976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5AF9837-FC4C-49E4-BEA2-9280823E81F5}"/>
              </a:ext>
            </a:extLst>
          </p:cNvPr>
          <p:cNvSpPr/>
          <p:nvPr/>
        </p:nvSpPr>
        <p:spPr>
          <a:xfrm>
            <a:off x="2700222" y="1220786"/>
            <a:ext cx="38165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Principais Benefícios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3064" y="2976105"/>
            <a:ext cx="8822530" cy="138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742950" indent="-285750" defTabSz="801688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143000" indent="-228600" defTabSz="801688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600200" indent="-228600" defTabSz="801688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057400" indent="-228600" defTabSz="801688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sz="2400" u="none" dirty="0">
                <a:solidFill>
                  <a:srgbClr val="C00000"/>
                </a:solidFill>
                <a:latin typeface="+mj-lt"/>
                <a:ea typeface="ヒラギノ角ゴ Pro W3" pitchFamily="-71" charset="-128"/>
              </a:rPr>
              <a:t>Contratada</a:t>
            </a:r>
            <a:endParaRPr lang="it-IT" sz="2400" u="none" dirty="0">
              <a:solidFill>
                <a:srgbClr val="C00000"/>
              </a:solidFill>
              <a:latin typeface="+mj-lt"/>
              <a:ea typeface="ヒラギノ角ゴ Pro W3" pitchFamily="-71" charset="-128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sz="1600" b="0" u="none" dirty="0">
              <a:solidFill>
                <a:srgbClr val="00000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l">
              <a:spcBef>
                <a:spcPct val="0"/>
              </a:spcBef>
              <a:spcAft>
                <a:spcPts val="600"/>
              </a:spcAft>
            </a:pP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Maior velocidade na avaliação técnica dos projetos e obras;</a:t>
            </a:r>
          </a:p>
          <a:p>
            <a:pPr marL="285750" indent="-285750" algn="l">
              <a:spcBef>
                <a:spcPct val="0"/>
              </a:spcBef>
              <a:spcAft>
                <a:spcPts val="600"/>
              </a:spcAft>
            </a:pP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Maior segurança técnica e legal por meio da emissão de </a:t>
            </a:r>
            <a:r>
              <a:rPr lang="it-IT" sz="2000" b="0" u="none" dirty="0" err="1" smtClean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certificados</a:t>
            </a:r>
            <a:r>
              <a:rPr lang="it-IT" sz="2000" b="0" u="none" dirty="0">
                <a:solidFill>
                  <a:srgbClr val="000000"/>
                </a:solidFill>
                <a:latin typeface="+mj-lt"/>
                <a:ea typeface="ヒラギノ角ゴ Pro W3" pitchFamily="-71" charset="-128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53B52A2-0222-4A70-9DAD-410301F6E7F3}"/>
              </a:ext>
            </a:extLst>
          </p:cNvPr>
          <p:cNvSpPr/>
          <p:nvPr/>
        </p:nvSpPr>
        <p:spPr bwMode="auto">
          <a:xfrm>
            <a:off x="-36512" y="1191976"/>
            <a:ext cx="9144002" cy="580840"/>
          </a:xfrm>
          <a:prstGeom prst="rect">
            <a:avLst/>
          </a:prstGeom>
          <a:solidFill>
            <a:schemeClr val="tx1">
              <a:lumMod val="85000"/>
              <a:alpha val="42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5AF9837-FC4C-49E4-BEA2-9280823E81F5}"/>
              </a:ext>
            </a:extLst>
          </p:cNvPr>
          <p:cNvSpPr/>
          <p:nvPr/>
        </p:nvSpPr>
        <p:spPr>
          <a:xfrm>
            <a:off x="2700222" y="1220786"/>
            <a:ext cx="38165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Principais Benefícios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0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pt-BR"/>
          </a:p>
        </p:txBody>
      </p:sp>
      <p:sp>
        <p:nvSpPr>
          <p:cNvPr id="3076" name="Rectangle 53"/>
          <p:cNvSpPr>
            <a:spLocks noChangeArrowheads="1"/>
          </p:cNvSpPr>
          <p:nvPr/>
        </p:nvSpPr>
        <p:spPr bwMode="auto">
          <a:xfrm>
            <a:off x="34925" y="2614845"/>
            <a:ext cx="905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3600" u="none" dirty="0">
                <a:solidFill>
                  <a:srgbClr val="000066"/>
                </a:solidFill>
                <a:latin typeface="Arial" panose="020B0604020202020204" pitchFamily="34" charset="0"/>
              </a:rPr>
              <a:t>OBRIGADO!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71" y="5222825"/>
            <a:ext cx="6492858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C3E280-EA73-4857-9507-C1632A5BCDF5}"/>
              </a:ext>
            </a:extLst>
          </p:cNvPr>
          <p:cNvSpPr/>
          <p:nvPr/>
        </p:nvSpPr>
        <p:spPr>
          <a:xfrm>
            <a:off x="2277269" y="353001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altLang="pt-BR" i="1" u="none" dirty="0" err="1">
                <a:solidFill>
                  <a:srgbClr val="002060"/>
                </a:solidFill>
                <a:latin typeface="Arial" panose="020B0604020202020204" pitchFamily="34" charset="0"/>
              </a:rPr>
              <a:t>Halpher</a:t>
            </a:r>
            <a:r>
              <a:rPr lang="pt-BR" altLang="pt-BR" i="1" u="none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pt-BR" altLang="pt-BR" i="1" u="none" dirty="0" err="1">
                <a:solidFill>
                  <a:srgbClr val="002060"/>
                </a:solidFill>
                <a:latin typeface="Arial" panose="020B0604020202020204" pitchFamily="34" charset="0"/>
              </a:rPr>
              <a:t>Luiggi</a:t>
            </a:r>
            <a:r>
              <a:rPr lang="pt-BR" altLang="pt-BR" i="1" u="none" dirty="0">
                <a:solidFill>
                  <a:srgbClr val="002060"/>
                </a:solidFill>
                <a:latin typeface="Arial" panose="020B0604020202020204" pitchFamily="34" charset="0"/>
              </a:rPr>
              <a:t> Mônico Rosa</a:t>
            </a:r>
            <a:endParaRPr lang="pt-BR" altLang="pt-BR" sz="1400" u="none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pt-BR" altLang="pt-BR" sz="2000" b="0" u="none" dirty="0">
                <a:solidFill>
                  <a:srgbClr val="002060"/>
                </a:solidFill>
                <a:latin typeface="Arial" panose="020B0604020202020204" pitchFamily="34" charset="0"/>
              </a:rPr>
              <a:t>Diretor Executivo do DNIT</a:t>
            </a:r>
            <a:endParaRPr lang="en-US" altLang="pt-BR" sz="1400" u="none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2" descr="F:\20170626 - Apresentação Mestre Alvaro Camara\facebook_icon-icons.com_59205.png">
            <a:extLst>
              <a:ext uri="{FF2B5EF4-FFF2-40B4-BE49-F238E27FC236}">
                <a16:creationId xmlns="" xmlns:a16="http://schemas.microsoft.com/office/drawing/2014/main" id="{8E9611B0-682F-415C-BB9E-32E707550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56" y="4896197"/>
            <a:ext cx="405011" cy="4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Felipe Labanca\AppData\Local\Microsoft\Windows\INetCache\IE\V141UZ6Y\1301796545_7aee4aef61[1].jpg">
            <a:extLst>
              <a:ext uri="{FF2B5EF4-FFF2-40B4-BE49-F238E27FC236}">
                <a16:creationId xmlns="" xmlns:a16="http://schemas.microsoft.com/office/drawing/2014/main" id="{EE71B10F-DF9E-463E-B998-C862D5351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56" y="4372289"/>
            <a:ext cx="406800" cy="4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="" xmlns:a16="http://schemas.microsoft.com/office/drawing/2014/main" id="{0EE48B10-6C98-4535-B361-5EC4E179F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765" y="4392936"/>
            <a:ext cx="8408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pt-BR" sz="1800" b="0" u="none" dirty="0">
                <a:solidFill>
                  <a:schemeClr val="bg2"/>
                </a:solidFill>
                <a:latin typeface="Arial" panose="020B0604020202020204" pitchFamily="34" charset="0"/>
              </a:rPr>
              <a:t>halpher.luiggi@dnit.gov.br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5757DDBE-20F4-4C29-80B1-68A5CFD65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067" y="4912233"/>
            <a:ext cx="8408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pt-BR" sz="1800" b="0" u="none" dirty="0">
                <a:solidFill>
                  <a:schemeClr val="bg2"/>
                </a:solidFill>
                <a:latin typeface="Arial" panose="020B0604020202020204" pitchFamily="34" charset="0"/>
              </a:rPr>
              <a:t>@</a:t>
            </a:r>
            <a:r>
              <a:rPr lang="pt-BR" sz="1800" b="0" u="none" dirty="0" err="1">
                <a:solidFill>
                  <a:schemeClr val="bg2"/>
                </a:solidFill>
                <a:latin typeface="Arial" panose="020B0604020202020204" pitchFamily="34" charset="0"/>
              </a:rPr>
              <a:t>HalpherLuiggi</a:t>
            </a:r>
            <a:endParaRPr lang="pt-BR" sz="1800" b="0" u="none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1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15392</TotalTime>
  <Words>546</Words>
  <Application>Microsoft Macintosh PowerPoint</Application>
  <PresentationFormat>On-screen Show (4:3)</PresentationFormat>
  <Paragraphs>136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modeloPRESI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INMETRO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Karoline Brasileiro Quirino</cp:lastModifiedBy>
  <cp:revision>2202</cp:revision>
  <cp:lastPrinted>2007-03-29T20:16:13Z</cp:lastPrinted>
  <dcterms:created xsi:type="dcterms:W3CDTF">1998-11-18T12:28:16Z</dcterms:created>
  <dcterms:modified xsi:type="dcterms:W3CDTF">2017-07-12T13:18:25Z</dcterms:modified>
</cp:coreProperties>
</file>