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0" r:id="rId2"/>
    <p:sldId id="281" r:id="rId3"/>
    <p:sldId id="279" r:id="rId4"/>
    <p:sldId id="278" r:id="rId5"/>
    <p:sldId id="277" r:id="rId6"/>
    <p:sldId id="283" r:id="rId7"/>
    <p:sldId id="299" r:id="rId8"/>
    <p:sldId id="300" r:id="rId9"/>
    <p:sldId id="301" r:id="rId10"/>
    <p:sldId id="285" r:id="rId11"/>
    <p:sldId id="286" r:id="rId12"/>
    <p:sldId id="289" r:id="rId13"/>
    <p:sldId id="291" r:id="rId14"/>
    <p:sldId id="294" r:id="rId15"/>
    <p:sldId id="290" r:id="rId16"/>
    <p:sldId id="292" r:id="rId17"/>
    <p:sldId id="293" r:id="rId18"/>
    <p:sldId id="295" r:id="rId19"/>
    <p:sldId id="296" r:id="rId20"/>
    <p:sldId id="303" r:id="rId21"/>
    <p:sldId id="298" r:id="rId22"/>
    <p:sldId id="302" r:id="rId23"/>
    <p:sldId id="276" r:id="rId24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" panose="0202060306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9" autoAdjust="0"/>
    <p:restoredTop sz="85458" autoAdjust="0"/>
  </p:normalViewPr>
  <p:slideViewPr>
    <p:cSldViewPr snapToGrid="0">
      <p:cViewPr varScale="1">
        <p:scale>
          <a:sx n="60" d="100"/>
          <a:sy n="60" d="100"/>
        </p:scale>
        <p:origin x="123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373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112012-CD96-44A8-B78D-C42B3718150F}" type="datetimeFigureOut">
              <a:rPr lang="it-IT"/>
              <a:pPr>
                <a:defRPr/>
              </a:pPr>
              <a:t>10/07/2017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49B3BD-0428-4AA2-8016-18374BA462B4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60310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CCC63275-9A84-4DA0-B714-13014CC189C4}" type="slidenum">
              <a:rPr lang="it-IT" altLang="it-IT" sz="1200" smtClean="0">
                <a:solidFill>
                  <a:schemeClr val="tx1"/>
                </a:solidFill>
                <a:latin typeface="Times" panose="02020603060405020304" pitchFamily="18" charset="0"/>
              </a:rPr>
              <a:pPr/>
              <a:t>1</a:t>
            </a:fld>
            <a:endParaRPr lang="it-IT" altLang="it-IT" sz="1200" smtClean="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3931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2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309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2807AC-C85F-4C96-A739-EB6C4B9E8939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511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6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999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7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528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8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2465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9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0410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10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7082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11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0190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12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474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13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3924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14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8227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15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67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16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475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17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6200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18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5685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19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9056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20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9543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21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200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3777315-B3D8-4021-B369-C245CB486792}" type="slidenum">
              <a:rPr lang="it-IT" altLang="it-IT" sz="1200">
                <a:solidFill>
                  <a:schemeClr val="tx1"/>
                </a:solidFill>
                <a:latin typeface="Times" panose="02020603060405020304" pitchFamily="18" charset="0"/>
              </a:rPr>
              <a:pPr algn="r"/>
              <a:t>22</a:t>
            </a:fld>
            <a:endParaRPr lang="it-IT" altLang="it-IT" sz="1200">
              <a:solidFill>
                <a:schemeClr val="tx1"/>
              </a:solidFill>
              <a:latin typeface="Times" panose="0202060306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Times" panose="0202060306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25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6234534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0180405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41997976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2599007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135903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9463821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223410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97305184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48996899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399255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795279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0" descr="piede presentazione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5400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1"/>
          <p:cNvSpPr>
            <a:spLocks noChangeArrowheads="1"/>
          </p:cNvSpPr>
          <p:nvPr userDrawn="1"/>
        </p:nvSpPr>
        <p:spPr bwMode="auto">
          <a:xfrm>
            <a:off x="2833688" y="6527800"/>
            <a:ext cx="54864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it-IT" altLang="it-IT" dirty="0" smtClean="0"/>
          </a:p>
        </p:txBody>
      </p:sp>
      <p:sp>
        <p:nvSpPr>
          <p:cNvPr id="1028" name="Rectangle 16"/>
          <p:cNvSpPr>
            <a:spLocks noChangeArrowheads="1"/>
          </p:cNvSpPr>
          <p:nvPr/>
        </p:nvSpPr>
        <p:spPr bwMode="auto">
          <a:xfrm>
            <a:off x="10363200" y="6534150"/>
            <a:ext cx="15240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it-IT" altLang="it-IT" dirty="0" smtClean="0"/>
              <a:t>July-17</a:t>
            </a: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8636000" y="6553200"/>
            <a:ext cx="71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it-IT" sz="900" b="1">
              <a:solidFill>
                <a:srgbClr val="114557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636000" y="6553200"/>
            <a:ext cx="71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defRPr/>
            </a:pPr>
            <a:endParaRPr lang="it-IT" altLang="it-IT" dirty="0" smtClean="0"/>
          </a:p>
        </p:txBody>
      </p:sp>
      <p:sp>
        <p:nvSpPr>
          <p:cNvPr id="10" name="Rectangle 11"/>
          <p:cNvSpPr>
            <a:spLocks noChangeArrowheads="1"/>
          </p:cNvSpPr>
          <p:nvPr userDrawn="1"/>
        </p:nvSpPr>
        <p:spPr bwMode="auto">
          <a:xfrm>
            <a:off x="2833688" y="6534150"/>
            <a:ext cx="41148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114557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it-IT" altLang="it-IT" dirty="0" smtClean="0"/>
              <a:t>UNI</a:t>
            </a:r>
            <a:r>
              <a:rPr lang="it-IT" altLang="it-IT" baseline="0" dirty="0" smtClean="0"/>
              <a:t> ISO 37001:2016</a:t>
            </a:r>
            <a:endParaRPr lang="it-IT" altLang="it-IT" dirty="0" smtClean="0"/>
          </a:p>
        </p:txBody>
      </p:sp>
      <p:sp>
        <p:nvSpPr>
          <p:cNvPr id="1032" name="Rettangolo 1"/>
          <p:cNvSpPr>
            <a:spLocks noChangeArrowheads="1"/>
          </p:cNvSpPr>
          <p:nvPr userDrawn="1"/>
        </p:nvSpPr>
        <p:spPr bwMode="auto">
          <a:xfrm>
            <a:off x="9088438" y="6457950"/>
            <a:ext cx="506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" panose="0202060306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9pPr>
          </a:lstStyle>
          <a:p>
            <a:pPr>
              <a:defRPr/>
            </a:pPr>
            <a:fld id="{6C3D55B8-474F-4851-BC85-E89E6888E445}" type="slidenum">
              <a:rPr lang="it-IT" altLang="it-IT" smtClean="0"/>
              <a:pPr>
                <a:defRPr/>
              </a:pPr>
              <a:t>‹nº›</a:t>
            </a:fld>
            <a:endParaRPr lang="it-IT" altLang="it-IT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MS PGothic" pitchFamily="34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MS PGothic" pitchFamily="34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MS PGothic" pitchFamily="34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MS PGothic" pitchFamily="34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965325" y="1268414"/>
            <a:ext cx="8548688" cy="402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it-IT" sz="2800" b="1" dirty="0" smtClean="0">
                <a:solidFill>
                  <a:srgbClr val="114557"/>
                </a:solidFill>
              </a:rPr>
              <a:t>ISO </a:t>
            </a:r>
            <a:r>
              <a:rPr lang="it-IT" altLang="it-IT" sz="2800" b="1" dirty="0">
                <a:solidFill>
                  <a:srgbClr val="114557"/>
                </a:solidFill>
              </a:rPr>
              <a:t>37001</a:t>
            </a:r>
          </a:p>
          <a:p>
            <a:pPr>
              <a:lnSpc>
                <a:spcPct val="90000"/>
              </a:lnSpc>
            </a:pPr>
            <a:r>
              <a:rPr lang="it-IT" altLang="it-IT" sz="2800" b="1" dirty="0">
                <a:solidFill>
                  <a:srgbClr val="114557"/>
                </a:solidFill>
              </a:rPr>
              <a:t>Anti-</a:t>
            </a:r>
            <a:r>
              <a:rPr lang="it-IT" altLang="it-IT" sz="2800" b="1" dirty="0" err="1">
                <a:solidFill>
                  <a:srgbClr val="114557"/>
                </a:solidFill>
              </a:rPr>
              <a:t>bribery</a:t>
            </a:r>
            <a:r>
              <a:rPr lang="it-IT" altLang="it-IT" sz="2800" b="1" dirty="0">
                <a:solidFill>
                  <a:srgbClr val="114557"/>
                </a:solidFill>
              </a:rPr>
              <a:t> management </a:t>
            </a:r>
            <a:r>
              <a:rPr lang="it-IT" altLang="it-IT" sz="2800" b="1" dirty="0" err="1">
                <a:solidFill>
                  <a:srgbClr val="114557"/>
                </a:solidFill>
              </a:rPr>
              <a:t>systems</a:t>
            </a:r>
            <a:endParaRPr lang="it-IT" altLang="it-IT" sz="28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2800" i="1" dirty="0" smtClean="0">
              <a:solidFill>
                <a:srgbClr val="7F7F7F"/>
              </a:solidFill>
            </a:endParaRPr>
          </a:p>
          <a:p>
            <a:pPr>
              <a:lnSpc>
                <a:spcPct val="90000"/>
              </a:lnSpc>
            </a:pPr>
            <a:r>
              <a:rPr lang="it-IT" altLang="it-IT" sz="2800" i="1" dirty="0" err="1" smtClean="0">
                <a:solidFill>
                  <a:srgbClr val="7F7F7F"/>
                </a:solidFill>
              </a:rPr>
              <a:t>Guidelines</a:t>
            </a:r>
            <a:r>
              <a:rPr lang="it-IT" altLang="it-IT" sz="2800" i="1" dirty="0" smtClean="0">
                <a:solidFill>
                  <a:srgbClr val="7F7F7F"/>
                </a:solidFill>
              </a:rPr>
              <a:t> for </a:t>
            </a:r>
            <a:r>
              <a:rPr lang="it-IT" altLang="it-IT" sz="2800" i="1" dirty="0" err="1" smtClean="0">
                <a:solidFill>
                  <a:srgbClr val="7F7F7F"/>
                </a:solidFill>
              </a:rPr>
              <a:t>Accreditation</a:t>
            </a:r>
            <a:endParaRPr lang="it-IT" altLang="it-IT" sz="2800" i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1800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1400" i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1400" i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1400" i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1400" i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1400" i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it-IT" altLang="it-IT" sz="1400" i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it-IT" altLang="it-IT" sz="1400" i="1" dirty="0" smtClean="0">
                <a:solidFill>
                  <a:schemeClr val="tx1"/>
                </a:solidFill>
              </a:rPr>
              <a:t>Dr. Emanuele Riva </a:t>
            </a:r>
          </a:p>
          <a:p>
            <a:pPr>
              <a:lnSpc>
                <a:spcPct val="90000"/>
              </a:lnSpc>
            </a:pPr>
            <a:endParaRPr lang="it-IT" altLang="it-IT" sz="1400" i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it-IT" altLang="it-IT" sz="1400" i="1" dirty="0" smtClean="0">
                <a:solidFill>
                  <a:schemeClr val="tx1"/>
                </a:solidFill>
              </a:rPr>
              <a:t>ACCREDIA - </a:t>
            </a:r>
            <a:r>
              <a:rPr lang="en-US" altLang="it-IT" sz="1400" i="1" dirty="0" smtClean="0">
                <a:solidFill>
                  <a:schemeClr val="tx1"/>
                </a:solidFill>
              </a:rPr>
              <a:t>Director </a:t>
            </a:r>
            <a:r>
              <a:rPr lang="en-US" altLang="it-IT" sz="1400" i="1" dirty="0">
                <a:solidFill>
                  <a:schemeClr val="tx1"/>
                </a:solidFill>
              </a:rPr>
              <a:t>of the Dept. of Certification and </a:t>
            </a:r>
            <a:r>
              <a:rPr lang="en-US" altLang="it-IT" sz="1400" i="1" dirty="0" smtClean="0">
                <a:solidFill>
                  <a:schemeClr val="tx1"/>
                </a:solidFill>
              </a:rPr>
              <a:t>Inspection</a:t>
            </a:r>
          </a:p>
          <a:p>
            <a:pPr>
              <a:lnSpc>
                <a:spcPct val="90000"/>
              </a:lnSpc>
            </a:pPr>
            <a:endParaRPr lang="en-US" altLang="it-IT" sz="1400" i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it-IT" sz="1400" i="1" dirty="0" smtClean="0">
                <a:solidFill>
                  <a:schemeClr val="tx1"/>
                </a:solidFill>
              </a:rPr>
              <a:t>IAF – Vice Chair</a:t>
            </a:r>
            <a:endParaRPr lang="it-IT" altLang="it-IT" sz="1400" i="1" dirty="0">
              <a:solidFill>
                <a:schemeClr val="tx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974850" y="309564"/>
            <a:ext cx="81597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it-IT" sz="1800" dirty="0">
                <a:solidFill>
                  <a:srgbClr val="114557"/>
                </a:solidFill>
              </a:rPr>
              <a:t>ACCREDIA </a:t>
            </a:r>
            <a:r>
              <a:rPr lang="it-IT" altLang="it-IT" sz="1800" dirty="0" smtClean="0">
                <a:solidFill>
                  <a:srgbClr val="7F7F7F"/>
                </a:solidFill>
              </a:rPr>
              <a:t>The </a:t>
            </a:r>
            <a:r>
              <a:rPr lang="it-IT" altLang="it-IT" sz="1800" dirty="0" err="1" smtClean="0">
                <a:solidFill>
                  <a:srgbClr val="7F7F7F"/>
                </a:solidFill>
              </a:rPr>
              <a:t>Italian</a:t>
            </a:r>
            <a:r>
              <a:rPr lang="it-IT" altLang="it-IT" sz="1800" dirty="0" smtClean="0">
                <a:solidFill>
                  <a:srgbClr val="7F7F7F"/>
                </a:solidFill>
              </a:rPr>
              <a:t> National </a:t>
            </a:r>
            <a:r>
              <a:rPr lang="it-IT" altLang="it-IT" sz="1800" dirty="0" err="1" smtClean="0">
                <a:solidFill>
                  <a:srgbClr val="7F7F7F"/>
                </a:solidFill>
              </a:rPr>
              <a:t>Accreditation</a:t>
            </a:r>
            <a:r>
              <a:rPr lang="it-IT" altLang="it-IT" sz="1800" dirty="0" smtClean="0">
                <a:solidFill>
                  <a:srgbClr val="7F7F7F"/>
                </a:solidFill>
              </a:rPr>
              <a:t> Body</a:t>
            </a:r>
            <a:endParaRPr lang="it-IT" altLang="it-IT" sz="1800" dirty="0">
              <a:solidFill>
                <a:srgbClr val="7F7F7F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1974850" y="4114800"/>
            <a:ext cx="8305800" cy="0"/>
          </a:xfrm>
          <a:prstGeom prst="line">
            <a:avLst/>
          </a:prstGeom>
          <a:noFill/>
          <a:ln w="12700">
            <a:solidFill>
              <a:srgbClr val="11455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1974850" y="5440680"/>
            <a:ext cx="8305800" cy="0"/>
          </a:xfrm>
          <a:prstGeom prst="line">
            <a:avLst/>
          </a:prstGeom>
          <a:noFill/>
          <a:ln w="12700">
            <a:solidFill>
              <a:srgbClr val="11455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2320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1042"/>
          <p:cNvSpPr txBox="1">
            <a:spLocks noChangeArrowheads="1"/>
          </p:cNvSpPr>
          <p:nvPr/>
        </p:nvSpPr>
        <p:spPr bwMode="auto">
          <a:xfrm>
            <a:off x="934086" y="719774"/>
            <a:ext cx="10008234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it-IT" altLang="it-IT" dirty="0">
              <a:solidFill>
                <a:schemeClr val="tx1"/>
              </a:solidFill>
            </a:endParaRPr>
          </a:p>
          <a:p>
            <a:r>
              <a:rPr lang="it-IT" altLang="it-IT" b="1" dirty="0" smtClean="0">
                <a:solidFill>
                  <a:schemeClr val="tx1"/>
                </a:solidFill>
              </a:rPr>
              <a:t>                             </a:t>
            </a:r>
            <a:r>
              <a:rPr lang="it-IT" altLang="it-IT" b="1" dirty="0" err="1" smtClean="0">
                <a:solidFill>
                  <a:schemeClr val="tx1"/>
                </a:solidFill>
              </a:rPr>
              <a:t>Introduction</a:t>
            </a:r>
            <a:r>
              <a:rPr lang="it-IT" altLang="it-IT" b="1" dirty="0" smtClean="0">
                <a:solidFill>
                  <a:schemeClr val="tx1"/>
                </a:solidFill>
              </a:rPr>
              <a:t> to </a:t>
            </a:r>
            <a:r>
              <a:rPr lang="it-IT" altLang="it-IT" b="1" dirty="0">
                <a:solidFill>
                  <a:schemeClr val="tx1"/>
                </a:solidFill>
              </a:rPr>
              <a:t>ISO </a:t>
            </a:r>
            <a:r>
              <a:rPr lang="it-IT" altLang="it-IT" b="1" dirty="0" smtClean="0">
                <a:solidFill>
                  <a:schemeClr val="tx1"/>
                </a:solidFill>
              </a:rPr>
              <a:t>37001</a:t>
            </a:r>
          </a:p>
          <a:p>
            <a:endParaRPr lang="it-IT" altLang="it-IT" dirty="0">
              <a:solidFill>
                <a:schemeClr val="tx1"/>
              </a:solidFill>
            </a:endParaRPr>
          </a:p>
          <a:p>
            <a:endParaRPr lang="it-IT" altLang="it-IT" dirty="0" smtClean="0">
              <a:solidFill>
                <a:schemeClr val="tx1"/>
              </a:solidFill>
            </a:endParaRPr>
          </a:p>
          <a:p>
            <a:pPr algn="just"/>
            <a:r>
              <a:rPr lang="it-IT" altLang="it-IT" dirty="0" smtClean="0">
                <a:solidFill>
                  <a:schemeClr val="tx1"/>
                </a:solidFill>
              </a:rPr>
              <a:t>	</a:t>
            </a:r>
            <a:r>
              <a:rPr lang="en-US" altLang="it-IT" i="1" dirty="0">
                <a:solidFill>
                  <a:schemeClr val="tx1"/>
                </a:solidFill>
              </a:rPr>
              <a:t>In most jurisdictions, it is an offence for individuals to engage in bribery and there is a growing trend to make organizations as well as individuals liable for bribery</a:t>
            </a:r>
            <a:r>
              <a:rPr lang="en-US" altLang="it-IT" i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altLang="it-IT" i="1" dirty="0" smtClean="0">
              <a:solidFill>
                <a:schemeClr val="tx1"/>
              </a:solidFill>
            </a:endParaRPr>
          </a:p>
          <a:p>
            <a:pPr algn="just"/>
            <a:endParaRPr lang="en-US" altLang="it-IT" i="1" dirty="0">
              <a:solidFill>
                <a:schemeClr val="tx1"/>
              </a:solidFill>
            </a:endParaRPr>
          </a:p>
          <a:p>
            <a:pPr algn="ctr"/>
            <a:r>
              <a:rPr lang="en-US" altLang="it-IT" i="1" dirty="0" smtClean="0">
                <a:solidFill>
                  <a:schemeClr val="tx1"/>
                </a:solidFill>
              </a:rPr>
              <a:t>     </a:t>
            </a:r>
            <a:r>
              <a:rPr lang="en-US" altLang="it-IT" b="1" i="1" u="sng" dirty="0" smtClean="0">
                <a:solidFill>
                  <a:schemeClr val="tx1"/>
                </a:solidFill>
              </a:rPr>
              <a:t>Nevertheless</a:t>
            </a:r>
            <a:r>
              <a:rPr lang="en-US" altLang="it-IT" b="1" i="1" u="sng" dirty="0">
                <a:solidFill>
                  <a:schemeClr val="tx1"/>
                </a:solidFill>
              </a:rPr>
              <a:t>, the law alone is not sufficient to solve this problem. </a:t>
            </a:r>
          </a:p>
          <a:p>
            <a:endParaRPr lang="it-IT" altLang="it-IT" sz="1800" dirty="0">
              <a:solidFill>
                <a:srgbClr val="FF0000"/>
              </a:solidFill>
            </a:endParaRPr>
          </a:p>
          <a:p>
            <a:endParaRPr lang="it-IT" altLang="it-IT" sz="1800" dirty="0">
              <a:solidFill>
                <a:srgbClr val="FF0000"/>
              </a:solidFill>
            </a:endParaRPr>
          </a:p>
          <a:p>
            <a:endParaRPr lang="it-IT" altLang="it-IT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3974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isultati immagini per venere pomo d'o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4" y="-129540"/>
            <a:ext cx="10481945" cy="1163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9906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isultati immagini per eris zeus pomo d'o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54" y="0"/>
            <a:ext cx="10451466" cy="786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889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365125" y="461963"/>
            <a:ext cx="81597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" panose="0202060306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it-IT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ACCREDIA </a:t>
            </a:r>
            <a:r>
              <a:rPr lang="it-IT" altLang="it-IT">
                <a:solidFill>
                  <a:srgbClr val="7F7F7F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L</a:t>
            </a:r>
            <a:r>
              <a:rPr lang="ja-JP" altLang="it-IT">
                <a:solidFill>
                  <a:srgbClr val="7F7F7F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’</a:t>
            </a:r>
            <a:r>
              <a:rPr lang="it-IT" altLang="ja-JP">
                <a:solidFill>
                  <a:srgbClr val="7F7F7F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ente italiano di accreditamento</a:t>
            </a:r>
            <a:endParaRPr lang="it-IT" altLang="it-IT">
              <a:solidFill>
                <a:srgbClr val="7F7F7F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050" name="Picture 2" descr="https://upload.wikimedia.org/wikipedia/commons/1/19/Rubens_-_Judgement_of_Par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-701041"/>
            <a:ext cx="11552555" cy="855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3961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041"/>
          <p:cNvSpPr txBox="1">
            <a:spLocks noChangeArrowheads="1"/>
          </p:cNvSpPr>
          <p:nvPr/>
        </p:nvSpPr>
        <p:spPr bwMode="auto">
          <a:xfrm>
            <a:off x="1985964" y="304801"/>
            <a:ext cx="83216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it-IT" altLang="it-IT" sz="2000" b="1" dirty="0" err="1" smtClean="0">
                <a:solidFill>
                  <a:srgbClr val="114557"/>
                </a:solidFill>
              </a:rPr>
              <a:t>Why</a:t>
            </a:r>
            <a:r>
              <a:rPr lang="it-IT" altLang="it-IT" sz="2000" b="1" dirty="0" smtClean="0">
                <a:solidFill>
                  <a:srgbClr val="114557"/>
                </a:solidFill>
              </a:rPr>
              <a:t> </a:t>
            </a:r>
            <a:r>
              <a:rPr lang="it-IT" altLang="it-IT" sz="2000" b="1" dirty="0" err="1" smtClean="0">
                <a:solidFill>
                  <a:srgbClr val="114557"/>
                </a:solidFill>
              </a:rPr>
              <a:t>is</a:t>
            </a:r>
            <a:r>
              <a:rPr lang="it-IT" altLang="it-IT" sz="2000" b="1" dirty="0" smtClean="0">
                <a:solidFill>
                  <a:srgbClr val="114557"/>
                </a:solidFill>
              </a:rPr>
              <a:t> so </a:t>
            </a:r>
            <a:r>
              <a:rPr lang="it-IT" altLang="it-IT" sz="2000" b="1" dirty="0" err="1" smtClean="0">
                <a:solidFill>
                  <a:srgbClr val="114557"/>
                </a:solidFill>
              </a:rPr>
              <a:t>difficult</a:t>
            </a:r>
            <a:r>
              <a:rPr lang="it-IT" altLang="it-IT" sz="2000" b="1" dirty="0" smtClean="0">
                <a:solidFill>
                  <a:srgbClr val="114557"/>
                </a:solidFill>
              </a:rPr>
              <a:t> to </a:t>
            </a:r>
            <a:r>
              <a:rPr lang="it-IT" altLang="it-IT" sz="2000" b="1" dirty="0" err="1" smtClean="0">
                <a:solidFill>
                  <a:srgbClr val="114557"/>
                </a:solidFill>
              </a:rPr>
              <a:t>evaluate</a:t>
            </a:r>
            <a:r>
              <a:rPr lang="it-IT" altLang="it-IT" sz="2000" b="1" dirty="0" smtClean="0">
                <a:solidFill>
                  <a:srgbClr val="114557"/>
                </a:solidFill>
              </a:rPr>
              <a:t> ISO 37001?</a:t>
            </a:r>
            <a:endParaRPr lang="it-IT" altLang="it-IT" sz="2000" b="1" dirty="0">
              <a:solidFill>
                <a:srgbClr val="114557"/>
              </a:solidFill>
            </a:endParaRPr>
          </a:p>
          <a:p>
            <a:pPr algn="just"/>
            <a:r>
              <a:rPr lang="it-IT" altLang="it-IT" sz="2000" i="1" dirty="0" err="1" smtClean="0">
                <a:solidFill>
                  <a:srgbClr val="7F7F7F"/>
                </a:solidFill>
              </a:rPr>
              <a:t>Looking</a:t>
            </a:r>
            <a:r>
              <a:rPr lang="it-IT" altLang="it-IT" sz="2000" i="1" dirty="0" smtClean="0">
                <a:solidFill>
                  <a:srgbClr val="7F7F7F"/>
                </a:solidFill>
              </a:rPr>
              <a:t> for a super auditor!</a:t>
            </a:r>
          </a:p>
        </p:txBody>
      </p:sp>
      <p:sp>
        <p:nvSpPr>
          <p:cNvPr id="6147" name="Text Box 1042"/>
          <p:cNvSpPr txBox="1">
            <a:spLocks noChangeArrowheads="1"/>
          </p:cNvSpPr>
          <p:nvPr/>
        </p:nvSpPr>
        <p:spPr bwMode="auto">
          <a:xfrm>
            <a:off x="1345566" y="1298894"/>
            <a:ext cx="8453754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dirty="0" smtClean="0">
                <a:solidFill>
                  <a:schemeClr val="tx1"/>
                </a:solidFill>
              </a:rPr>
              <a:t>  A </a:t>
            </a:r>
            <a:r>
              <a:rPr lang="it-IT" altLang="it-IT" dirty="0" err="1" smtClean="0">
                <a:solidFill>
                  <a:schemeClr val="tx1"/>
                </a:solidFill>
              </a:rPr>
              <a:t>corrupt</a:t>
            </a:r>
            <a:r>
              <a:rPr lang="it-IT" altLang="it-IT" dirty="0" smtClean="0">
                <a:solidFill>
                  <a:schemeClr val="tx1"/>
                </a:solidFill>
              </a:rPr>
              <a:t> company </a:t>
            </a:r>
            <a:r>
              <a:rPr lang="it-IT" altLang="it-IT" dirty="0" err="1" smtClean="0">
                <a:solidFill>
                  <a:schemeClr val="tx1"/>
                </a:solidFill>
              </a:rPr>
              <a:t>is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often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conspiratorial</a:t>
            </a:r>
            <a:r>
              <a:rPr lang="it-IT" altLang="it-IT" dirty="0" smtClean="0">
                <a:solidFill>
                  <a:schemeClr val="tx1"/>
                </a:solidFill>
              </a:rPr>
              <a:t>. (</a:t>
            </a:r>
            <a:r>
              <a:rPr lang="it-IT" altLang="it-IT" i="1" dirty="0" smtClean="0">
                <a:solidFill>
                  <a:schemeClr val="tx1"/>
                </a:solidFill>
              </a:rPr>
              <a:t>A.3.1 </a:t>
            </a:r>
            <a:r>
              <a:rPr lang="en-US" altLang="it-IT" i="1" dirty="0">
                <a:solidFill>
                  <a:schemeClr val="tx1"/>
                </a:solidFill>
              </a:rPr>
              <a:t>Bribery is normally concealed. It can be difficult to prevent, detect and respond to. </a:t>
            </a:r>
            <a:r>
              <a:rPr lang="it-IT" altLang="it-IT" dirty="0" smtClean="0">
                <a:solidFill>
                  <a:schemeClr val="tx1"/>
                </a:solidFill>
              </a:rPr>
              <a:t>)</a:t>
            </a:r>
          </a:p>
          <a:p>
            <a:endParaRPr lang="it-IT" altLang="it-IT" dirty="0" smtClean="0">
              <a:solidFill>
                <a:schemeClr val="tx1"/>
              </a:solidFill>
            </a:endParaRPr>
          </a:p>
          <a:p>
            <a:r>
              <a:rPr lang="it-IT" altLang="it-IT" dirty="0" err="1" smtClean="0">
                <a:solidFill>
                  <a:schemeClr val="tx1"/>
                </a:solidFill>
              </a:rPr>
              <a:t>It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is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required</a:t>
            </a:r>
            <a:r>
              <a:rPr lang="it-IT" altLang="it-IT" dirty="0" smtClean="0">
                <a:solidFill>
                  <a:schemeClr val="tx1"/>
                </a:solidFill>
              </a:rPr>
              <a:t> high </a:t>
            </a:r>
            <a:r>
              <a:rPr lang="it-IT" altLang="it-IT" dirty="0" err="1" smtClean="0">
                <a:solidFill>
                  <a:schemeClr val="tx1"/>
                </a:solidFill>
              </a:rPr>
              <a:t>competence</a:t>
            </a:r>
            <a:r>
              <a:rPr lang="it-IT" altLang="it-IT" dirty="0" smtClean="0">
                <a:solidFill>
                  <a:schemeClr val="tx1"/>
                </a:solidFill>
              </a:rPr>
              <a:t> o the auditors, to </a:t>
            </a:r>
            <a:r>
              <a:rPr lang="it-IT" altLang="it-IT" dirty="0" err="1" smtClean="0">
                <a:solidFill>
                  <a:schemeClr val="tx1"/>
                </a:solidFill>
              </a:rPr>
              <a:t>undestand</a:t>
            </a:r>
            <a:r>
              <a:rPr lang="it-IT" altLang="it-IT" dirty="0" smtClean="0">
                <a:solidFill>
                  <a:schemeClr val="tx1"/>
                </a:solidFill>
              </a:rPr>
              <a:t> the </a:t>
            </a:r>
            <a:r>
              <a:rPr lang="it-IT" altLang="it-IT" dirty="0" err="1" smtClean="0">
                <a:solidFill>
                  <a:schemeClr val="tx1"/>
                </a:solidFill>
              </a:rPr>
              <a:t>dinamics</a:t>
            </a:r>
            <a:r>
              <a:rPr lang="it-IT" altLang="it-IT" dirty="0" smtClean="0">
                <a:solidFill>
                  <a:schemeClr val="tx1"/>
                </a:solidFill>
              </a:rPr>
              <a:t> of </a:t>
            </a:r>
            <a:r>
              <a:rPr lang="it-IT" altLang="it-IT" dirty="0" err="1" smtClean="0">
                <a:solidFill>
                  <a:schemeClr val="tx1"/>
                </a:solidFill>
              </a:rPr>
              <a:t>bribaries</a:t>
            </a:r>
            <a:endParaRPr lang="it-IT" altLang="it-IT" dirty="0">
              <a:solidFill>
                <a:schemeClr val="tx1"/>
              </a:solidFill>
            </a:endParaRPr>
          </a:p>
          <a:p>
            <a:endParaRPr lang="it-IT" altLang="it-IT" dirty="0">
              <a:solidFill>
                <a:schemeClr val="tx1"/>
              </a:solidFill>
            </a:endParaRPr>
          </a:p>
          <a:p>
            <a:r>
              <a:rPr lang="it-IT" altLang="it-IT" dirty="0" err="1" smtClean="0">
                <a:solidFill>
                  <a:schemeClr val="tx1"/>
                </a:solidFill>
              </a:rPr>
              <a:t>We</a:t>
            </a:r>
            <a:r>
              <a:rPr lang="it-IT" altLang="it-IT" dirty="0" smtClean="0">
                <a:solidFill>
                  <a:schemeClr val="tx1"/>
                </a:solidFill>
              </a:rPr>
              <a:t> are </a:t>
            </a:r>
            <a:r>
              <a:rPr lang="it-IT" altLang="it-IT" dirty="0" err="1" smtClean="0">
                <a:solidFill>
                  <a:schemeClr val="tx1"/>
                </a:solidFill>
              </a:rPr>
              <a:t>getting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close</a:t>
            </a:r>
            <a:r>
              <a:rPr lang="it-IT" altLang="it-IT" dirty="0" smtClean="0">
                <a:solidFill>
                  <a:schemeClr val="tx1"/>
                </a:solidFill>
              </a:rPr>
              <a:t> to the job of companies </a:t>
            </a:r>
            <a:r>
              <a:rPr lang="it-IT" altLang="it-IT" dirty="0" err="1" smtClean="0">
                <a:solidFill>
                  <a:schemeClr val="tx1"/>
                </a:solidFill>
              </a:rPr>
              <a:t>that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perform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financial</a:t>
            </a:r>
            <a:r>
              <a:rPr lang="it-IT" altLang="it-IT" dirty="0" smtClean="0">
                <a:solidFill>
                  <a:schemeClr val="tx1"/>
                </a:solidFill>
              </a:rPr>
              <a:t> audits… so </a:t>
            </a:r>
            <a:r>
              <a:rPr lang="it-IT" altLang="it-IT" dirty="0" err="1" smtClean="0">
                <a:solidFill>
                  <a:schemeClr val="tx1"/>
                </a:solidFill>
              </a:rPr>
              <a:t>maybe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we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should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get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closer</a:t>
            </a:r>
            <a:r>
              <a:rPr lang="it-IT" altLang="it-IT" dirty="0" smtClean="0">
                <a:solidFill>
                  <a:schemeClr val="tx1"/>
                </a:solidFill>
              </a:rPr>
              <a:t> to </a:t>
            </a:r>
            <a:r>
              <a:rPr lang="it-IT" altLang="it-IT" dirty="0" err="1" smtClean="0">
                <a:solidFill>
                  <a:schemeClr val="tx1"/>
                </a:solidFill>
              </a:rPr>
              <a:t>their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strategies</a:t>
            </a:r>
            <a:r>
              <a:rPr lang="it-IT" altLang="it-IT" dirty="0" smtClean="0">
                <a:solidFill>
                  <a:schemeClr val="tx1"/>
                </a:solidFill>
              </a:rPr>
              <a:t> and </a:t>
            </a:r>
            <a:r>
              <a:rPr lang="it-IT" altLang="it-IT" dirty="0" err="1" smtClean="0">
                <a:solidFill>
                  <a:schemeClr val="tx1"/>
                </a:solidFill>
              </a:rPr>
              <a:t>rules</a:t>
            </a:r>
            <a:endParaRPr lang="it-IT" altLang="it-IT" sz="1800" dirty="0" smtClean="0">
              <a:solidFill>
                <a:srgbClr val="FF0000"/>
              </a:solidFill>
            </a:endParaRPr>
          </a:p>
          <a:p>
            <a:endParaRPr lang="it-IT" altLang="it-IT" sz="1800" dirty="0">
              <a:solidFill>
                <a:srgbClr val="FF0000"/>
              </a:solidFill>
            </a:endParaRPr>
          </a:p>
          <a:p>
            <a:endParaRPr lang="it-IT" altLang="it-IT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566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534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895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891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990706" cy="659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056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32106" y="0"/>
            <a:ext cx="12676506" cy="690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203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323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656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622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1042"/>
          <p:cNvSpPr txBox="1">
            <a:spLocks noChangeArrowheads="1"/>
          </p:cNvSpPr>
          <p:nvPr/>
        </p:nvSpPr>
        <p:spPr bwMode="auto">
          <a:xfrm>
            <a:off x="1208406" y="1603694"/>
            <a:ext cx="1016063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dirty="0" err="1" smtClean="0">
                <a:solidFill>
                  <a:schemeClr val="tx1"/>
                </a:solidFill>
              </a:rPr>
              <a:t>Very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difficult</a:t>
            </a:r>
            <a:r>
              <a:rPr lang="it-IT" altLang="it-IT" dirty="0" smtClean="0">
                <a:solidFill>
                  <a:schemeClr val="tx1"/>
                </a:solidFill>
              </a:rPr>
              <a:t> to </a:t>
            </a:r>
            <a:r>
              <a:rPr lang="it-IT" altLang="it-IT" dirty="0" err="1" smtClean="0">
                <a:solidFill>
                  <a:schemeClr val="tx1"/>
                </a:solidFill>
              </a:rPr>
              <a:t>determine</a:t>
            </a:r>
            <a:r>
              <a:rPr lang="it-IT" altLang="it-IT" dirty="0" smtClean="0">
                <a:solidFill>
                  <a:schemeClr val="tx1"/>
                </a:solidFill>
              </a:rPr>
              <a:t> the </a:t>
            </a:r>
            <a:r>
              <a:rPr lang="it-IT" altLang="it-IT" dirty="0" err="1" smtClean="0">
                <a:solidFill>
                  <a:schemeClr val="tx1"/>
                </a:solidFill>
              </a:rPr>
              <a:t>boundaries</a:t>
            </a:r>
            <a:r>
              <a:rPr lang="it-IT" altLang="it-IT" dirty="0" smtClean="0">
                <a:solidFill>
                  <a:schemeClr val="tx1"/>
                </a:solidFill>
              </a:rPr>
              <a:t> of the MS, </a:t>
            </a:r>
            <a:r>
              <a:rPr lang="it-IT" altLang="it-IT" dirty="0" err="1" smtClean="0">
                <a:solidFill>
                  <a:schemeClr val="tx1"/>
                </a:solidFill>
              </a:rPr>
              <a:t>when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there</a:t>
            </a:r>
            <a:r>
              <a:rPr lang="it-IT" altLang="it-IT" dirty="0" smtClean="0">
                <a:solidFill>
                  <a:schemeClr val="tx1"/>
                </a:solidFill>
              </a:rPr>
              <a:t> are </a:t>
            </a:r>
            <a:r>
              <a:rPr lang="it-IT" altLang="it-IT" dirty="0" err="1" smtClean="0">
                <a:solidFill>
                  <a:schemeClr val="tx1"/>
                </a:solidFill>
              </a:rPr>
              <a:t>sister</a:t>
            </a:r>
            <a:r>
              <a:rPr lang="it-IT" altLang="it-IT" dirty="0" smtClean="0">
                <a:solidFill>
                  <a:schemeClr val="tx1"/>
                </a:solidFill>
              </a:rPr>
              <a:t> or </a:t>
            </a:r>
            <a:r>
              <a:rPr lang="it-IT" altLang="it-IT" dirty="0" err="1" smtClean="0">
                <a:solidFill>
                  <a:schemeClr val="tx1"/>
                </a:solidFill>
              </a:rPr>
              <a:t>linked</a:t>
            </a:r>
            <a:r>
              <a:rPr lang="it-IT" altLang="it-IT" dirty="0" smtClean="0">
                <a:solidFill>
                  <a:schemeClr val="tx1"/>
                </a:solidFill>
              </a:rPr>
              <a:t> companies, or shares in </a:t>
            </a:r>
            <a:r>
              <a:rPr lang="it-IT" altLang="it-IT" dirty="0" err="1" smtClean="0">
                <a:solidFill>
                  <a:schemeClr val="tx1"/>
                </a:solidFill>
              </a:rPr>
              <a:t>other</a:t>
            </a:r>
            <a:r>
              <a:rPr lang="it-IT" altLang="it-IT" dirty="0" smtClean="0">
                <a:solidFill>
                  <a:schemeClr val="tx1"/>
                </a:solidFill>
              </a:rPr>
              <a:t> companies, or companies </a:t>
            </a:r>
            <a:r>
              <a:rPr lang="it-IT" altLang="it-IT" dirty="0" err="1" smtClean="0">
                <a:solidFill>
                  <a:schemeClr val="tx1"/>
                </a:solidFill>
              </a:rPr>
              <a:t>linked</a:t>
            </a:r>
            <a:r>
              <a:rPr lang="it-IT" altLang="it-IT" dirty="0" smtClean="0">
                <a:solidFill>
                  <a:schemeClr val="tx1"/>
                </a:solidFill>
              </a:rPr>
              <a:t> to the </a:t>
            </a:r>
            <a:r>
              <a:rPr lang="it-IT" altLang="it-IT" dirty="0" err="1" smtClean="0">
                <a:solidFill>
                  <a:schemeClr val="tx1"/>
                </a:solidFill>
              </a:rPr>
              <a:t>owners</a:t>
            </a:r>
            <a:r>
              <a:rPr lang="it-IT" altLang="it-IT" dirty="0" smtClean="0">
                <a:solidFill>
                  <a:schemeClr val="tx1"/>
                </a:solidFill>
              </a:rPr>
              <a:t> of the companies</a:t>
            </a:r>
          </a:p>
          <a:p>
            <a:endParaRPr lang="it-IT" altLang="it-IT" dirty="0">
              <a:solidFill>
                <a:schemeClr val="tx1"/>
              </a:solidFill>
            </a:endParaRPr>
          </a:p>
          <a:p>
            <a:r>
              <a:rPr lang="it-IT" altLang="it-IT" dirty="0" smtClean="0">
                <a:solidFill>
                  <a:schemeClr val="tx1"/>
                </a:solidFill>
              </a:rPr>
              <a:t>The audit team </a:t>
            </a:r>
            <a:r>
              <a:rPr lang="it-IT" altLang="it-IT" dirty="0" err="1" smtClean="0">
                <a:solidFill>
                  <a:schemeClr val="tx1"/>
                </a:solidFill>
              </a:rPr>
              <a:t>needfull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power</a:t>
            </a:r>
            <a:r>
              <a:rPr lang="it-IT" altLang="it-IT" dirty="0" smtClean="0">
                <a:solidFill>
                  <a:schemeClr val="tx1"/>
                </a:solidFill>
              </a:rPr>
              <a:t> to investigate in the network of the companies, in </a:t>
            </a:r>
            <a:r>
              <a:rPr lang="it-IT" altLang="it-IT" dirty="0" err="1" smtClean="0">
                <a:solidFill>
                  <a:schemeClr val="tx1"/>
                </a:solidFill>
              </a:rPr>
              <a:t>order</a:t>
            </a:r>
            <a:r>
              <a:rPr lang="it-IT" altLang="it-IT" dirty="0" smtClean="0">
                <a:solidFill>
                  <a:schemeClr val="tx1"/>
                </a:solidFill>
              </a:rPr>
              <a:t> to </a:t>
            </a:r>
            <a:r>
              <a:rPr lang="it-IT" altLang="it-IT" dirty="0" err="1" smtClean="0">
                <a:solidFill>
                  <a:schemeClr val="tx1"/>
                </a:solidFill>
              </a:rPr>
              <a:t>follow</a:t>
            </a:r>
            <a:r>
              <a:rPr lang="it-IT" altLang="it-IT" dirty="0" smtClean="0">
                <a:solidFill>
                  <a:schemeClr val="tx1"/>
                </a:solidFill>
              </a:rPr>
              <a:t> the </a:t>
            </a:r>
            <a:r>
              <a:rPr lang="it-IT" altLang="it-IT" dirty="0" err="1" smtClean="0">
                <a:solidFill>
                  <a:schemeClr val="tx1"/>
                </a:solidFill>
              </a:rPr>
              <a:t>stream</a:t>
            </a:r>
            <a:r>
              <a:rPr lang="it-IT" altLang="it-IT" dirty="0" smtClean="0">
                <a:solidFill>
                  <a:schemeClr val="tx1"/>
                </a:solidFill>
              </a:rPr>
              <a:t> of the </a:t>
            </a:r>
            <a:r>
              <a:rPr lang="it-IT" altLang="it-IT" dirty="0" err="1" smtClean="0">
                <a:solidFill>
                  <a:schemeClr val="tx1"/>
                </a:solidFill>
              </a:rPr>
              <a:t>money</a:t>
            </a:r>
            <a:r>
              <a:rPr lang="it-IT" altLang="it-IT" dirty="0" smtClean="0">
                <a:solidFill>
                  <a:schemeClr val="tx1"/>
                </a:solidFill>
              </a:rPr>
              <a:t> (</a:t>
            </a:r>
            <a:r>
              <a:rPr lang="it-IT" altLang="it-IT" dirty="0" err="1" smtClean="0">
                <a:solidFill>
                  <a:schemeClr val="tx1"/>
                </a:solidFill>
              </a:rPr>
              <a:t>mostly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if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located</a:t>
            </a:r>
            <a:r>
              <a:rPr lang="it-IT" altLang="it-IT" dirty="0" smtClean="0">
                <a:solidFill>
                  <a:schemeClr val="tx1"/>
                </a:solidFill>
              </a:rPr>
              <a:t> in </a:t>
            </a:r>
            <a:r>
              <a:rPr lang="it-IT" altLang="it-IT" dirty="0" err="1" smtClean="0">
                <a:solidFill>
                  <a:schemeClr val="tx1"/>
                </a:solidFill>
              </a:rPr>
              <a:t>risky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contries</a:t>
            </a:r>
            <a:r>
              <a:rPr lang="it-IT" altLang="it-IT" dirty="0" smtClean="0">
                <a:solidFill>
                  <a:schemeClr val="tx1"/>
                </a:solidFill>
              </a:rPr>
              <a:t>)</a:t>
            </a:r>
          </a:p>
          <a:p>
            <a:endParaRPr lang="it-IT" altLang="it-IT" dirty="0">
              <a:solidFill>
                <a:schemeClr val="tx1"/>
              </a:solidFill>
            </a:endParaRPr>
          </a:p>
          <a:p>
            <a:r>
              <a:rPr lang="it-IT" altLang="it-IT" dirty="0" err="1" smtClean="0">
                <a:solidFill>
                  <a:schemeClr val="tx1"/>
                </a:solidFill>
              </a:rPr>
              <a:t>It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is</a:t>
            </a:r>
            <a:r>
              <a:rPr lang="it-IT" altLang="it-IT" dirty="0" smtClean="0">
                <a:solidFill>
                  <a:schemeClr val="tx1"/>
                </a:solidFill>
              </a:rPr>
              <a:t> </a:t>
            </a:r>
            <a:r>
              <a:rPr lang="it-IT" altLang="it-IT" dirty="0" err="1" smtClean="0">
                <a:solidFill>
                  <a:schemeClr val="tx1"/>
                </a:solidFill>
              </a:rPr>
              <a:t>required</a:t>
            </a:r>
            <a:r>
              <a:rPr lang="it-IT" altLang="it-IT" dirty="0" smtClean="0">
                <a:solidFill>
                  <a:schemeClr val="tx1"/>
                </a:solidFill>
              </a:rPr>
              <a:t> high </a:t>
            </a:r>
            <a:r>
              <a:rPr lang="it-IT" altLang="it-IT" dirty="0" err="1" smtClean="0">
                <a:solidFill>
                  <a:schemeClr val="tx1"/>
                </a:solidFill>
              </a:rPr>
              <a:t>transparency</a:t>
            </a:r>
            <a:r>
              <a:rPr lang="it-IT" altLang="it-IT" dirty="0" smtClean="0">
                <a:solidFill>
                  <a:schemeClr val="tx1"/>
                </a:solidFill>
              </a:rPr>
              <a:t> ano </a:t>
            </a:r>
            <a:r>
              <a:rPr lang="it-IT" altLang="it-IT" dirty="0" err="1" smtClean="0">
                <a:solidFill>
                  <a:schemeClr val="tx1"/>
                </a:solidFill>
              </a:rPr>
              <a:t>openess</a:t>
            </a:r>
            <a:r>
              <a:rPr lang="it-IT" altLang="it-IT" dirty="0" smtClean="0">
                <a:solidFill>
                  <a:schemeClr val="tx1"/>
                </a:solidFill>
              </a:rPr>
              <a:t> in the company under evaluation.</a:t>
            </a:r>
            <a:endParaRPr lang="it-IT" altLang="it-IT" sz="1800" dirty="0">
              <a:solidFill>
                <a:schemeClr val="tx1"/>
              </a:solidFill>
            </a:endParaRPr>
          </a:p>
          <a:p>
            <a:endParaRPr lang="it-IT" altLang="it-IT" sz="1200" dirty="0">
              <a:solidFill>
                <a:srgbClr val="FF0000"/>
              </a:solidFill>
            </a:endParaRPr>
          </a:p>
        </p:txBody>
      </p:sp>
      <p:sp>
        <p:nvSpPr>
          <p:cNvPr id="5" name="Text Box 1041"/>
          <p:cNvSpPr txBox="1">
            <a:spLocks noChangeArrowheads="1"/>
          </p:cNvSpPr>
          <p:nvPr/>
        </p:nvSpPr>
        <p:spPr bwMode="auto">
          <a:xfrm>
            <a:off x="1985964" y="304801"/>
            <a:ext cx="83216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it-IT" altLang="it-IT" sz="2000" b="1" dirty="0" smtClean="0">
                <a:solidFill>
                  <a:srgbClr val="114557"/>
                </a:solidFill>
              </a:rPr>
              <a:t>Cosa viene certificato? Dove mettiamo il confine?</a:t>
            </a:r>
            <a:endParaRPr lang="it-IT" altLang="it-IT" sz="2000" b="1" dirty="0">
              <a:solidFill>
                <a:srgbClr val="114557"/>
              </a:solidFill>
            </a:endParaRPr>
          </a:p>
          <a:p>
            <a:pPr algn="just"/>
            <a:r>
              <a:rPr lang="it-IT" altLang="it-IT" sz="2000" i="1" dirty="0" smtClean="0">
                <a:solidFill>
                  <a:srgbClr val="7F7F7F"/>
                </a:solidFill>
              </a:rPr>
              <a:t>Networks, fiduciarie, </a:t>
            </a:r>
            <a:r>
              <a:rPr lang="it-IT" altLang="it-IT" sz="2000" i="1" dirty="0" err="1" smtClean="0">
                <a:solidFill>
                  <a:srgbClr val="7F7F7F"/>
                </a:solidFill>
              </a:rPr>
              <a:t>partners</a:t>
            </a:r>
            <a:r>
              <a:rPr lang="it-IT" altLang="it-IT" sz="2000" i="1" dirty="0" smtClean="0">
                <a:solidFill>
                  <a:srgbClr val="7F7F7F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3713992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963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04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083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547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65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670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308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asellaDiTesto 3"/>
          <p:cNvSpPr txBox="1">
            <a:spLocks noChangeArrowheads="1"/>
          </p:cNvSpPr>
          <p:nvPr/>
        </p:nvSpPr>
        <p:spPr bwMode="auto">
          <a:xfrm>
            <a:off x="322263" y="695325"/>
            <a:ext cx="11088687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" panose="0202060306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9pPr>
          </a:lstStyle>
          <a:p>
            <a:endParaRPr lang="it-IT" altLang="it-IT" dirty="0"/>
          </a:p>
          <a:p>
            <a:endParaRPr lang="it-IT" altLang="it-IT" dirty="0"/>
          </a:p>
          <a:p>
            <a:endParaRPr lang="it-IT" altLang="it-IT" dirty="0"/>
          </a:p>
          <a:p>
            <a:pPr algn="ctr">
              <a:lnSpc>
                <a:spcPct val="90000"/>
              </a:lnSpc>
            </a:pPr>
            <a:r>
              <a:rPr lang="it-IT" altLang="it-IT" sz="2000" b="1" dirty="0" err="1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Thanks</a:t>
            </a:r>
            <a:r>
              <a:rPr lang="it-IT" altLang="it-IT" sz="2000" b="1" dirty="0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 for </a:t>
            </a:r>
            <a:r>
              <a:rPr lang="it-IT" altLang="it-IT" sz="2000" b="1" dirty="0" err="1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your</a:t>
            </a:r>
            <a:r>
              <a:rPr lang="it-IT" altLang="it-IT" sz="2000" b="1" dirty="0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 </a:t>
            </a:r>
            <a:r>
              <a:rPr lang="it-IT" altLang="it-IT" sz="2000" b="1" dirty="0" err="1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kind</a:t>
            </a:r>
            <a:r>
              <a:rPr lang="it-IT" altLang="it-IT" sz="2000" b="1" dirty="0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 </a:t>
            </a:r>
            <a:r>
              <a:rPr lang="it-IT" altLang="it-IT" sz="2000" b="1" dirty="0" err="1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attention</a:t>
            </a: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it-IT" altLang="it-IT" sz="2000" b="1" dirty="0" smtClean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it-IT" altLang="it-IT" sz="2000" b="1" dirty="0" smtClean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it-IT" altLang="it-IT" sz="2000" b="1" dirty="0" smtClean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www.accredia.it</a:t>
            </a: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it-IT" altLang="it-IT" sz="2000" b="1" dirty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info@accredia.it</a:t>
            </a:r>
          </a:p>
          <a:p>
            <a:pPr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 algn="ctr"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 algn="ctr">
              <a:lnSpc>
                <a:spcPct val="90000"/>
              </a:lnSpc>
            </a:pPr>
            <a:endParaRPr lang="it-IT" altLang="it-IT" sz="2000" i="1" dirty="0"/>
          </a:p>
          <a:p>
            <a:pPr>
              <a:lnSpc>
                <a:spcPct val="90000"/>
              </a:lnSpc>
            </a:pPr>
            <a:endParaRPr lang="it-IT" altLang="it-IT" sz="2000" b="1" dirty="0">
              <a:solidFill>
                <a:srgbClr val="114557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endParaRPr lang="it-IT" altLang="it-IT" dirty="0"/>
          </a:p>
        </p:txBody>
      </p:sp>
      <p:sp>
        <p:nvSpPr>
          <p:cNvPr id="21507" name="Line 4"/>
          <p:cNvSpPr>
            <a:spLocks noChangeShapeType="1"/>
          </p:cNvSpPr>
          <p:nvPr/>
        </p:nvSpPr>
        <p:spPr bwMode="auto">
          <a:xfrm>
            <a:off x="1693863" y="1327785"/>
            <a:ext cx="8305800" cy="0"/>
          </a:xfrm>
          <a:prstGeom prst="line">
            <a:avLst/>
          </a:prstGeom>
          <a:noFill/>
          <a:ln w="12700">
            <a:solidFill>
              <a:srgbClr val="11455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/>
            <a:endParaRPr lang="it-IT" dirty="0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1693863" y="1998028"/>
            <a:ext cx="8305800" cy="0"/>
          </a:xfrm>
          <a:prstGeom prst="line">
            <a:avLst/>
          </a:prstGeom>
          <a:noFill/>
          <a:ln w="12700">
            <a:solidFill>
              <a:srgbClr val="11455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322263" y="355600"/>
            <a:ext cx="81597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" panose="0202060306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6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60405020304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it-IT" dirty="0">
                <a:solidFill>
                  <a:srgbClr val="114557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ACCREDIA </a:t>
            </a:r>
            <a:r>
              <a:rPr lang="it-IT" altLang="it-IT" dirty="0">
                <a:solidFill>
                  <a:srgbClr val="7F7F7F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L</a:t>
            </a:r>
            <a:r>
              <a:rPr lang="ja-JP" altLang="it-IT" dirty="0">
                <a:solidFill>
                  <a:srgbClr val="7F7F7F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’</a:t>
            </a:r>
            <a:r>
              <a:rPr lang="it-IT" altLang="ja-JP" dirty="0">
                <a:solidFill>
                  <a:srgbClr val="7F7F7F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ente italiano di accreditamento</a:t>
            </a:r>
            <a:endParaRPr lang="it-IT" altLang="it-IT" dirty="0">
              <a:solidFill>
                <a:srgbClr val="7F7F7F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254</Words>
  <Application>Microsoft Office PowerPoint</Application>
  <PresentationFormat>Widescreen</PresentationFormat>
  <Paragraphs>78</Paragraphs>
  <Slides>23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MS PGothic</vt:lpstr>
      <vt:lpstr>MS PGothic</vt:lpstr>
      <vt:lpstr>Calibri</vt:lpstr>
      <vt:lpstr>Times</vt:lpstr>
      <vt:lpstr>Verdana</vt:lpstr>
      <vt:lpstr>Blank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Federica Saija</dc:creator>
  <cp:lastModifiedBy>suporte</cp:lastModifiedBy>
  <cp:revision>109</cp:revision>
  <dcterms:created xsi:type="dcterms:W3CDTF">2016-02-15T14:19:11Z</dcterms:created>
  <dcterms:modified xsi:type="dcterms:W3CDTF">2017-07-10T23:33:06Z</dcterms:modified>
</cp:coreProperties>
</file>